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5"/>
  </p:notesMasterIdLst>
  <p:handoutMasterIdLst>
    <p:handoutMasterId r:id="rId56"/>
  </p:handoutMasterIdLst>
  <p:sldIdLst>
    <p:sldId id="311" r:id="rId2"/>
    <p:sldId id="317" r:id="rId3"/>
    <p:sldId id="308" r:id="rId4"/>
    <p:sldId id="469" r:id="rId5"/>
    <p:sldId id="481" r:id="rId6"/>
    <p:sldId id="471" r:id="rId7"/>
    <p:sldId id="472" r:id="rId8"/>
    <p:sldId id="482" r:id="rId9"/>
    <p:sldId id="485" r:id="rId10"/>
    <p:sldId id="484" r:id="rId11"/>
    <p:sldId id="483" r:id="rId12"/>
    <p:sldId id="488" r:id="rId13"/>
    <p:sldId id="489" r:id="rId14"/>
    <p:sldId id="491" r:id="rId15"/>
    <p:sldId id="492" r:id="rId16"/>
    <p:sldId id="493" r:id="rId17"/>
    <p:sldId id="494" r:id="rId18"/>
    <p:sldId id="463" r:id="rId19"/>
    <p:sldId id="265" r:id="rId20"/>
    <p:sldId id="479" r:id="rId21"/>
    <p:sldId id="478" r:id="rId22"/>
    <p:sldId id="480" r:id="rId23"/>
    <p:sldId id="466" r:id="rId24"/>
    <p:sldId id="436" r:id="rId25"/>
    <p:sldId id="437" r:id="rId26"/>
    <p:sldId id="409" r:id="rId27"/>
    <p:sldId id="271" r:id="rId28"/>
    <p:sldId id="438" r:id="rId29"/>
    <p:sldId id="456" r:id="rId30"/>
    <p:sldId id="443" r:id="rId31"/>
    <p:sldId id="460" r:id="rId32"/>
    <p:sldId id="444" r:id="rId33"/>
    <p:sldId id="445" r:id="rId34"/>
    <p:sldId id="476" r:id="rId35"/>
    <p:sldId id="446" r:id="rId36"/>
    <p:sldId id="462" r:id="rId37"/>
    <p:sldId id="459" r:id="rId38"/>
    <p:sldId id="474" r:id="rId39"/>
    <p:sldId id="447" r:id="rId40"/>
    <p:sldId id="477" r:id="rId41"/>
    <p:sldId id="448" r:id="rId42"/>
    <p:sldId id="453" r:id="rId43"/>
    <p:sldId id="454" r:id="rId44"/>
    <p:sldId id="449" r:id="rId45"/>
    <p:sldId id="450" r:id="rId46"/>
    <p:sldId id="423" r:id="rId47"/>
    <p:sldId id="426" r:id="rId48"/>
    <p:sldId id="425" r:id="rId49"/>
    <p:sldId id="389" r:id="rId50"/>
    <p:sldId id="390" r:id="rId51"/>
    <p:sldId id="392" r:id="rId52"/>
    <p:sldId id="433" r:id="rId53"/>
    <p:sldId id="435" r:id="rId5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B3E4D6"/>
    <a:srgbClr val="D32D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73" autoAdjust="0"/>
    <p:restoredTop sz="88889" autoAdjust="0"/>
  </p:normalViewPr>
  <p:slideViewPr>
    <p:cSldViewPr>
      <p:cViewPr varScale="1">
        <p:scale>
          <a:sx n="102" d="100"/>
          <a:sy n="102" d="100"/>
        </p:scale>
        <p:origin x="1752" y="96"/>
      </p:cViewPr>
      <p:guideLst>
        <p:guide orient="horz" pos="2160"/>
        <p:guide pos="2880"/>
      </p:guideLst>
    </p:cSldViewPr>
  </p:slid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r>
              <a:rPr lang="en-US"/>
              <a:t>Wenger, "Introduction to Audiology and Auditory Milestones"</a:t>
            </a: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r>
              <a:rPr lang="en-US"/>
              <a:t>9/29/15</a:t>
            </a: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AE452211-05D8-402E-8F13-AE0B0773A1FB}" type="slidenum">
              <a:rPr lang="en-US" smtClean="0"/>
              <a:t>‹#›</a:t>
            </a:fld>
            <a:endParaRPr lang="en-US"/>
          </a:p>
        </p:txBody>
      </p:sp>
    </p:spTree>
    <p:extLst>
      <p:ext uri="{BB962C8B-B14F-4D97-AF65-F5344CB8AC3E}">
        <p14:creationId xmlns:p14="http://schemas.microsoft.com/office/powerpoint/2010/main" val="3507164101"/>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r>
              <a:rPr lang="en-US"/>
              <a:t>Wenger, "Introduction to Audiology and Auditory Milestones"</a:t>
            </a:r>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r>
              <a:rPr lang="en-US"/>
              <a:t>9/29/15</a:t>
            </a:r>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B6370A5-7041-45CF-800C-77E1783DD438}" type="slidenum">
              <a:rPr lang="en-US" smtClean="0"/>
              <a:t>‹#›</a:t>
            </a:fld>
            <a:endParaRPr lang="en-US"/>
          </a:p>
        </p:txBody>
      </p:sp>
    </p:spTree>
    <p:extLst>
      <p:ext uri="{BB962C8B-B14F-4D97-AF65-F5344CB8AC3E}">
        <p14:creationId xmlns:p14="http://schemas.microsoft.com/office/powerpoint/2010/main" val="1760177429"/>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90 mins</a:t>
            </a:r>
          </a:p>
          <a:p>
            <a:pPr lvl="0"/>
            <a:r>
              <a:rPr lang="en-US" sz="1200" kern="1200" dirty="0">
                <a:solidFill>
                  <a:schemeClr val="tx1"/>
                </a:solidFill>
                <a:effectLst/>
                <a:latin typeface="+mn-lt"/>
                <a:ea typeface="+mn-ea"/>
                <a:cs typeface="+mn-cs"/>
              </a:rPr>
              <a:t>3 Training Objectives</a:t>
            </a:r>
          </a:p>
          <a:p>
            <a:pPr lvl="1"/>
            <a:r>
              <a:rPr lang="en-US" sz="1200" kern="1200" dirty="0">
                <a:solidFill>
                  <a:schemeClr val="tx1"/>
                </a:solidFill>
                <a:effectLst/>
                <a:latin typeface="+mn-lt"/>
                <a:ea typeface="+mn-ea"/>
                <a:cs typeface="+mn-cs"/>
              </a:rPr>
              <a:t>Participants will learn about how the ear works and how degrees of hearing loss affect speech and language perception </a:t>
            </a:r>
          </a:p>
          <a:p>
            <a:pPr lvl="1"/>
            <a:r>
              <a:rPr lang="en-US" sz="1200" kern="1200" dirty="0">
                <a:solidFill>
                  <a:schemeClr val="tx1"/>
                </a:solidFill>
                <a:effectLst/>
                <a:latin typeface="+mn-lt"/>
                <a:ea typeface="+mn-ea"/>
                <a:cs typeface="+mn-cs"/>
              </a:rPr>
              <a:t>Participants will gain an understanding of different methods of assessing hearing in young children</a:t>
            </a:r>
          </a:p>
          <a:p>
            <a:pPr lvl="1"/>
            <a:r>
              <a:rPr lang="en-US" sz="1200" kern="1200" dirty="0">
                <a:solidFill>
                  <a:schemeClr val="tx1"/>
                </a:solidFill>
                <a:effectLst/>
                <a:latin typeface="+mn-lt"/>
                <a:ea typeface="+mn-ea"/>
                <a:cs typeface="+mn-cs"/>
              </a:rPr>
              <a:t>Participants will learn about why routine hearing screening is important, and how the Head Start hearing screening program uniquely helps children.</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3 Expected Learning Objectives</a:t>
            </a:r>
          </a:p>
          <a:p>
            <a:pPr lvl="1"/>
            <a:r>
              <a:rPr lang="en-US" sz="1200" kern="1200" dirty="0">
                <a:solidFill>
                  <a:schemeClr val="tx1"/>
                </a:solidFill>
                <a:effectLst/>
                <a:latin typeface="+mn-lt"/>
                <a:ea typeface="+mn-ea"/>
                <a:cs typeface="+mn-cs"/>
              </a:rPr>
              <a:t>Participants will be able to identify effects of unmanaged hearing loss on child development, behavior, and school readiness.</a:t>
            </a:r>
          </a:p>
          <a:p>
            <a:pPr lvl="1"/>
            <a:r>
              <a:rPr lang="en-US" sz="1200" kern="1200" dirty="0">
                <a:solidFill>
                  <a:schemeClr val="tx1"/>
                </a:solidFill>
                <a:effectLst/>
                <a:latin typeface="+mn-lt"/>
                <a:ea typeface="+mn-ea"/>
                <a:cs typeface="+mn-cs"/>
              </a:rPr>
              <a:t>Participants will be able to describe how to perform a hearing screening in a Head Start setting using objective measures, and where to obtain further training.</a:t>
            </a:r>
          </a:p>
          <a:p>
            <a:pPr lvl="1"/>
            <a:r>
              <a:rPr lang="en-US" sz="1200" kern="1200" dirty="0">
                <a:solidFill>
                  <a:schemeClr val="tx1"/>
                </a:solidFill>
                <a:effectLst/>
                <a:latin typeface="+mn-lt"/>
                <a:ea typeface="+mn-ea"/>
                <a:cs typeface="+mn-cs"/>
              </a:rPr>
              <a:t>Participants will be able to list all components of Head Start’s recommended hearing screening protocol, and the rationale for each step.</a:t>
            </a:r>
          </a:p>
          <a:p>
            <a:pPr>
              <a:defRPr/>
            </a:pPr>
            <a:endParaRPr lang="en-US" dirty="0"/>
          </a:p>
          <a:p>
            <a:endParaRPr lang="en-US" dirty="0"/>
          </a:p>
        </p:txBody>
      </p:sp>
      <p:sp>
        <p:nvSpPr>
          <p:cNvPr id="4" name="Slide Number Placeholder 3"/>
          <p:cNvSpPr>
            <a:spLocks noGrp="1"/>
          </p:cNvSpPr>
          <p:nvPr>
            <p:ph type="sldNum" sz="quarter" idx="10"/>
          </p:nvPr>
        </p:nvSpPr>
        <p:spPr/>
        <p:txBody>
          <a:bodyPr/>
          <a:lstStyle/>
          <a:p>
            <a:fld id="{A91D784A-895D-4214-8C71-B5107C09EF7E}" type="slidenum">
              <a:rPr lang="en-US" smtClean="0"/>
              <a:t>1</a:t>
            </a:fld>
            <a:endParaRPr lang="en-US"/>
          </a:p>
        </p:txBody>
      </p:sp>
      <p:sp>
        <p:nvSpPr>
          <p:cNvPr id="5" name="Header Placeholder 4"/>
          <p:cNvSpPr>
            <a:spLocks noGrp="1"/>
          </p:cNvSpPr>
          <p:nvPr>
            <p:ph type="hdr" sz="quarter" idx="11"/>
          </p:nvPr>
        </p:nvSpPr>
        <p:spPr/>
        <p:txBody>
          <a:bodyPr/>
          <a:lstStyle/>
          <a:p>
            <a:r>
              <a:rPr lang="en-US"/>
              <a:t>Wenger, "Introduction to Audiology and Auditory Milestones"</a:t>
            </a:r>
          </a:p>
        </p:txBody>
      </p:sp>
      <p:sp>
        <p:nvSpPr>
          <p:cNvPr id="6" name="Date Placeholder 5"/>
          <p:cNvSpPr>
            <a:spLocks noGrp="1"/>
          </p:cNvSpPr>
          <p:nvPr>
            <p:ph type="dt" idx="12"/>
          </p:nvPr>
        </p:nvSpPr>
        <p:spPr/>
        <p:txBody>
          <a:bodyPr/>
          <a:lstStyle/>
          <a:p>
            <a:r>
              <a:rPr lang="en-US"/>
              <a:t>9/29/15</a:t>
            </a:r>
          </a:p>
        </p:txBody>
      </p:sp>
    </p:spTree>
    <p:extLst>
      <p:ext uri="{BB962C8B-B14F-4D97-AF65-F5344CB8AC3E}">
        <p14:creationId xmlns:p14="http://schemas.microsoft.com/office/powerpoint/2010/main" val="4278193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A</a:t>
            </a:r>
            <a:r>
              <a:rPr lang="en-US" baseline="0" dirty="0"/>
              <a:t> person with hearing loss might hear some sounds better than others</a:t>
            </a:r>
          </a:p>
          <a:p>
            <a:pPr defTabSz="931774">
              <a:defRPr/>
            </a:pPr>
            <a:r>
              <a:rPr lang="en-US" baseline="0" dirty="0"/>
              <a:t>Articulation Index: 44% (based on count-the-dots)</a:t>
            </a:r>
            <a:endParaRPr lang="en-US" dirty="0"/>
          </a:p>
        </p:txBody>
      </p:sp>
      <p:sp>
        <p:nvSpPr>
          <p:cNvPr id="4" name="Slide Number Placeholder 3"/>
          <p:cNvSpPr>
            <a:spLocks noGrp="1"/>
          </p:cNvSpPr>
          <p:nvPr>
            <p:ph type="sldNum" sz="quarter" idx="10"/>
          </p:nvPr>
        </p:nvSpPr>
        <p:spPr/>
        <p:txBody>
          <a:bodyPr/>
          <a:lstStyle/>
          <a:p>
            <a:fld id="{DB6370A5-7041-45CF-800C-77E1783DD438}" type="slidenum">
              <a:rPr lang="en-US" smtClean="0"/>
              <a:t>10</a:t>
            </a:fld>
            <a:endParaRPr lang="en-US"/>
          </a:p>
        </p:txBody>
      </p:sp>
      <p:sp>
        <p:nvSpPr>
          <p:cNvPr id="5" name="Header Placeholder 4"/>
          <p:cNvSpPr>
            <a:spLocks noGrp="1"/>
          </p:cNvSpPr>
          <p:nvPr>
            <p:ph type="hdr" sz="quarter" idx="11"/>
          </p:nvPr>
        </p:nvSpPr>
        <p:spPr/>
        <p:txBody>
          <a:bodyPr/>
          <a:lstStyle/>
          <a:p>
            <a:r>
              <a:rPr lang="en-US"/>
              <a:t>Wenger, "Introduction to Audiology and Auditory Milestones"</a:t>
            </a:r>
          </a:p>
        </p:txBody>
      </p:sp>
      <p:sp>
        <p:nvSpPr>
          <p:cNvPr id="6" name="Date Placeholder 5"/>
          <p:cNvSpPr>
            <a:spLocks noGrp="1"/>
          </p:cNvSpPr>
          <p:nvPr>
            <p:ph type="dt" idx="12"/>
          </p:nvPr>
        </p:nvSpPr>
        <p:spPr/>
        <p:txBody>
          <a:bodyPr/>
          <a:lstStyle/>
          <a:p>
            <a:r>
              <a:rPr lang="en-US"/>
              <a:t>9/29/15</a:t>
            </a:r>
          </a:p>
        </p:txBody>
      </p:sp>
    </p:spTree>
    <p:extLst>
      <p:ext uri="{BB962C8B-B14F-4D97-AF65-F5344CB8AC3E}">
        <p14:creationId xmlns:p14="http://schemas.microsoft.com/office/powerpoint/2010/main" val="1873611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A</a:t>
            </a:r>
            <a:r>
              <a:rPr lang="en-US" baseline="0" dirty="0"/>
              <a:t> person with hearing loss might hear some sounds better than others</a:t>
            </a:r>
          </a:p>
          <a:p>
            <a:pPr defTabSz="931774">
              <a:defRPr/>
            </a:pPr>
            <a:r>
              <a:rPr lang="en-US" baseline="0" dirty="0"/>
              <a:t>Articulation Index: 44% (based on count-the-dots)</a:t>
            </a:r>
            <a:endParaRPr lang="en-US" dirty="0"/>
          </a:p>
        </p:txBody>
      </p:sp>
      <p:sp>
        <p:nvSpPr>
          <p:cNvPr id="4" name="Slide Number Placeholder 3"/>
          <p:cNvSpPr>
            <a:spLocks noGrp="1"/>
          </p:cNvSpPr>
          <p:nvPr>
            <p:ph type="sldNum" sz="quarter" idx="10"/>
          </p:nvPr>
        </p:nvSpPr>
        <p:spPr/>
        <p:txBody>
          <a:bodyPr/>
          <a:lstStyle/>
          <a:p>
            <a:fld id="{DB6370A5-7041-45CF-800C-77E1783DD438}" type="slidenum">
              <a:rPr lang="en-US" smtClean="0"/>
              <a:t>11</a:t>
            </a:fld>
            <a:endParaRPr lang="en-US"/>
          </a:p>
        </p:txBody>
      </p:sp>
      <p:sp>
        <p:nvSpPr>
          <p:cNvPr id="5" name="Header Placeholder 4"/>
          <p:cNvSpPr>
            <a:spLocks noGrp="1"/>
          </p:cNvSpPr>
          <p:nvPr>
            <p:ph type="hdr" sz="quarter" idx="11"/>
          </p:nvPr>
        </p:nvSpPr>
        <p:spPr/>
        <p:txBody>
          <a:bodyPr/>
          <a:lstStyle/>
          <a:p>
            <a:r>
              <a:rPr lang="en-US"/>
              <a:t>Wenger, "Introduction to Audiology and Auditory Milestones"</a:t>
            </a:r>
          </a:p>
        </p:txBody>
      </p:sp>
      <p:sp>
        <p:nvSpPr>
          <p:cNvPr id="6" name="Date Placeholder 5"/>
          <p:cNvSpPr>
            <a:spLocks noGrp="1"/>
          </p:cNvSpPr>
          <p:nvPr>
            <p:ph type="dt" idx="12"/>
          </p:nvPr>
        </p:nvSpPr>
        <p:spPr/>
        <p:txBody>
          <a:bodyPr/>
          <a:lstStyle/>
          <a:p>
            <a:r>
              <a:rPr lang="en-US"/>
              <a:t>9/29/15</a:t>
            </a:r>
          </a:p>
        </p:txBody>
      </p:sp>
    </p:spTree>
    <p:extLst>
      <p:ext uri="{BB962C8B-B14F-4D97-AF65-F5344CB8AC3E}">
        <p14:creationId xmlns:p14="http://schemas.microsoft.com/office/powerpoint/2010/main" val="1838781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A</a:t>
            </a:r>
            <a:r>
              <a:rPr lang="en-US" baseline="0" dirty="0"/>
              <a:t> person with hearing loss might hear some sounds better than others</a:t>
            </a:r>
          </a:p>
          <a:p>
            <a:pPr defTabSz="931774">
              <a:defRPr/>
            </a:pPr>
            <a:r>
              <a:rPr lang="en-US" baseline="0" dirty="0"/>
              <a:t>Articulation Index: 44% (based on count-the-dots)</a:t>
            </a:r>
            <a:endParaRPr lang="en-US" dirty="0"/>
          </a:p>
        </p:txBody>
      </p:sp>
      <p:sp>
        <p:nvSpPr>
          <p:cNvPr id="4" name="Slide Number Placeholder 3"/>
          <p:cNvSpPr>
            <a:spLocks noGrp="1"/>
          </p:cNvSpPr>
          <p:nvPr>
            <p:ph type="sldNum" sz="quarter" idx="10"/>
          </p:nvPr>
        </p:nvSpPr>
        <p:spPr/>
        <p:txBody>
          <a:bodyPr/>
          <a:lstStyle/>
          <a:p>
            <a:fld id="{DB6370A5-7041-45CF-800C-77E1783DD438}" type="slidenum">
              <a:rPr lang="en-US" smtClean="0"/>
              <a:t>12</a:t>
            </a:fld>
            <a:endParaRPr lang="en-US"/>
          </a:p>
        </p:txBody>
      </p:sp>
      <p:sp>
        <p:nvSpPr>
          <p:cNvPr id="5" name="Header Placeholder 4"/>
          <p:cNvSpPr>
            <a:spLocks noGrp="1"/>
          </p:cNvSpPr>
          <p:nvPr>
            <p:ph type="hdr" sz="quarter" idx="11"/>
          </p:nvPr>
        </p:nvSpPr>
        <p:spPr/>
        <p:txBody>
          <a:bodyPr/>
          <a:lstStyle/>
          <a:p>
            <a:r>
              <a:rPr lang="en-US"/>
              <a:t>Wenger, "Introduction to Audiology and Auditory Milestones"</a:t>
            </a:r>
          </a:p>
        </p:txBody>
      </p:sp>
      <p:sp>
        <p:nvSpPr>
          <p:cNvPr id="6" name="Date Placeholder 5"/>
          <p:cNvSpPr>
            <a:spLocks noGrp="1"/>
          </p:cNvSpPr>
          <p:nvPr>
            <p:ph type="dt" idx="12"/>
          </p:nvPr>
        </p:nvSpPr>
        <p:spPr/>
        <p:txBody>
          <a:bodyPr/>
          <a:lstStyle/>
          <a:p>
            <a:r>
              <a:rPr lang="en-US"/>
              <a:t>9/29/15</a:t>
            </a:r>
          </a:p>
        </p:txBody>
      </p:sp>
    </p:spTree>
    <p:extLst>
      <p:ext uri="{BB962C8B-B14F-4D97-AF65-F5344CB8AC3E}">
        <p14:creationId xmlns:p14="http://schemas.microsoft.com/office/powerpoint/2010/main" val="41976199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A</a:t>
            </a:r>
            <a:r>
              <a:rPr lang="en-US" baseline="0" dirty="0"/>
              <a:t> person with hearing loss might hear some sounds better than others</a:t>
            </a:r>
          </a:p>
          <a:p>
            <a:pPr defTabSz="931774">
              <a:defRPr/>
            </a:pPr>
            <a:r>
              <a:rPr lang="en-US" baseline="0" dirty="0"/>
              <a:t>Articulation Index: 44% (based on count-the-dots)</a:t>
            </a:r>
            <a:endParaRPr lang="en-US" dirty="0"/>
          </a:p>
        </p:txBody>
      </p:sp>
      <p:sp>
        <p:nvSpPr>
          <p:cNvPr id="4" name="Slide Number Placeholder 3"/>
          <p:cNvSpPr>
            <a:spLocks noGrp="1"/>
          </p:cNvSpPr>
          <p:nvPr>
            <p:ph type="sldNum" sz="quarter" idx="10"/>
          </p:nvPr>
        </p:nvSpPr>
        <p:spPr/>
        <p:txBody>
          <a:bodyPr/>
          <a:lstStyle/>
          <a:p>
            <a:fld id="{DB6370A5-7041-45CF-800C-77E1783DD438}" type="slidenum">
              <a:rPr lang="en-US" smtClean="0"/>
              <a:t>13</a:t>
            </a:fld>
            <a:endParaRPr lang="en-US"/>
          </a:p>
        </p:txBody>
      </p:sp>
      <p:sp>
        <p:nvSpPr>
          <p:cNvPr id="5" name="Header Placeholder 4"/>
          <p:cNvSpPr>
            <a:spLocks noGrp="1"/>
          </p:cNvSpPr>
          <p:nvPr>
            <p:ph type="hdr" sz="quarter" idx="11"/>
          </p:nvPr>
        </p:nvSpPr>
        <p:spPr/>
        <p:txBody>
          <a:bodyPr/>
          <a:lstStyle/>
          <a:p>
            <a:r>
              <a:rPr lang="en-US"/>
              <a:t>Wenger, "Introduction to Audiology and Auditory Milestones"</a:t>
            </a:r>
          </a:p>
        </p:txBody>
      </p:sp>
      <p:sp>
        <p:nvSpPr>
          <p:cNvPr id="6" name="Date Placeholder 5"/>
          <p:cNvSpPr>
            <a:spLocks noGrp="1"/>
          </p:cNvSpPr>
          <p:nvPr>
            <p:ph type="dt" idx="12"/>
          </p:nvPr>
        </p:nvSpPr>
        <p:spPr/>
        <p:txBody>
          <a:bodyPr/>
          <a:lstStyle/>
          <a:p>
            <a:r>
              <a:rPr lang="en-US"/>
              <a:t>9/29/15</a:t>
            </a:r>
          </a:p>
        </p:txBody>
      </p:sp>
    </p:spTree>
    <p:extLst>
      <p:ext uri="{BB962C8B-B14F-4D97-AF65-F5344CB8AC3E}">
        <p14:creationId xmlns:p14="http://schemas.microsoft.com/office/powerpoint/2010/main" val="3329622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A</a:t>
            </a:r>
            <a:r>
              <a:rPr lang="en-US" baseline="0" dirty="0"/>
              <a:t> person with hearing loss might hear some sounds better than others</a:t>
            </a:r>
          </a:p>
          <a:p>
            <a:pPr defTabSz="931774">
              <a:defRPr/>
            </a:pPr>
            <a:r>
              <a:rPr lang="en-US" baseline="0" dirty="0"/>
              <a:t>Articulation Index: 44% (based on count-the-dots)</a:t>
            </a:r>
            <a:endParaRPr lang="en-US" dirty="0"/>
          </a:p>
        </p:txBody>
      </p:sp>
      <p:sp>
        <p:nvSpPr>
          <p:cNvPr id="4" name="Slide Number Placeholder 3"/>
          <p:cNvSpPr>
            <a:spLocks noGrp="1"/>
          </p:cNvSpPr>
          <p:nvPr>
            <p:ph type="sldNum" sz="quarter" idx="10"/>
          </p:nvPr>
        </p:nvSpPr>
        <p:spPr/>
        <p:txBody>
          <a:bodyPr/>
          <a:lstStyle/>
          <a:p>
            <a:fld id="{DB6370A5-7041-45CF-800C-77E1783DD438}" type="slidenum">
              <a:rPr lang="en-US" smtClean="0"/>
              <a:t>14</a:t>
            </a:fld>
            <a:endParaRPr lang="en-US"/>
          </a:p>
        </p:txBody>
      </p:sp>
      <p:sp>
        <p:nvSpPr>
          <p:cNvPr id="5" name="Header Placeholder 4"/>
          <p:cNvSpPr>
            <a:spLocks noGrp="1"/>
          </p:cNvSpPr>
          <p:nvPr>
            <p:ph type="hdr" sz="quarter" idx="11"/>
          </p:nvPr>
        </p:nvSpPr>
        <p:spPr/>
        <p:txBody>
          <a:bodyPr/>
          <a:lstStyle/>
          <a:p>
            <a:r>
              <a:rPr lang="en-US"/>
              <a:t>Wenger, "Introduction to Audiology and Auditory Milestones"</a:t>
            </a:r>
          </a:p>
        </p:txBody>
      </p:sp>
      <p:sp>
        <p:nvSpPr>
          <p:cNvPr id="6" name="Date Placeholder 5"/>
          <p:cNvSpPr>
            <a:spLocks noGrp="1"/>
          </p:cNvSpPr>
          <p:nvPr>
            <p:ph type="dt" idx="12"/>
          </p:nvPr>
        </p:nvSpPr>
        <p:spPr/>
        <p:txBody>
          <a:bodyPr/>
          <a:lstStyle/>
          <a:p>
            <a:r>
              <a:rPr lang="en-US"/>
              <a:t>9/29/15</a:t>
            </a:r>
          </a:p>
        </p:txBody>
      </p:sp>
    </p:spTree>
    <p:extLst>
      <p:ext uri="{BB962C8B-B14F-4D97-AF65-F5344CB8AC3E}">
        <p14:creationId xmlns:p14="http://schemas.microsoft.com/office/powerpoint/2010/main" val="28483619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A</a:t>
            </a:r>
            <a:r>
              <a:rPr lang="en-US" baseline="0" dirty="0"/>
              <a:t> person with hearing loss might hear some sounds better than others</a:t>
            </a:r>
          </a:p>
          <a:p>
            <a:pPr defTabSz="931774">
              <a:defRPr/>
            </a:pPr>
            <a:r>
              <a:rPr lang="en-US" baseline="0" dirty="0"/>
              <a:t>Articulation Index: 44% (based on count-the-dots)</a:t>
            </a:r>
            <a:endParaRPr lang="en-US" dirty="0"/>
          </a:p>
        </p:txBody>
      </p:sp>
      <p:sp>
        <p:nvSpPr>
          <p:cNvPr id="4" name="Slide Number Placeholder 3"/>
          <p:cNvSpPr>
            <a:spLocks noGrp="1"/>
          </p:cNvSpPr>
          <p:nvPr>
            <p:ph type="sldNum" sz="quarter" idx="10"/>
          </p:nvPr>
        </p:nvSpPr>
        <p:spPr/>
        <p:txBody>
          <a:bodyPr/>
          <a:lstStyle/>
          <a:p>
            <a:fld id="{DB6370A5-7041-45CF-800C-77E1783DD438}" type="slidenum">
              <a:rPr lang="en-US" smtClean="0"/>
              <a:t>15</a:t>
            </a:fld>
            <a:endParaRPr lang="en-US"/>
          </a:p>
        </p:txBody>
      </p:sp>
      <p:sp>
        <p:nvSpPr>
          <p:cNvPr id="5" name="Header Placeholder 4"/>
          <p:cNvSpPr>
            <a:spLocks noGrp="1"/>
          </p:cNvSpPr>
          <p:nvPr>
            <p:ph type="hdr" sz="quarter" idx="11"/>
          </p:nvPr>
        </p:nvSpPr>
        <p:spPr/>
        <p:txBody>
          <a:bodyPr/>
          <a:lstStyle/>
          <a:p>
            <a:r>
              <a:rPr lang="en-US"/>
              <a:t>Wenger, "Introduction to Audiology and Auditory Milestones"</a:t>
            </a:r>
          </a:p>
        </p:txBody>
      </p:sp>
      <p:sp>
        <p:nvSpPr>
          <p:cNvPr id="6" name="Date Placeholder 5"/>
          <p:cNvSpPr>
            <a:spLocks noGrp="1"/>
          </p:cNvSpPr>
          <p:nvPr>
            <p:ph type="dt" idx="12"/>
          </p:nvPr>
        </p:nvSpPr>
        <p:spPr/>
        <p:txBody>
          <a:bodyPr/>
          <a:lstStyle/>
          <a:p>
            <a:r>
              <a:rPr lang="en-US"/>
              <a:t>9/29/15</a:t>
            </a:r>
          </a:p>
        </p:txBody>
      </p:sp>
    </p:spTree>
    <p:extLst>
      <p:ext uri="{BB962C8B-B14F-4D97-AF65-F5344CB8AC3E}">
        <p14:creationId xmlns:p14="http://schemas.microsoft.com/office/powerpoint/2010/main" val="4158587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A</a:t>
            </a:r>
            <a:r>
              <a:rPr lang="en-US" baseline="0" dirty="0"/>
              <a:t> person with hearing loss might hear some sounds better than others</a:t>
            </a:r>
          </a:p>
          <a:p>
            <a:pPr defTabSz="931774">
              <a:defRPr/>
            </a:pPr>
            <a:r>
              <a:rPr lang="en-US" baseline="0" dirty="0"/>
              <a:t>Articulation Index: 44% (based on count-the-dots)</a:t>
            </a:r>
            <a:endParaRPr lang="en-US" dirty="0"/>
          </a:p>
        </p:txBody>
      </p:sp>
      <p:sp>
        <p:nvSpPr>
          <p:cNvPr id="4" name="Slide Number Placeholder 3"/>
          <p:cNvSpPr>
            <a:spLocks noGrp="1"/>
          </p:cNvSpPr>
          <p:nvPr>
            <p:ph type="sldNum" sz="quarter" idx="10"/>
          </p:nvPr>
        </p:nvSpPr>
        <p:spPr/>
        <p:txBody>
          <a:bodyPr/>
          <a:lstStyle/>
          <a:p>
            <a:fld id="{DB6370A5-7041-45CF-800C-77E1783DD438}" type="slidenum">
              <a:rPr lang="en-US" smtClean="0"/>
              <a:t>16</a:t>
            </a:fld>
            <a:endParaRPr lang="en-US"/>
          </a:p>
        </p:txBody>
      </p:sp>
      <p:sp>
        <p:nvSpPr>
          <p:cNvPr id="5" name="Header Placeholder 4"/>
          <p:cNvSpPr>
            <a:spLocks noGrp="1"/>
          </p:cNvSpPr>
          <p:nvPr>
            <p:ph type="hdr" sz="quarter" idx="11"/>
          </p:nvPr>
        </p:nvSpPr>
        <p:spPr/>
        <p:txBody>
          <a:bodyPr/>
          <a:lstStyle/>
          <a:p>
            <a:r>
              <a:rPr lang="en-US"/>
              <a:t>Wenger, "Introduction to Audiology and Auditory Milestones"</a:t>
            </a:r>
          </a:p>
        </p:txBody>
      </p:sp>
      <p:sp>
        <p:nvSpPr>
          <p:cNvPr id="6" name="Date Placeholder 5"/>
          <p:cNvSpPr>
            <a:spLocks noGrp="1"/>
          </p:cNvSpPr>
          <p:nvPr>
            <p:ph type="dt" idx="12"/>
          </p:nvPr>
        </p:nvSpPr>
        <p:spPr/>
        <p:txBody>
          <a:bodyPr/>
          <a:lstStyle/>
          <a:p>
            <a:r>
              <a:rPr lang="en-US"/>
              <a:t>9/29/15</a:t>
            </a:r>
          </a:p>
        </p:txBody>
      </p:sp>
    </p:spTree>
    <p:extLst>
      <p:ext uri="{BB962C8B-B14F-4D97-AF65-F5344CB8AC3E}">
        <p14:creationId xmlns:p14="http://schemas.microsoft.com/office/powerpoint/2010/main" val="40444216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A</a:t>
            </a:r>
            <a:r>
              <a:rPr lang="en-US" baseline="0" dirty="0"/>
              <a:t> person with hearing loss might hear some sounds better than others</a:t>
            </a:r>
          </a:p>
          <a:p>
            <a:pPr defTabSz="931774">
              <a:defRPr/>
            </a:pPr>
            <a:r>
              <a:rPr lang="en-US" baseline="0" dirty="0"/>
              <a:t>Articulation Index: 44% (based on count-the-dots)</a:t>
            </a:r>
            <a:endParaRPr lang="en-US" dirty="0"/>
          </a:p>
        </p:txBody>
      </p:sp>
      <p:sp>
        <p:nvSpPr>
          <p:cNvPr id="4" name="Slide Number Placeholder 3"/>
          <p:cNvSpPr>
            <a:spLocks noGrp="1"/>
          </p:cNvSpPr>
          <p:nvPr>
            <p:ph type="sldNum" sz="quarter" idx="10"/>
          </p:nvPr>
        </p:nvSpPr>
        <p:spPr/>
        <p:txBody>
          <a:bodyPr/>
          <a:lstStyle/>
          <a:p>
            <a:fld id="{DB6370A5-7041-45CF-800C-77E1783DD438}" type="slidenum">
              <a:rPr lang="en-US" smtClean="0"/>
              <a:t>17</a:t>
            </a:fld>
            <a:endParaRPr lang="en-US"/>
          </a:p>
        </p:txBody>
      </p:sp>
      <p:sp>
        <p:nvSpPr>
          <p:cNvPr id="5" name="Header Placeholder 4"/>
          <p:cNvSpPr>
            <a:spLocks noGrp="1"/>
          </p:cNvSpPr>
          <p:nvPr>
            <p:ph type="hdr" sz="quarter" idx="11"/>
          </p:nvPr>
        </p:nvSpPr>
        <p:spPr/>
        <p:txBody>
          <a:bodyPr/>
          <a:lstStyle/>
          <a:p>
            <a:r>
              <a:rPr lang="en-US"/>
              <a:t>Wenger, "Introduction to Audiology and Auditory Milestones"</a:t>
            </a:r>
          </a:p>
        </p:txBody>
      </p:sp>
      <p:sp>
        <p:nvSpPr>
          <p:cNvPr id="6" name="Date Placeholder 5"/>
          <p:cNvSpPr>
            <a:spLocks noGrp="1"/>
          </p:cNvSpPr>
          <p:nvPr>
            <p:ph type="dt" idx="12"/>
          </p:nvPr>
        </p:nvSpPr>
        <p:spPr/>
        <p:txBody>
          <a:bodyPr/>
          <a:lstStyle/>
          <a:p>
            <a:r>
              <a:rPr lang="en-US"/>
              <a:t>9/29/15</a:t>
            </a:r>
          </a:p>
        </p:txBody>
      </p:sp>
    </p:spTree>
    <p:extLst>
      <p:ext uri="{BB962C8B-B14F-4D97-AF65-F5344CB8AC3E}">
        <p14:creationId xmlns:p14="http://schemas.microsoft.com/office/powerpoint/2010/main" val="4177162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 hearing test!</a:t>
            </a:r>
          </a:p>
        </p:txBody>
      </p:sp>
      <p:sp>
        <p:nvSpPr>
          <p:cNvPr id="4" name="Header Placeholder 3"/>
          <p:cNvSpPr>
            <a:spLocks noGrp="1"/>
          </p:cNvSpPr>
          <p:nvPr>
            <p:ph type="hdr" sz="quarter" idx="10"/>
          </p:nvPr>
        </p:nvSpPr>
        <p:spPr/>
        <p:txBody>
          <a:bodyPr/>
          <a:lstStyle/>
          <a:p>
            <a:r>
              <a:rPr lang="en-US"/>
              <a:t>Wenger, "Assessing Hearing in Children &amp; Principles of Screening"</a:t>
            </a:r>
          </a:p>
        </p:txBody>
      </p:sp>
      <p:sp>
        <p:nvSpPr>
          <p:cNvPr id="5" name="Date Placeholder 4"/>
          <p:cNvSpPr>
            <a:spLocks noGrp="1"/>
          </p:cNvSpPr>
          <p:nvPr>
            <p:ph type="dt" idx="11"/>
          </p:nvPr>
        </p:nvSpPr>
        <p:spPr/>
        <p:txBody>
          <a:bodyPr/>
          <a:lstStyle/>
          <a:p>
            <a:r>
              <a:rPr lang="en-US"/>
              <a:t>9/15/16</a:t>
            </a:r>
          </a:p>
        </p:txBody>
      </p:sp>
      <p:sp>
        <p:nvSpPr>
          <p:cNvPr id="6" name="Slide Number Placeholder 5"/>
          <p:cNvSpPr>
            <a:spLocks noGrp="1"/>
          </p:cNvSpPr>
          <p:nvPr>
            <p:ph type="sldNum" sz="quarter" idx="12"/>
          </p:nvPr>
        </p:nvSpPr>
        <p:spPr/>
        <p:txBody>
          <a:bodyPr/>
          <a:lstStyle/>
          <a:p>
            <a:fld id="{DB6370A5-7041-45CF-800C-77E1783DD438}" type="slidenum">
              <a:rPr lang="en-US" smtClean="0"/>
              <a:t>28</a:t>
            </a:fld>
            <a:endParaRPr lang="en-US"/>
          </a:p>
        </p:txBody>
      </p:sp>
    </p:spTree>
    <p:extLst>
      <p:ext uri="{BB962C8B-B14F-4D97-AF65-F5344CB8AC3E}">
        <p14:creationId xmlns:p14="http://schemas.microsoft.com/office/powerpoint/2010/main" val="13642684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 hearing test!</a:t>
            </a:r>
          </a:p>
        </p:txBody>
      </p:sp>
      <p:sp>
        <p:nvSpPr>
          <p:cNvPr id="4" name="Header Placeholder 3"/>
          <p:cNvSpPr>
            <a:spLocks noGrp="1"/>
          </p:cNvSpPr>
          <p:nvPr>
            <p:ph type="hdr" sz="quarter" idx="10"/>
          </p:nvPr>
        </p:nvSpPr>
        <p:spPr/>
        <p:txBody>
          <a:bodyPr/>
          <a:lstStyle/>
          <a:p>
            <a:r>
              <a:rPr lang="en-US"/>
              <a:t>Wenger, "Assessing Hearing in Children &amp; Principles of Screening"</a:t>
            </a:r>
          </a:p>
        </p:txBody>
      </p:sp>
      <p:sp>
        <p:nvSpPr>
          <p:cNvPr id="5" name="Date Placeholder 4"/>
          <p:cNvSpPr>
            <a:spLocks noGrp="1"/>
          </p:cNvSpPr>
          <p:nvPr>
            <p:ph type="dt" idx="11"/>
          </p:nvPr>
        </p:nvSpPr>
        <p:spPr/>
        <p:txBody>
          <a:bodyPr/>
          <a:lstStyle/>
          <a:p>
            <a:r>
              <a:rPr lang="en-US"/>
              <a:t>9/15/16</a:t>
            </a:r>
          </a:p>
        </p:txBody>
      </p:sp>
      <p:sp>
        <p:nvSpPr>
          <p:cNvPr id="6" name="Slide Number Placeholder 5"/>
          <p:cNvSpPr>
            <a:spLocks noGrp="1"/>
          </p:cNvSpPr>
          <p:nvPr>
            <p:ph type="sldNum" sz="quarter" idx="12"/>
          </p:nvPr>
        </p:nvSpPr>
        <p:spPr/>
        <p:txBody>
          <a:bodyPr/>
          <a:lstStyle/>
          <a:p>
            <a:fld id="{DB6370A5-7041-45CF-800C-77E1783DD438}" type="slidenum">
              <a:rPr lang="en-US" smtClean="0"/>
              <a:t>29</a:t>
            </a:fld>
            <a:endParaRPr lang="en-US"/>
          </a:p>
        </p:txBody>
      </p:sp>
    </p:spTree>
    <p:extLst>
      <p:ext uri="{BB962C8B-B14F-4D97-AF65-F5344CB8AC3E}">
        <p14:creationId xmlns:p14="http://schemas.microsoft.com/office/powerpoint/2010/main" val="135550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Ear and Audiology</a:t>
            </a:r>
          </a:p>
          <a:p>
            <a:pPr lvl="1"/>
            <a:r>
              <a:rPr lang="en-US" dirty="0"/>
              <a:t>Types/degrees of hearing loss, how to read an audiogram, why “I know they can hear me” isn’t enough</a:t>
            </a:r>
          </a:p>
          <a:p>
            <a:r>
              <a:rPr lang="en-US" dirty="0"/>
              <a:t>Causes of Childhood Hearing Loss</a:t>
            </a:r>
          </a:p>
          <a:p>
            <a:pPr lvl="1"/>
            <a:r>
              <a:rPr lang="en-US" dirty="0"/>
              <a:t>__% of kids w/ HL have comorbid condition</a:t>
            </a:r>
          </a:p>
          <a:p>
            <a:r>
              <a:rPr lang="en-US" dirty="0"/>
              <a:t>Effects of Childhood Hearing Loss</a:t>
            </a:r>
          </a:p>
          <a:p>
            <a:r>
              <a:rPr lang="en-US" dirty="0"/>
              <a:t>Working with Clients with Hearing Loss</a:t>
            </a:r>
          </a:p>
          <a:p>
            <a:pPr lvl="1"/>
            <a:r>
              <a:rPr lang="en-US" dirty="0"/>
              <a:t>Working with hearing aids</a:t>
            </a:r>
          </a:p>
          <a:p>
            <a:pPr lvl="1"/>
            <a:r>
              <a:rPr lang="en-US" dirty="0"/>
              <a:t>Supporting ASL</a:t>
            </a:r>
          </a:p>
          <a:p>
            <a:r>
              <a:rPr lang="en-US" dirty="0"/>
              <a:t>Identifying Clients Who May Need a Hearing Test</a:t>
            </a:r>
          </a:p>
          <a:p>
            <a:endParaRPr lang="en-US" dirty="0"/>
          </a:p>
        </p:txBody>
      </p:sp>
      <p:sp>
        <p:nvSpPr>
          <p:cNvPr id="4" name="Slide Number Placeholder 3"/>
          <p:cNvSpPr>
            <a:spLocks noGrp="1"/>
          </p:cNvSpPr>
          <p:nvPr>
            <p:ph type="sldNum" sz="quarter" idx="10"/>
          </p:nvPr>
        </p:nvSpPr>
        <p:spPr/>
        <p:txBody>
          <a:bodyPr/>
          <a:lstStyle/>
          <a:p>
            <a:fld id="{DB6370A5-7041-45CF-800C-77E1783DD438}" type="slidenum">
              <a:rPr lang="en-US" smtClean="0"/>
              <a:t>2</a:t>
            </a:fld>
            <a:endParaRPr lang="en-US"/>
          </a:p>
        </p:txBody>
      </p:sp>
      <p:sp>
        <p:nvSpPr>
          <p:cNvPr id="5" name="Header Placeholder 4"/>
          <p:cNvSpPr>
            <a:spLocks noGrp="1"/>
          </p:cNvSpPr>
          <p:nvPr>
            <p:ph type="hdr" sz="quarter" idx="11"/>
          </p:nvPr>
        </p:nvSpPr>
        <p:spPr/>
        <p:txBody>
          <a:bodyPr/>
          <a:lstStyle/>
          <a:p>
            <a:r>
              <a:rPr lang="en-US"/>
              <a:t>Wenger, "Introduction to Audiology and Auditory Milestones"</a:t>
            </a:r>
          </a:p>
        </p:txBody>
      </p:sp>
      <p:sp>
        <p:nvSpPr>
          <p:cNvPr id="6" name="Date Placeholder 5"/>
          <p:cNvSpPr>
            <a:spLocks noGrp="1"/>
          </p:cNvSpPr>
          <p:nvPr>
            <p:ph type="dt" idx="12"/>
          </p:nvPr>
        </p:nvSpPr>
        <p:spPr/>
        <p:txBody>
          <a:bodyPr/>
          <a:lstStyle/>
          <a:p>
            <a:r>
              <a:rPr lang="en-US"/>
              <a:t>9/29/15</a:t>
            </a:r>
          </a:p>
        </p:txBody>
      </p:sp>
    </p:spTree>
    <p:extLst>
      <p:ext uri="{BB962C8B-B14F-4D97-AF65-F5344CB8AC3E}">
        <p14:creationId xmlns:p14="http://schemas.microsoft.com/office/powerpoint/2010/main" val="41726316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kern="1200" dirty="0">
                <a:solidFill>
                  <a:schemeClr val="tx1"/>
                </a:solidFill>
                <a:effectLst/>
                <a:latin typeface="+mn-lt"/>
                <a:ea typeface="+mn-ea"/>
                <a:cs typeface="+mn-cs"/>
              </a:rPr>
              <a:t>Would you be willing/interested in teaching the pediatric hearing testing/screening lecture to the MDE class this fall? It’s MDE students, SLP students on the specialty track and SLP students without a background.  The class is 2 hours and date/readings are as follows:</a:t>
            </a:r>
          </a:p>
          <a:p>
            <a:pPr fontAlgn="t"/>
            <a:r>
              <a:rPr lang="en-US" sz="1200" kern="1200" dirty="0">
                <a:solidFill>
                  <a:schemeClr val="tx1"/>
                </a:solidFill>
                <a:effectLst/>
                <a:latin typeface="+mn-lt"/>
                <a:ea typeface="+mn-ea"/>
                <a:cs typeface="+mn-cs"/>
              </a:rPr>
              <a:t> </a:t>
            </a:r>
          </a:p>
          <a:p>
            <a:pPr fontAlgn="t"/>
            <a:r>
              <a:rPr lang="en-US" sz="1200" kern="1200" dirty="0">
                <a:solidFill>
                  <a:schemeClr val="tx1"/>
                </a:solidFill>
                <a:effectLst/>
                <a:latin typeface="+mn-lt"/>
                <a:ea typeface="+mn-ea"/>
                <a:cs typeface="+mn-cs"/>
              </a:rPr>
              <a:t>09/17/15 – Assessing hearing in Children &amp; Principles of Screening</a:t>
            </a:r>
          </a:p>
          <a:p>
            <a:pPr fontAlgn="t"/>
            <a:r>
              <a:rPr lang="en-US" sz="1200" kern="1200" dirty="0">
                <a:solidFill>
                  <a:schemeClr val="tx1"/>
                </a:solidFill>
                <a:effectLst/>
                <a:latin typeface="+mn-lt"/>
                <a:ea typeface="+mn-ea"/>
                <a:cs typeface="+mn-cs"/>
              </a:rPr>
              <a:t>               Readings: </a:t>
            </a:r>
            <a:r>
              <a:rPr lang="en-US" sz="1200" kern="1200" dirty="0" err="1">
                <a:solidFill>
                  <a:schemeClr val="tx1"/>
                </a:solidFill>
                <a:effectLst/>
                <a:latin typeface="+mn-lt"/>
                <a:ea typeface="+mn-ea"/>
                <a:cs typeface="+mn-cs"/>
              </a:rPr>
              <a:t>Humes</a:t>
            </a:r>
            <a:r>
              <a:rPr lang="en-US" sz="1200" kern="1200" dirty="0">
                <a:solidFill>
                  <a:schemeClr val="tx1"/>
                </a:solidFill>
                <a:effectLst/>
                <a:latin typeface="+mn-lt"/>
                <a:ea typeface="+mn-ea"/>
                <a:cs typeface="+mn-cs"/>
              </a:rPr>
              <a:t> &amp; Bess, pages 251 – 327</a:t>
            </a:r>
          </a:p>
          <a:p>
            <a:endParaRPr lang="en-US" dirty="0"/>
          </a:p>
        </p:txBody>
      </p:sp>
      <p:sp>
        <p:nvSpPr>
          <p:cNvPr id="4" name="Header Placeholder 3"/>
          <p:cNvSpPr>
            <a:spLocks noGrp="1"/>
          </p:cNvSpPr>
          <p:nvPr>
            <p:ph type="hdr" sz="quarter" idx="10"/>
          </p:nvPr>
        </p:nvSpPr>
        <p:spPr/>
        <p:txBody>
          <a:bodyPr/>
          <a:lstStyle/>
          <a:p>
            <a:r>
              <a:rPr lang="en-US"/>
              <a:t>Wenger, "Assessing Hearing in Children &amp; Principles of Screening"</a:t>
            </a:r>
          </a:p>
        </p:txBody>
      </p:sp>
      <p:sp>
        <p:nvSpPr>
          <p:cNvPr id="5" name="Date Placeholder 4"/>
          <p:cNvSpPr>
            <a:spLocks noGrp="1"/>
          </p:cNvSpPr>
          <p:nvPr>
            <p:ph type="dt" idx="11"/>
          </p:nvPr>
        </p:nvSpPr>
        <p:spPr/>
        <p:txBody>
          <a:bodyPr/>
          <a:lstStyle/>
          <a:p>
            <a:r>
              <a:rPr lang="en-US"/>
              <a:t>9/15/16</a:t>
            </a:r>
          </a:p>
        </p:txBody>
      </p:sp>
      <p:sp>
        <p:nvSpPr>
          <p:cNvPr id="6" name="Slide Number Placeholder 5"/>
          <p:cNvSpPr>
            <a:spLocks noGrp="1"/>
          </p:cNvSpPr>
          <p:nvPr>
            <p:ph type="sldNum" sz="quarter" idx="12"/>
          </p:nvPr>
        </p:nvSpPr>
        <p:spPr/>
        <p:txBody>
          <a:bodyPr/>
          <a:lstStyle/>
          <a:p>
            <a:fld id="{DB6370A5-7041-45CF-800C-77E1783DD438}" type="slidenum">
              <a:rPr lang="en-US" smtClean="0"/>
              <a:t>32</a:t>
            </a:fld>
            <a:endParaRPr lang="en-US"/>
          </a:p>
        </p:txBody>
      </p:sp>
    </p:spTree>
    <p:extLst>
      <p:ext uri="{BB962C8B-B14F-4D97-AF65-F5344CB8AC3E}">
        <p14:creationId xmlns:p14="http://schemas.microsoft.com/office/powerpoint/2010/main" val="3824834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kern="1200" dirty="0">
                <a:solidFill>
                  <a:schemeClr val="tx1"/>
                </a:solidFill>
                <a:effectLst/>
                <a:latin typeface="+mn-lt"/>
                <a:ea typeface="+mn-ea"/>
                <a:cs typeface="+mn-cs"/>
              </a:rPr>
              <a:t>Would you be willing/interested in teaching the pediatric hearing testing/screening lecture to the MDE class this fall? It’s MDE students, SLP students on the specialty track and SLP students without a background.  The class is 2 hours and date/readings are as follows:</a:t>
            </a:r>
          </a:p>
          <a:p>
            <a:pPr fontAlgn="t"/>
            <a:r>
              <a:rPr lang="en-US" sz="1200" kern="1200" dirty="0">
                <a:solidFill>
                  <a:schemeClr val="tx1"/>
                </a:solidFill>
                <a:effectLst/>
                <a:latin typeface="+mn-lt"/>
                <a:ea typeface="+mn-ea"/>
                <a:cs typeface="+mn-cs"/>
              </a:rPr>
              <a:t> </a:t>
            </a:r>
          </a:p>
          <a:p>
            <a:pPr fontAlgn="t"/>
            <a:r>
              <a:rPr lang="en-US" sz="1200" kern="1200" dirty="0">
                <a:solidFill>
                  <a:schemeClr val="tx1"/>
                </a:solidFill>
                <a:effectLst/>
                <a:latin typeface="+mn-lt"/>
                <a:ea typeface="+mn-ea"/>
                <a:cs typeface="+mn-cs"/>
              </a:rPr>
              <a:t>09/17/15 – Assessing hearing in Children &amp; Principles of Screening</a:t>
            </a:r>
          </a:p>
          <a:p>
            <a:pPr fontAlgn="t"/>
            <a:r>
              <a:rPr lang="en-US" sz="1200" kern="1200" dirty="0">
                <a:solidFill>
                  <a:schemeClr val="tx1"/>
                </a:solidFill>
                <a:effectLst/>
                <a:latin typeface="+mn-lt"/>
                <a:ea typeface="+mn-ea"/>
                <a:cs typeface="+mn-cs"/>
              </a:rPr>
              <a:t>               Readings: </a:t>
            </a:r>
            <a:r>
              <a:rPr lang="en-US" sz="1200" kern="1200" dirty="0" err="1">
                <a:solidFill>
                  <a:schemeClr val="tx1"/>
                </a:solidFill>
                <a:effectLst/>
                <a:latin typeface="+mn-lt"/>
                <a:ea typeface="+mn-ea"/>
                <a:cs typeface="+mn-cs"/>
              </a:rPr>
              <a:t>Humes</a:t>
            </a:r>
            <a:r>
              <a:rPr lang="en-US" sz="1200" kern="1200" dirty="0">
                <a:solidFill>
                  <a:schemeClr val="tx1"/>
                </a:solidFill>
                <a:effectLst/>
                <a:latin typeface="+mn-lt"/>
                <a:ea typeface="+mn-ea"/>
                <a:cs typeface="+mn-cs"/>
              </a:rPr>
              <a:t> &amp; Bess, pages 251 – 327</a:t>
            </a:r>
          </a:p>
          <a:p>
            <a:endParaRPr lang="en-US" dirty="0"/>
          </a:p>
        </p:txBody>
      </p:sp>
      <p:sp>
        <p:nvSpPr>
          <p:cNvPr id="4" name="Header Placeholder 3"/>
          <p:cNvSpPr>
            <a:spLocks noGrp="1"/>
          </p:cNvSpPr>
          <p:nvPr>
            <p:ph type="hdr" sz="quarter" idx="10"/>
          </p:nvPr>
        </p:nvSpPr>
        <p:spPr/>
        <p:txBody>
          <a:bodyPr/>
          <a:lstStyle/>
          <a:p>
            <a:r>
              <a:rPr lang="en-US"/>
              <a:t>Wenger, "Assessing Hearing in Children &amp; Principles of Screening"</a:t>
            </a:r>
          </a:p>
        </p:txBody>
      </p:sp>
      <p:sp>
        <p:nvSpPr>
          <p:cNvPr id="5" name="Date Placeholder 4"/>
          <p:cNvSpPr>
            <a:spLocks noGrp="1"/>
          </p:cNvSpPr>
          <p:nvPr>
            <p:ph type="dt" idx="11"/>
          </p:nvPr>
        </p:nvSpPr>
        <p:spPr/>
        <p:txBody>
          <a:bodyPr/>
          <a:lstStyle/>
          <a:p>
            <a:r>
              <a:rPr lang="en-US"/>
              <a:t>9/15/16</a:t>
            </a:r>
          </a:p>
        </p:txBody>
      </p:sp>
      <p:sp>
        <p:nvSpPr>
          <p:cNvPr id="6" name="Slide Number Placeholder 5"/>
          <p:cNvSpPr>
            <a:spLocks noGrp="1"/>
          </p:cNvSpPr>
          <p:nvPr>
            <p:ph type="sldNum" sz="quarter" idx="12"/>
          </p:nvPr>
        </p:nvSpPr>
        <p:spPr/>
        <p:txBody>
          <a:bodyPr/>
          <a:lstStyle/>
          <a:p>
            <a:fld id="{DB6370A5-7041-45CF-800C-77E1783DD438}" type="slidenum">
              <a:rPr lang="en-US" smtClean="0"/>
              <a:t>33</a:t>
            </a:fld>
            <a:endParaRPr lang="en-US"/>
          </a:p>
        </p:txBody>
      </p:sp>
    </p:spTree>
    <p:extLst>
      <p:ext uri="{BB962C8B-B14F-4D97-AF65-F5344CB8AC3E}">
        <p14:creationId xmlns:p14="http://schemas.microsoft.com/office/powerpoint/2010/main" val="4009898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Wenger, "Introduction to Audiology and Auditory Milestones"</a:t>
            </a:r>
          </a:p>
        </p:txBody>
      </p:sp>
      <p:sp>
        <p:nvSpPr>
          <p:cNvPr id="5" name="Date Placeholder 4"/>
          <p:cNvSpPr>
            <a:spLocks noGrp="1"/>
          </p:cNvSpPr>
          <p:nvPr>
            <p:ph type="dt" idx="11"/>
          </p:nvPr>
        </p:nvSpPr>
        <p:spPr/>
        <p:txBody>
          <a:bodyPr/>
          <a:lstStyle/>
          <a:p>
            <a:r>
              <a:rPr lang="en-US"/>
              <a:t>9/29/15</a:t>
            </a:r>
          </a:p>
        </p:txBody>
      </p:sp>
      <p:sp>
        <p:nvSpPr>
          <p:cNvPr id="6" name="Slide Number Placeholder 5"/>
          <p:cNvSpPr>
            <a:spLocks noGrp="1"/>
          </p:cNvSpPr>
          <p:nvPr>
            <p:ph type="sldNum" sz="quarter" idx="12"/>
          </p:nvPr>
        </p:nvSpPr>
        <p:spPr/>
        <p:txBody>
          <a:bodyPr/>
          <a:lstStyle/>
          <a:p>
            <a:fld id="{DB6370A5-7041-45CF-800C-77E1783DD438}" type="slidenum">
              <a:rPr lang="en-US" smtClean="0"/>
              <a:t>53</a:t>
            </a:fld>
            <a:endParaRPr lang="en-US"/>
          </a:p>
        </p:txBody>
      </p:sp>
    </p:spTree>
    <p:extLst>
      <p:ext uri="{BB962C8B-B14F-4D97-AF65-F5344CB8AC3E}">
        <p14:creationId xmlns:p14="http://schemas.microsoft.com/office/powerpoint/2010/main" val="2596638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Parts of the ear</a:t>
            </a:r>
          </a:p>
          <a:p>
            <a:r>
              <a:rPr lang="en-US" dirty="0"/>
              <a:t>Sound</a:t>
            </a:r>
            <a:r>
              <a:rPr lang="en-US" baseline="0" dirty="0"/>
              <a:t> has to travel through this entire system (description)</a:t>
            </a:r>
          </a:p>
          <a:p>
            <a:r>
              <a:rPr lang="en-US" baseline="0" dirty="0"/>
              <a:t>dysfunction can occur at any point and cause hearing loss (examples)</a:t>
            </a:r>
          </a:p>
          <a:p>
            <a:r>
              <a:rPr lang="en-US" baseline="0" dirty="0"/>
              <a:t>Descriptions on right</a:t>
            </a:r>
            <a:endParaRPr lang="en-US" dirty="0"/>
          </a:p>
        </p:txBody>
      </p:sp>
      <p:sp>
        <p:nvSpPr>
          <p:cNvPr id="4" name="Slide Number Placeholder 3"/>
          <p:cNvSpPr>
            <a:spLocks noGrp="1"/>
          </p:cNvSpPr>
          <p:nvPr>
            <p:ph type="sldNum" sz="quarter" idx="10"/>
          </p:nvPr>
        </p:nvSpPr>
        <p:spPr/>
        <p:txBody>
          <a:bodyPr/>
          <a:lstStyle/>
          <a:p>
            <a:fld id="{DB6370A5-7041-45CF-800C-77E1783DD438}" type="slidenum">
              <a:rPr lang="en-US" smtClean="0"/>
              <a:t>3</a:t>
            </a:fld>
            <a:endParaRPr lang="en-US"/>
          </a:p>
        </p:txBody>
      </p:sp>
      <p:sp>
        <p:nvSpPr>
          <p:cNvPr id="5" name="Header Placeholder 4"/>
          <p:cNvSpPr>
            <a:spLocks noGrp="1"/>
          </p:cNvSpPr>
          <p:nvPr>
            <p:ph type="hdr" sz="quarter" idx="11"/>
          </p:nvPr>
        </p:nvSpPr>
        <p:spPr/>
        <p:txBody>
          <a:bodyPr/>
          <a:lstStyle/>
          <a:p>
            <a:r>
              <a:rPr lang="en-US"/>
              <a:t>Wenger, "Introduction to Audiology and Auditory Milestones"</a:t>
            </a:r>
          </a:p>
        </p:txBody>
      </p:sp>
      <p:sp>
        <p:nvSpPr>
          <p:cNvPr id="6" name="Date Placeholder 5"/>
          <p:cNvSpPr>
            <a:spLocks noGrp="1"/>
          </p:cNvSpPr>
          <p:nvPr>
            <p:ph type="dt" idx="12"/>
          </p:nvPr>
        </p:nvSpPr>
        <p:spPr/>
        <p:txBody>
          <a:bodyPr/>
          <a:lstStyle/>
          <a:p>
            <a:r>
              <a:rPr lang="en-US"/>
              <a:t>9/29/15</a:t>
            </a:r>
          </a:p>
        </p:txBody>
      </p:sp>
    </p:spTree>
    <p:extLst>
      <p:ext uri="{BB962C8B-B14F-4D97-AF65-F5344CB8AC3E}">
        <p14:creationId xmlns:p14="http://schemas.microsoft.com/office/powerpoint/2010/main" val="1589222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a:t>
            </a:r>
          </a:p>
          <a:p>
            <a:r>
              <a:rPr lang="en-US" baseline="0" dirty="0"/>
              <a:t>When we think about hearing and hearing loss, we’re interested in how well a person can hear lots of different tones</a:t>
            </a:r>
          </a:p>
          <a:p>
            <a:r>
              <a:rPr lang="en-US" baseline="0" dirty="0"/>
              <a:t>Think back to your hearing tests that you did during school—raise your hand when you hear the beep</a:t>
            </a:r>
          </a:p>
          <a:p>
            <a:r>
              <a:rPr lang="en-US" baseline="0" dirty="0"/>
              <a:t>We’re checking how softly you can hear low-pitch beeps up to high-pitch beeps</a:t>
            </a:r>
          </a:p>
          <a:p>
            <a:r>
              <a:rPr lang="en-US" baseline="0" dirty="0"/>
              <a:t>We chart hearing on a graph like this: frequency/pitch goes across the top, like a piano keyboard (measured in hertz)</a:t>
            </a:r>
          </a:p>
          <a:p>
            <a:r>
              <a:rPr lang="en-US" baseline="0" dirty="0"/>
              <a:t>Volume scale, measured in decibels, is on the left</a:t>
            </a:r>
          </a:p>
          <a:p>
            <a:r>
              <a:rPr lang="en-US" baseline="0" dirty="0"/>
              <a:t>The reason we’re interested in these characteristics is because of the pictures you see on here</a:t>
            </a:r>
          </a:p>
          <a:p>
            <a:pPr defTabSz="931774">
              <a:defRPr/>
            </a:pPr>
            <a:r>
              <a:rPr lang="en-US" baseline="0" dirty="0"/>
              <a:t>That’s because sounds in our world have different tones and different volumes—we want to make sure you’re hearing all of them</a:t>
            </a:r>
          </a:p>
          <a:p>
            <a:r>
              <a:rPr lang="en-US" baseline="0" dirty="0"/>
              <a:t>Sounds in our world…. Some are low-pitch and soft, etc.</a:t>
            </a:r>
          </a:p>
          <a:p>
            <a:r>
              <a:rPr lang="en-US" baseline="0" dirty="0"/>
              <a:t>Speech sounds count… some are low-pitch, some are high-pitch</a:t>
            </a:r>
          </a:p>
          <a:p>
            <a:r>
              <a:rPr lang="en-US" baseline="0" dirty="0"/>
              <a:t>You can have hearing loss at all of these tones… or maybe just some tones.  Just because you can hear some sounds does not mean that you have completely normal hearing.  I always tell parents that there’s a range of how well we can hear, just like there’s a range of how well we can see.</a:t>
            </a:r>
          </a:p>
          <a:p>
            <a:r>
              <a:rPr lang="en-US" baseline="0" dirty="0"/>
              <a:t>When we do a hearing test, we’re interested in how well you can hear ALL of these different tones in BOTH ears</a:t>
            </a:r>
          </a:p>
          <a:p>
            <a:r>
              <a:rPr lang="en-US" baseline="0" dirty="0"/>
              <a:t>I’ll play a tone and start lowering the volume, and I want to see—did they respond within normal limits?  Or did the volume need to be louder than normal for them to respond?</a:t>
            </a:r>
          </a:p>
          <a:p>
            <a:r>
              <a:rPr lang="en-US" dirty="0"/>
              <a:t>Like the vision screening… we’re not just looking for people who are completely blind/deaf;</a:t>
            </a:r>
            <a:r>
              <a:rPr lang="en-US" baseline="0" dirty="0"/>
              <a:t> we’re checking if you have “20/20” function.</a:t>
            </a:r>
            <a:endParaRPr lang="en-US" dirty="0"/>
          </a:p>
        </p:txBody>
      </p:sp>
      <p:sp>
        <p:nvSpPr>
          <p:cNvPr id="4" name="Slide Number Placeholder 3"/>
          <p:cNvSpPr>
            <a:spLocks noGrp="1"/>
          </p:cNvSpPr>
          <p:nvPr>
            <p:ph type="sldNum" sz="quarter" idx="10"/>
          </p:nvPr>
        </p:nvSpPr>
        <p:spPr/>
        <p:txBody>
          <a:bodyPr/>
          <a:lstStyle/>
          <a:p>
            <a:fld id="{7C996561-B808-4F3F-A995-0D8CF04E7E8C}" type="slidenum">
              <a:rPr lang="en-US" smtClean="0"/>
              <a:t>4</a:t>
            </a:fld>
            <a:endParaRPr lang="en-US"/>
          </a:p>
        </p:txBody>
      </p:sp>
      <p:sp>
        <p:nvSpPr>
          <p:cNvPr id="5" name="Header Placeholder 4"/>
          <p:cNvSpPr>
            <a:spLocks noGrp="1"/>
          </p:cNvSpPr>
          <p:nvPr>
            <p:ph type="hdr" sz="quarter" idx="11"/>
          </p:nvPr>
        </p:nvSpPr>
        <p:spPr/>
        <p:txBody>
          <a:bodyPr/>
          <a:lstStyle/>
          <a:p>
            <a:r>
              <a:rPr lang="en-US"/>
              <a:t>Wenger, "Introduction to Audiology and Auditory Milestones"</a:t>
            </a:r>
          </a:p>
        </p:txBody>
      </p:sp>
      <p:sp>
        <p:nvSpPr>
          <p:cNvPr id="6" name="Date Placeholder 5"/>
          <p:cNvSpPr>
            <a:spLocks noGrp="1"/>
          </p:cNvSpPr>
          <p:nvPr>
            <p:ph type="dt" idx="12"/>
          </p:nvPr>
        </p:nvSpPr>
        <p:spPr/>
        <p:txBody>
          <a:bodyPr/>
          <a:lstStyle/>
          <a:p>
            <a:r>
              <a:rPr lang="en-US"/>
              <a:t>9/29/15</a:t>
            </a:r>
          </a:p>
        </p:txBody>
      </p:sp>
    </p:spTree>
    <p:extLst>
      <p:ext uri="{BB962C8B-B14F-4D97-AF65-F5344CB8AC3E}">
        <p14:creationId xmlns:p14="http://schemas.microsoft.com/office/powerpoint/2010/main" val="3067868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a:t>
            </a:r>
          </a:p>
          <a:p>
            <a:r>
              <a:rPr lang="en-US" baseline="0" dirty="0"/>
              <a:t>When we think about hearing and hearing loss, we’re interested in how well a person can hear lots of different tones</a:t>
            </a:r>
          </a:p>
          <a:p>
            <a:r>
              <a:rPr lang="en-US" baseline="0" dirty="0"/>
              <a:t>Think back to your hearing tests that you did during school—raise your hand when you hear the beep</a:t>
            </a:r>
          </a:p>
          <a:p>
            <a:r>
              <a:rPr lang="en-US" baseline="0" dirty="0"/>
              <a:t>We’re checking how softly you can hear low-pitch beeps up to high-pitch beeps</a:t>
            </a:r>
          </a:p>
          <a:p>
            <a:r>
              <a:rPr lang="en-US" baseline="0" dirty="0"/>
              <a:t>We chart hearing on a graph like this: frequency/pitch goes across the top, like a piano keyboard (measured in hertz)</a:t>
            </a:r>
          </a:p>
          <a:p>
            <a:r>
              <a:rPr lang="en-US" baseline="0" dirty="0"/>
              <a:t>Volume scale, measured in decibels, is on the left</a:t>
            </a:r>
          </a:p>
          <a:p>
            <a:r>
              <a:rPr lang="en-US" baseline="0" dirty="0"/>
              <a:t>The reason we’re interested in these characteristics is because of the pictures you see on here</a:t>
            </a:r>
          </a:p>
          <a:p>
            <a:pPr defTabSz="931774">
              <a:defRPr/>
            </a:pPr>
            <a:r>
              <a:rPr lang="en-US" baseline="0" dirty="0"/>
              <a:t>That’s because sounds in our world have different tones and different volumes—we want to make sure you’re hearing all of them</a:t>
            </a:r>
          </a:p>
          <a:p>
            <a:r>
              <a:rPr lang="en-US" baseline="0" dirty="0"/>
              <a:t>Sounds in our world…. Some are low-pitch and soft, etc.</a:t>
            </a:r>
          </a:p>
          <a:p>
            <a:r>
              <a:rPr lang="en-US" baseline="0" dirty="0"/>
              <a:t>Speech sounds count… some are low-pitch, some are high-pitch</a:t>
            </a:r>
          </a:p>
          <a:p>
            <a:r>
              <a:rPr lang="en-US" baseline="0" dirty="0"/>
              <a:t>You can have hearing loss at all of these tones… or maybe just some tones.  Just because you can hear some sounds does not mean that you have completely normal hearing.  I always tell parents that there’s a range of how well we can hear, just like there’s a range of how well we can see.</a:t>
            </a:r>
          </a:p>
          <a:p>
            <a:r>
              <a:rPr lang="en-US" baseline="0" dirty="0"/>
              <a:t>When we do a hearing test, we’re interested in how well you can hear ALL of these different tones in BOTH ears</a:t>
            </a:r>
          </a:p>
          <a:p>
            <a:r>
              <a:rPr lang="en-US" baseline="0" dirty="0"/>
              <a:t>I’ll play a tone and start lowering the volume, and I want to see—did they respond within normal limits?  Or did the volume need to be louder than normal for them to respond?</a:t>
            </a:r>
          </a:p>
          <a:p>
            <a:r>
              <a:rPr lang="en-US" dirty="0"/>
              <a:t>Like the vision screening… we’re not just looking for people who are completely blind/deaf;</a:t>
            </a:r>
            <a:r>
              <a:rPr lang="en-US" baseline="0" dirty="0"/>
              <a:t> we’re checking if you have “20/20” function.</a:t>
            </a:r>
            <a:endParaRPr lang="en-US" dirty="0"/>
          </a:p>
        </p:txBody>
      </p:sp>
      <p:sp>
        <p:nvSpPr>
          <p:cNvPr id="4" name="Slide Number Placeholder 3"/>
          <p:cNvSpPr>
            <a:spLocks noGrp="1"/>
          </p:cNvSpPr>
          <p:nvPr>
            <p:ph type="sldNum" sz="quarter" idx="10"/>
          </p:nvPr>
        </p:nvSpPr>
        <p:spPr/>
        <p:txBody>
          <a:bodyPr/>
          <a:lstStyle/>
          <a:p>
            <a:fld id="{7C996561-B808-4F3F-A995-0D8CF04E7E8C}" type="slidenum">
              <a:rPr lang="en-US" smtClean="0"/>
              <a:t>5</a:t>
            </a:fld>
            <a:endParaRPr lang="en-US"/>
          </a:p>
        </p:txBody>
      </p:sp>
      <p:sp>
        <p:nvSpPr>
          <p:cNvPr id="5" name="Header Placeholder 4"/>
          <p:cNvSpPr>
            <a:spLocks noGrp="1"/>
          </p:cNvSpPr>
          <p:nvPr>
            <p:ph type="hdr" sz="quarter" idx="11"/>
          </p:nvPr>
        </p:nvSpPr>
        <p:spPr/>
        <p:txBody>
          <a:bodyPr/>
          <a:lstStyle/>
          <a:p>
            <a:r>
              <a:rPr lang="en-US"/>
              <a:t>Wenger, "Introduction to Audiology and Auditory Milestones"</a:t>
            </a:r>
          </a:p>
        </p:txBody>
      </p:sp>
      <p:sp>
        <p:nvSpPr>
          <p:cNvPr id="6" name="Date Placeholder 5"/>
          <p:cNvSpPr>
            <a:spLocks noGrp="1"/>
          </p:cNvSpPr>
          <p:nvPr>
            <p:ph type="dt" idx="12"/>
          </p:nvPr>
        </p:nvSpPr>
        <p:spPr/>
        <p:txBody>
          <a:bodyPr/>
          <a:lstStyle/>
          <a:p>
            <a:r>
              <a:rPr lang="en-US"/>
              <a:t>9/29/15</a:t>
            </a:r>
          </a:p>
        </p:txBody>
      </p:sp>
    </p:spTree>
    <p:extLst>
      <p:ext uri="{BB962C8B-B14F-4D97-AF65-F5344CB8AC3E}">
        <p14:creationId xmlns:p14="http://schemas.microsoft.com/office/powerpoint/2010/main" val="2901473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r>
              <a:rPr lang="en-US" baseline="0" dirty="0"/>
              <a:t>f the volume had to be louder than normal before they heard it, that means hearing loss.  I assign a degree of hearing loss based on how far outside normal limits it was.</a:t>
            </a:r>
            <a:endParaRPr lang="en-US" dirty="0"/>
          </a:p>
        </p:txBody>
      </p:sp>
      <p:sp>
        <p:nvSpPr>
          <p:cNvPr id="4" name="Slide Number Placeholder 3"/>
          <p:cNvSpPr>
            <a:spLocks noGrp="1"/>
          </p:cNvSpPr>
          <p:nvPr>
            <p:ph type="sldNum" sz="quarter" idx="10"/>
          </p:nvPr>
        </p:nvSpPr>
        <p:spPr/>
        <p:txBody>
          <a:bodyPr/>
          <a:lstStyle/>
          <a:p>
            <a:fld id="{7C996561-B808-4F3F-A995-0D8CF04E7E8C}" type="slidenum">
              <a:rPr lang="en-US" smtClean="0"/>
              <a:t>6</a:t>
            </a:fld>
            <a:endParaRPr lang="en-US"/>
          </a:p>
        </p:txBody>
      </p:sp>
      <p:sp>
        <p:nvSpPr>
          <p:cNvPr id="5" name="Header Placeholder 4"/>
          <p:cNvSpPr>
            <a:spLocks noGrp="1"/>
          </p:cNvSpPr>
          <p:nvPr>
            <p:ph type="hdr" sz="quarter" idx="11"/>
          </p:nvPr>
        </p:nvSpPr>
        <p:spPr/>
        <p:txBody>
          <a:bodyPr/>
          <a:lstStyle/>
          <a:p>
            <a:r>
              <a:rPr lang="en-US"/>
              <a:t>Wenger, "Introduction to Audiology and Auditory Milestones"</a:t>
            </a:r>
          </a:p>
        </p:txBody>
      </p:sp>
      <p:sp>
        <p:nvSpPr>
          <p:cNvPr id="6" name="Date Placeholder 5"/>
          <p:cNvSpPr>
            <a:spLocks noGrp="1"/>
          </p:cNvSpPr>
          <p:nvPr>
            <p:ph type="dt" idx="12"/>
          </p:nvPr>
        </p:nvSpPr>
        <p:spPr/>
        <p:txBody>
          <a:bodyPr/>
          <a:lstStyle/>
          <a:p>
            <a:r>
              <a:rPr lang="en-US"/>
              <a:t>9/29/15</a:t>
            </a:r>
          </a:p>
        </p:txBody>
      </p:sp>
    </p:spTree>
    <p:extLst>
      <p:ext uri="{BB962C8B-B14F-4D97-AF65-F5344CB8AC3E}">
        <p14:creationId xmlns:p14="http://schemas.microsoft.com/office/powerpoint/2010/main" val="3699077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A</a:t>
            </a:r>
            <a:r>
              <a:rPr lang="en-US" baseline="0" dirty="0"/>
              <a:t> person with hearing loss might hear some sounds better than others</a:t>
            </a:r>
          </a:p>
          <a:p>
            <a:pPr defTabSz="931774">
              <a:defRPr/>
            </a:pPr>
            <a:r>
              <a:rPr lang="en-US" baseline="0" dirty="0"/>
              <a:t>Articulation Index: 44% (based on count-the-dots)</a:t>
            </a:r>
            <a:endParaRPr lang="en-US" dirty="0"/>
          </a:p>
        </p:txBody>
      </p:sp>
      <p:sp>
        <p:nvSpPr>
          <p:cNvPr id="4" name="Slide Number Placeholder 3"/>
          <p:cNvSpPr>
            <a:spLocks noGrp="1"/>
          </p:cNvSpPr>
          <p:nvPr>
            <p:ph type="sldNum" sz="quarter" idx="10"/>
          </p:nvPr>
        </p:nvSpPr>
        <p:spPr/>
        <p:txBody>
          <a:bodyPr/>
          <a:lstStyle/>
          <a:p>
            <a:fld id="{DB6370A5-7041-45CF-800C-77E1783DD438}" type="slidenum">
              <a:rPr lang="en-US" smtClean="0"/>
              <a:t>7</a:t>
            </a:fld>
            <a:endParaRPr lang="en-US"/>
          </a:p>
        </p:txBody>
      </p:sp>
      <p:sp>
        <p:nvSpPr>
          <p:cNvPr id="5" name="Header Placeholder 4"/>
          <p:cNvSpPr>
            <a:spLocks noGrp="1"/>
          </p:cNvSpPr>
          <p:nvPr>
            <p:ph type="hdr" sz="quarter" idx="11"/>
          </p:nvPr>
        </p:nvSpPr>
        <p:spPr/>
        <p:txBody>
          <a:bodyPr/>
          <a:lstStyle/>
          <a:p>
            <a:r>
              <a:rPr lang="en-US"/>
              <a:t>Wenger, "Introduction to Audiology and Auditory Milestones"</a:t>
            </a:r>
          </a:p>
        </p:txBody>
      </p:sp>
      <p:sp>
        <p:nvSpPr>
          <p:cNvPr id="6" name="Date Placeholder 5"/>
          <p:cNvSpPr>
            <a:spLocks noGrp="1"/>
          </p:cNvSpPr>
          <p:nvPr>
            <p:ph type="dt" idx="12"/>
          </p:nvPr>
        </p:nvSpPr>
        <p:spPr/>
        <p:txBody>
          <a:bodyPr/>
          <a:lstStyle/>
          <a:p>
            <a:r>
              <a:rPr lang="en-US"/>
              <a:t>9/29/15</a:t>
            </a:r>
          </a:p>
        </p:txBody>
      </p:sp>
    </p:spTree>
    <p:extLst>
      <p:ext uri="{BB962C8B-B14F-4D97-AF65-F5344CB8AC3E}">
        <p14:creationId xmlns:p14="http://schemas.microsoft.com/office/powerpoint/2010/main" val="980906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A</a:t>
            </a:r>
            <a:r>
              <a:rPr lang="en-US" baseline="0" dirty="0"/>
              <a:t> person with hearing loss might hear some sounds better than others</a:t>
            </a:r>
          </a:p>
          <a:p>
            <a:pPr defTabSz="931774">
              <a:defRPr/>
            </a:pPr>
            <a:r>
              <a:rPr lang="en-US" baseline="0" dirty="0"/>
              <a:t>Articulation Index: 44% (based on count-the-dots)</a:t>
            </a:r>
            <a:endParaRPr lang="en-US" dirty="0"/>
          </a:p>
        </p:txBody>
      </p:sp>
      <p:sp>
        <p:nvSpPr>
          <p:cNvPr id="4" name="Slide Number Placeholder 3"/>
          <p:cNvSpPr>
            <a:spLocks noGrp="1"/>
          </p:cNvSpPr>
          <p:nvPr>
            <p:ph type="sldNum" sz="quarter" idx="10"/>
          </p:nvPr>
        </p:nvSpPr>
        <p:spPr/>
        <p:txBody>
          <a:bodyPr/>
          <a:lstStyle/>
          <a:p>
            <a:fld id="{DB6370A5-7041-45CF-800C-77E1783DD438}" type="slidenum">
              <a:rPr lang="en-US" smtClean="0"/>
              <a:t>8</a:t>
            </a:fld>
            <a:endParaRPr lang="en-US"/>
          </a:p>
        </p:txBody>
      </p:sp>
      <p:sp>
        <p:nvSpPr>
          <p:cNvPr id="5" name="Header Placeholder 4"/>
          <p:cNvSpPr>
            <a:spLocks noGrp="1"/>
          </p:cNvSpPr>
          <p:nvPr>
            <p:ph type="hdr" sz="quarter" idx="11"/>
          </p:nvPr>
        </p:nvSpPr>
        <p:spPr/>
        <p:txBody>
          <a:bodyPr/>
          <a:lstStyle/>
          <a:p>
            <a:r>
              <a:rPr lang="en-US"/>
              <a:t>Wenger, "Introduction to Audiology and Auditory Milestones"</a:t>
            </a:r>
          </a:p>
        </p:txBody>
      </p:sp>
      <p:sp>
        <p:nvSpPr>
          <p:cNvPr id="6" name="Date Placeholder 5"/>
          <p:cNvSpPr>
            <a:spLocks noGrp="1"/>
          </p:cNvSpPr>
          <p:nvPr>
            <p:ph type="dt" idx="12"/>
          </p:nvPr>
        </p:nvSpPr>
        <p:spPr/>
        <p:txBody>
          <a:bodyPr/>
          <a:lstStyle/>
          <a:p>
            <a:r>
              <a:rPr lang="en-US"/>
              <a:t>9/29/15</a:t>
            </a:r>
          </a:p>
        </p:txBody>
      </p:sp>
    </p:spTree>
    <p:extLst>
      <p:ext uri="{BB962C8B-B14F-4D97-AF65-F5344CB8AC3E}">
        <p14:creationId xmlns:p14="http://schemas.microsoft.com/office/powerpoint/2010/main" val="3650012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A</a:t>
            </a:r>
            <a:r>
              <a:rPr lang="en-US" baseline="0" dirty="0"/>
              <a:t> person with hearing loss might hear some sounds better than others</a:t>
            </a:r>
          </a:p>
          <a:p>
            <a:pPr defTabSz="931774">
              <a:defRPr/>
            </a:pPr>
            <a:r>
              <a:rPr lang="en-US" baseline="0" dirty="0"/>
              <a:t>Articulation Index: 44% (based on count-the-dots)</a:t>
            </a:r>
            <a:endParaRPr lang="en-US" dirty="0"/>
          </a:p>
        </p:txBody>
      </p:sp>
      <p:sp>
        <p:nvSpPr>
          <p:cNvPr id="4" name="Slide Number Placeholder 3"/>
          <p:cNvSpPr>
            <a:spLocks noGrp="1"/>
          </p:cNvSpPr>
          <p:nvPr>
            <p:ph type="sldNum" sz="quarter" idx="10"/>
          </p:nvPr>
        </p:nvSpPr>
        <p:spPr/>
        <p:txBody>
          <a:bodyPr/>
          <a:lstStyle/>
          <a:p>
            <a:fld id="{DB6370A5-7041-45CF-800C-77E1783DD438}" type="slidenum">
              <a:rPr lang="en-US" smtClean="0"/>
              <a:t>9</a:t>
            </a:fld>
            <a:endParaRPr lang="en-US"/>
          </a:p>
        </p:txBody>
      </p:sp>
      <p:sp>
        <p:nvSpPr>
          <p:cNvPr id="5" name="Header Placeholder 4"/>
          <p:cNvSpPr>
            <a:spLocks noGrp="1"/>
          </p:cNvSpPr>
          <p:nvPr>
            <p:ph type="hdr" sz="quarter" idx="11"/>
          </p:nvPr>
        </p:nvSpPr>
        <p:spPr/>
        <p:txBody>
          <a:bodyPr/>
          <a:lstStyle/>
          <a:p>
            <a:r>
              <a:rPr lang="en-US"/>
              <a:t>Wenger, "Introduction to Audiology and Auditory Milestones"</a:t>
            </a:r>
          </a:p>
        </p:txBody>
      </p:sp>
      <p:sp>
        <p:nvSpPr>
          <p:cNvPr id="6" name="Date Placeholder 5"/>
          <p:cNvSpPr>
            <a:spLocks noGrp="1"/>
          </p:cNvSpPr>
          <p:nvPr>
            <p:ph type="dt" idx="12"/>
          </p:nvPr>
        </p:nvSpPr>
        <p:spPr/>
        <p:txBody>
          <a:bodyPr/>
          <a:lstStyle/>
          <a:p>
            <a:r>
              <a:rPr lang="en-US"/>
              <a:t>9/29/15</a:t>
            </a:r>
          </a:p>
        </p:txBody>
      </p:sp>
    </p:spTree>
    <p:extLst>
      <p:ext uri="{BB962C8B-B14F-4D97-AF65-F5344CB8AC3E}">
        <p14:creationId xmlns:p14="http://schemas.microsoft.com/office/powerpoint/2010/main" val="3429952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9/29/15</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37D829-EE23-4B84-9F4F-1F497F51F7E9}"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7985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9/29/15</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37D829-EE23-4B84-9F4F-1F497F51F7E9}" type="slidenum">
              <a:rPr lang="en-US" smtClean="0"/>
              <a:t>‹#›</a:t>
            </a:fld>
            <a:endParaRPr lang="en-US"/>
          </a:p>
        </p:txBody>
      </p:sp>
    </p:spTree>
    <p:extLst>
      <p:ext uri="{BB962C8B-B14F-4D97-AF65-F5344CB8AC3E}">
        <p14:creationId xmlns:p14="http://schemas.microsoft.com/office/powerpoint/2010/main" val="3011048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9/29/15</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37D829-EE23-4B84-9F4F-1F497F51F7E9}" type="slidenum">
              <a:rPr lang="en-US" smtClean="0"/>
              <a:t>‹#›</a:t>
            </a:fld>
            <a:endParaRPr lang="en-US"/>
          </a:p>
        </p:txBody>
      </p:sp>
    </p:spTree>
    <p:extLst>
      <p:ext uri="{BB962C8B-B14F-4D97-AF65-F5344CB8AC3E}">
        <p14:creationId xmlns:p14="http://schemas.microsoft.com/office/powerpoint/2010/main" val="4267460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9/29/15</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37D829-EE23-4B84-9F4F-1F497F51F7E9}" type="slidenum">
              <a:rPr lang="en-US" smtClean="0"/>
              <a:t>‹#›</a:t>
            </a:fld>
            <a:endParaRPr lang="en-US"/>
          </a:p>
        </p:txBody>
      </p:sp>
    </p:spTree>
    <p:extLst>
      <p:ext uri="{BB962C8B-B14F-4D97-AF65-F5344CB8AC3E}">
        <p14:creationId xmlns:p14="http://schemas.microsoft.com/office/powerpoint/2010/main" val="462612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9/29/15</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37D829-EE23-4B84-9F4F-1F497F51F7E9}"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7719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9/29/15</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37D829-EE23-4B84-9F4F-1F497F51F7E9}" type="slidenum">
              <a:rPr lang="en-US" smtClean="0"/>
              <a:t>‹#›</a:t>
            </a:fld>
            <a:endParaRPr lang="en-US"/>
          </a:p>
        </p:txBody>
      </p:sp>
    </p:spTree>
    <p:extLst>
      <p:ext uri="{BB962C8B-B14F-4D97-AF65-F5344CB8AC3E}">
        <p14:creationId xmlns:p14="http://schemas.microsoft.com/office/powerpoint/2010/main" val="1064392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5"/>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9/29/15</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37D829-EE23-4B84-9F4F-1F497F51F7E9}" type="slidenum">
              <a:rPr lang="en-US" smtClean="0"/>
              <a:t>‹#›</a:t>
            </a:fld>
            <a:endParaRPr lang="en-US"/>
          </a:p>
        </p:txBody>
      </p:sp>
    </p:spTree>
    <p:extLst>
      <p:ext uri="{BB962C8B-B14F-4D97-AF65-F5344CB8AC3E}">
        <p14:creationId xmlns:p14="http://schemas.microsoft.com/office/powerpoint/2010/main" val="3376189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9/29/15</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37D829-EE23-4B84-9F4F-1F497F51F7E9}" type="slidenum">
              <a:rPr lang="en-US" smtClean="0"/>
              <a:t>‹#›</a:t>
            </a:fld>
            <a:endParaRPr lang="en-US"/>
          </a:p>
        </p:txBody>
      </p:sp>
    </p:spTree>
    <p:extLst>
      <p:ext uri="{BB962C8B-B14F-4D97-AF65-F5344CB8AC3E}">
        <p14:creationId xmlns:p14="http://schemas.microsoft.com/office/powerpoint/2010/main" val="891652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r>
              <a:rPr lang="en-US"/>
              <a:t>9/29/15</a:t>
            </a: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5037D829-EE23-4B84-9F4F-1F497F51F7E9}" type="slidenum">
              <a:rPr lang="en-US" smtClean="0"/>
              <a:t>‹#›</a:t>
            </a:fld>
            <a:endParaRPr lang="en-US"/>
          </a:p>
        </p:txBody>
      </p:sp>
    </p:spTree>
    <p:extLst>
      <p:ext uri="{BB962C8B-B14F-4D97-AF65-F5344CB8AC3E}">
        <p14:creationId xmlns:p14="http://schemas.microsoft.com/office/powerpoint/2010/main" val="1076502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r>
              <a:rPr lang="en-US"/>
              <a:t>9/29/15</a:t>
            </a:r>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037D829-EE23-4B84-9F4F-1F497F51F7E9}" type="slidenum">
              <a:rPr lang="en-US" smtClean="0"/>
              <a:t>‹#›</a:t>
            </a:fld>
            <a:endParaRPr lang="en-US"/>
          </a:p>
        </p:txBody>
      </p:sp>
    </p:spTree>
    <p:extLst>
      <p:ext uri="{BB962C8B-B14F-4D97-AF65-F5344CB8AC3E}">
        <p14:creationId xmlns:p14="http://schemas.microsoft.com/office/powerpoint/2010/main" val="644607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9/29/15</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37D829-EE23-4B84-9F4F-1F497F51F7E9}" type="slidenum">
              <a:rPr lang="en-US" smtClean="0"/>
              <a:t>‹#›</a:t>
            </a:fld>
            <a:endParaRPr lang="en-US"/>
          </a:p>
        </p:txBody>
      </p:sp>
    </p:spTree>
    <p:extLst>
      <p:ext uri="{BB962C8B-B14F-4D97-AF65-F5344CB8AC3E}">
        <p14:creationId xmlns:p14="http://schemas.microsoft.com/office/powerpoint/2010/main" val="2670350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r>
              <a:rPr lang="en-US"/>
              <a:t>9/29/15</a:t>
            </a: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5037D829-EE23-4B84-9F4F-1F497F51F7E9}" type="slidenum">
              <a:rPr lang="en-US" smtClean="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10491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gif"/><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 Id="rId5" Type="http://schemas.openxmlformats.org/officeDocument/2006/relationships/image" Target="../media/image48.png"/><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www.audiologyonline.com/"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eg"/><Relationship Id="rId1" Type="http://schemas.openxmlformats.org/officeDocument/2006/relationships/slideLayout" Target="../slideLayouts/slideLayout4.xml"/><Relationship Id="rId4" Type="http://schemas.openxmlformats.org/officeDocument/2006/relationships/hyperlink" Target="http://www.audiologyonline.com/"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gif"/><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g"/><Relationship Id="rId1" Type="http://schemas.openxmlformats.org/officeDocument/2006/relationships/slideLayout" Target="../slideLayouts/slideLayout4.xml"/><Relationship Id="rId6" Type="http://schemas.openxmlformats.org/officeDocument/2006/relationships/image" Target="../media/image56.jpeg"/><Relationship Id="rId5" Type="http://schemas.openxmlformats.org/officeDocument/2006/relationships/image" Target="../media/image55.jpg"/><Relationship Id="rId4" Type="http://schemas.openxmlformats.org/officeDocument/2006/relationships/image" Target="../media/image54.jpeg"/></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hyperlink" Target="http://www.infanthearing.org/flashplayer/echo-video-player-hd.htm?file=http://www.infanthearing.org/flashvideos/ECHO/captioned/OAEStepbystep.mp4" TargetMode="External"/><Relationship Id="rId2" Type="http://schemas.openxmlformats.org/officeDocument/2006/relationships/hyperlink" Target="http://www.infanthearing.org/flashplayer/echo-video-player-hd.htm?file=http://www.infanthearing.org/flashvideos/ECHO/captioned/HowOAEWorks.mp4" TargetMode="Externa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68632"/>
            <a:ext cx="9144000" cy="1449387"/>
          </a:xfrm>
        </p:spPr>
        <p:txBody>
          <a:bodyPr>
            <a:noAutofit/>
          </a:bodyPr>
          <a:lstStyle/>
          <a:p>
            <a:pPr algn="ctr">
              <a:lnSpc>
                <a:spcPct val="100000"/>
              </a:lnSpc>
              <a:spcAft>
                <a:spcPts val="300"/>
              </a:spcAft>
            </a:pPr>
            <a:r>
              <a:rPr lang="en-US" sz="4600" dirty="0"/>
              <a:t>Basics of Hearing Assessment</a:t>
            </a:r>
          </a:p>
        </p:txBody>
      </p:sp>
      <p:pic>
        <p:nvPicPr>
          <p:cNvPr id="4" name="Picture 3" descr="Specialist logo horizontal col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5229738"/>
            <a:ext cx="2971800" cy="914400"/>
          </a:xfrm>
          <a:prstGeom prst="rect">
            <a:avLst/>
          </a:prstGeom>
          <a:noFill/>
          <a:ln>
            <a:noFill/>
          </a:ln>
        </p:spPr>
      </p:pic>
      <p:pic>
        <p:nvPicPr>
          <p:cNvPr id="5"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5024" y="5410197"/>
            <a:ext cx="2889183" cy="553483"/>
          </a:xfrm>
          <a:prstGeom prst="rect">
            <a:avLst/>
          </a:prstGeom>
        </p:spPr>
      </p:pic>
      <p:sp>
        <p:nvSpPr>
          <p:cNvPr id="7" name="Subtitle 2"/>
          <p:cNvSpPr txBox="1">
            <a:spLocks/>
          </p:cNvSpPr>
          <p:nvPr/>
        </p:nvSpPr>
        <p:spPr>
          <a:xfrm>
            <a:off x="1600200" y="3810000"/>
            <a:ext cx="6400800" cy="1285162"/>
          </a:xfrm>
          <a:prstGeom prst="rect">
            <a:avLst/>
          </a:prstGeom>
        </p:spPr>
        <p:txBody>
          <a:bodyPr vert="horz" lIns="0" tIns="45720" rIns="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50000"/>
              </a:lnSpc>
              <a:buNone/>
            </a:pPr>
            <a:r>
              <a:rPr lang="en-US" sz="2400" cap="all" spc="200" dirty="0">
                <a:solidFill>
                  <a:schemeClr val="tx2"/>
                </a:solidFill>
                <a:latin typeface="+mj-lt"/>
              </a:rPr>
              <a:t>Bethany Wenger, </a:t>
            </a:r>
            <a:r>
              <a:rPr lang="en-US" sz="2400" cap="all" spc="200" dirty="0" err="1">
                <a:solidFill>
                  <a:schemeClr val="tx2"/>
                </a:solidFill>
                <a:latin typeface="+mj-lt"/>
              </a:rPr>
              <a:t>Au.D</a:t>
            </a:r>
            <a:r>
              <a:rPr lang="en-US" sz="2400" cap="all" spc="200" dirty="0">
                <a:solidFill>
                  <a:schemeClr val="tx2"/>
                </a:solidFill>
                <a:latin typeface="+mj-lt"/>
              </a:rPr>
              <a:t>., CCC-A, FAAA</a:t>
            </a:r>
          </a:p>
          <a:p>
            <a:pPr marL="0" indent="0">
              <a:spcBef>
                <a:spcPts val="1800"/>
              </a:spcBef>
              <a:buNone/>
            </a:pPr>
            <a:r>
              <a:rPr lang="en-US" sz="1500" cap="all" spc="200" dirty="0">
                <a:solidFill>
                  <a:schemeClr val="tx2"/>
                </a:solidFill>
                <a:latin typeface="+mj-lt"/>
              </a:rPr>
              <a:t>AAP QI Phase 2 Webinar</a:t>
            </a:r>
            <a:br>
              <a:rPr lang="en-US" sz="1500" cap="all" spc="200" dirty="0">
                <a:solidFill>
                  <a:schemeClr val="tx2"/>
                </a:solidFill>
                <a:latin typeface="+mj-lt"/>
              </a:rPr>
            </a:br>
            <a:r>
              <a:rPr lang="en-US" sz="1500" cap="all" spc="200" dirty="0">
                <a:solidFill>
                  <a:schemeClr val="tx2"/>
                </a:solidFill>
                <a:latin typeface="+mj-lt"/>
              </a:rPr>
              <a:t>March 14, 2017</a:t>
            </a:r>
          </a:p>
          <a:p>
            <a:endParaRPr lang="en-US" dirty="0"/>
          </a:p>
          <a:p>
            <a:endParaRPr lang="en-US" dirty="0"/>
          </a:p>
        </p:txBody>
      </p:sp>
    </p:spTree>
    <p:extLst>
      <p:ext uri="{BB962C8B-B14F-4D97-AF65-F5344CB8AC3E}">
        <p14:creationId xmlns:p14="http://schemas.microsoft.com/office/powerpoint/2010/main" val="37856601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Degrees of Hearing Loss</a:t>
            </a:r>
          </a:p>
        </p:txBody>
      </p:sp>
      <p:sp>
        <p:nvSpPr>
          <p:cNvPr id="4" name="Content Placeholder 3"/>
          <p:cNvSpPr>
            <a:spLocks noGrp="1"/>
          </p:cNvSpPr>
          <p:nvPr>
            <p:ph sz="half" idx="2"/>
          </p:nvPr>
        </p:nvSpPr>
        <p:spPr>
          <a:xfrm>
            <a:off x="4657555" y="1774804"/>
            <a:ext cx="3700382" cy="3884852"/>
          </a:xfrm>
        </p:spPr>
        <p:txBody>
          <a:bodyPr>
            <a:noAutofit/>
          </a:bodyPr>
          <a:lstStyle/>
          <a:p>
            <a:r>
              <a:rPr lang="en-US" dirty="0"/>
              <a:t>Example: Normal hearing sloping to a moderate hearing loss</a:t>
            </a:r>
          </a:p>
          <a:p>
            <a:pPr lvl="1"/>
            <a:r>
              <a:rPr lang="en-US" sz="1400" dirty="0"/>
              <a:t>Or “moderate high-frequency hearing loss”</a:t>
            </a:r>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pic>
        <p:nvPicPr>
          <p:cNvPr id="5"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990600" y="1907450"/>
            <a:ext cx="3352270" cy="402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rot="16200000">
            <a:off x="-824686" y="3499487"/>
            <a:ext cx="3778058" cy="369332"/>
          </a:xfrm>
          <a:prstGeom prst="rect">
            <a:avLst/>
          </a:prstGeom>
          <a:solidFill>
            <a:schemeClr val="bg1"/>
          </a:solidFill>
        </p:spPr>
        <p:txBody>
          <a:bodyPr wrap="square" rtlCol="0">
            <a:spAutoFit/>
          </a:bodyPr>
          <a:lstStyle/>
          <a:p>
            <a:r>
              <a:rPr lang="en-US" dirty="0"/>
              <a:t>Loud  </a:t>
            </a:r>
            <a:r>
              <a:rPr lang="en-US" dirty="0">
                <a:sym typeface="Wingdings" panose="05000000000000000000" pitchFamily="2" charset="2"/>
              </a:rPr>
              <a:t>&lt;----------------------------- Soft</a:t>
            </a:r>
            <a:endParaRPr lang="en-US" dirty="0"/>
          </a:p>
        </p:txBody>
      </p:sp>
      <p:sp>
        <p:nvSpPr>
          <p:cNvPr id="7" name="TextBox 6"/>
          <p:cNvSpPr txBox="1"/>
          <p:nvPr/>
        </p:nvSpPr>
        <p:spPr>
          <a:xfrm>
            <a:off x="842714" y="1832566"/>
            <a:ext cx="3703916" cy="369332"/>
          </a:xfrm>
          <a:prstGeom prst="rect">
            <a:avLst/>
          </a:prstGeom>
          <a:solidFill>
            <a:schemeClr val="bg1"/>
          </a:solidFill>
        </p:spPr>
        <p:txBody>
          <a:bodyPr wrap="square" rtlCol="0">
            <a:spAutoFit/>
          </a:bodyPr>
          <a:lstStyle/>
          <a:p>
            <a:r>
              <a:rPr lang="en-US" dirty="0"/>
              <a:t>Low pitch --------------------</a:t>
            </a:r>
            <a:r>
              <a:rPr lang="en-US" dirty="0">
                <a:sym typeface="Wingdings" panose="05000000000000000000" pitchFamily="2" charset="2"/>
              </a:rPr>
              <a:t>&gt; High pitch</a:t>
            </a:r>
            <a:endParaRPr lang="en-US" dirty="0"/>
          </a:p>
        </p:txBody>
      </p:sp>
      <p:sp>
        <p:nvSpPr>
          <p:cNvPr id="10" name="Rectangle 9"/>
          <p:cNvSpPr/>
          <p:nvPr/>
        </p:nvSpPr>
        <p:spPr>
          <a:xfrm>
            <a:off x="3850504" y="3497082"/>
            <a:ext cx="393056" cy="461665"/>
          </a:xfrm>
          <a:prstGeom prst="rect">
            <a:avLst/>
          </a:prstGeom>
        </p:spPr>
        <p:txBody>
          <a:bodyPr wrap="none">
            <a:spAutoFit/>
          </a:bodyPr>
          <a:lstStyle/>
          <a:p>
            <a:r>
              <a:rPr lang="en-US" sz="2400" b="1" dirty="0">
                <a:solidFill>
                  <a:srgbClr val="FF0000"/>
                </a:solidFill>
              </a:rPr>
              <a:t>O</a:t>
            </a:r>
            <a:endParaRPr lang="en-US" b="1" dirty="0">
              <a:solidFill>
                <a:srgbClr val="FF0000"/>
              </a:solidFill>
            </a:endParaRPr>
          </a:p>
        </p:txBody>
      </p:sp>
      <p:sp>
        <p:nvSpPr>
          <p:cNvPr id="11" name="Rectangle 10"/>
          <p:cNvSpPr/>
          <p:nvPr/>
        </p:nvSpPr>
        <p:spPr>
          <a:xfrm>
            <a:off x="1519552" y="2761284"/>
            <a:ext cx="393056" cy="461665"/>
          </a:xfrm>
          <a:prstGeom prst="rect">
            <a:avLst/>
          </a:prstGeom>
        </p:spPr>
        <p:txBody>
          <a:bodyPr wrap="none">
            <a:spAutoFit/>
          </a:bodyPr>
          <a:lstStyle/>
          <a:p>
            <a:r>
              <a:rPr lang="en-US" sz="2400" b="1" dirty="0">
                <a:solidFill>
                  <a:srgbClr val="FF0000"/>
                </a:solidFill>
              </a:rPr>
              <a:t>O</a:t>
            </a:r>
            <a:endParaRPr lang="en-US" b="1" dirty="0">
              <a:solidFill>
                <a:srgbClr val="FF0000"/>
              </a:solidFill>
            </a:endParaRPr>
          </a:p>
        </p:txBody>
      </p:sp>
      <p:sp>
        <p:nvSpPr>
          <p:cNvPr id="12" name="Rectangle 11"/>
          <p:cNvSpPr/>
          <p:nvPr/>
        </p:nvSpPr>
        <p:spPr>
          <a:xfrm>
            <a:off x="3405872" y="3497082"/>
            <a:ext cx="393056" cy="461665"/>
          </a:xfrm>
          <a:prstGeom prst="rect">
            <a:avLst/>
          </a:prstGeom>
        </p:spPr>
        <p:txBody>
          <a:bodyPr wrap="none">
            <a:spAutoFit/>
          </a:bodyPr>
          <a:lstStyle/>
          <a:p>
            <a:r>
              <a:rPr lang="en-US" sz="2400" b="1" dirty="0">
                <a:solidFill>
                  <a:srgbClr val="FF0000"/>
                </a:solidFill>
              </a:rPr>
              <a:t>O</a:t>
            </a:r>
            <a:endParaRPr lang="en-US" b="1" dirty="0">
              <a:solidFill>
                <a:srgbClr val="FF0000"/>
              </a:solidFill>
            </a:endParaRPr>
          </a:p>
        </p:txBody>
      </p:sp>
      <p:sp>
        <p:nvSpPr>
          <p:cNvPr id="13" name="Rectangle 12"/>
          <p:cNvSpPr/>
          <p:nvPr/>
        </p:nvSpPr>
        <p:spPr>
          <a:xfrm>
            <a:off x="2497836" y="2992117"/>
            <a:ext cx="393056" cy="461665"/>
          </a:xfrm>
          <a:prstGeom prst="rect">
            <a:avLst/>
          </a:prstGeom>
        </p:spPr>
        <p:txBody>
          <a:bodyPr wrap="none">
            <a:spAutoFit/>
          </a:bodyPr>
          <a:lstStyle/>
          <a:p>
            <a:r>
              <a:rPr lang="en-US" sz="2400" b="1" dirty="0">
                <a:solidFill>
                  <a:srgbClr val="FF0000"/>
                </a:solidFill>
              </a:rPr>
              <a:t>O</a:t>
            </a:r>
            <a:endParaRPr lang="en-US" b="1" dirty="0">
              <a:solidFill>
                <a:srgbClr val="FF0000"/>
              </a:solidFill>
            </a:endParaRPr>
          </a:p>
        </p:txBody>
      </p:sp>
      <p:sp>
        <p:nvSpPr>
          <p:cNvPr id="14" name="Rectangle 13"/>
          <p:cNvSpPr/>
          <p:nvPr/>
        </p:nvSpPr>
        <p:spPr>
          <a:xfrm>
            <a:off x="2961240" y="3266249"/>
            <a:ext cx="393056" cy="461665"/>
          </a:xfrm>
          <a:prstGeom prst="rect">
            <a:avLst/>
          </a:prstGeom>
        </p:spPr>
        <p:txBody>
          <a:bodyPr wrap="none">
            <a:spAutoFit/>
          </a:bodyPr>
          <a:lstStyle/>
          <a:p>
            <a:r>
              <a:rPr lang="en-US" sz="2400" b="1" dirty="0">
                <a:solidFill>
                  <a:srgbClr val="FF0000"/>
                </a:solidFill>
              </a:rPr>
              <a:t>O</a:t>
            </a:r>
            <a:endParaRPr lang="en-US" b="1" dirty="0">
              <a:solidFill>
                <a:srgbClr val="FF0000"/>
              </a:solidFill>
            </a:endParaRPr>
          </a:p>
        </p:txBody>
      </p:sp>
      <p:sp>
        <p:nvSpPr>
          <p:cNvPr id="15" name="Rectangle 14"/>
          <p:cNvSpPr/>
          <p:nvPr/>
        </p:nvSpPr>
        <p:spPr>
          <a:xfrm>
            <a:off x="2030765" y="2761284"/>
            <a:ext cx="393056" cy="461665"/>
          </a:xfrm>
          <a:prstGeom prst="rect">
            <a:avLst/>
          </a:prstGeom>
        </p:spPr>
        <p:txBody>
          <a:bodyPr wrap="none">
            <a:spAutoFit/>
          </a:bodyPr>
          <a:lstStyle/>
          <a:p>
            <a:r>
              <a:rPr lang="en-US" sz="2400" b="1" dirty="0">
                <a:solidFill>
                  <a:srgbClr val="FF0000"/>
                </a:solidFill>
              </a:rPr>
              <a:t>O</a:t>
            </a:r>
            <a:endParaRPr lang="en-US" b="1" dirty="0">
              <a:solidFill>
                <a:srgbClr val="FF0000"/>
              </a:solidFill>
            </a:endParaRPr>
          </a:p>
        </p:txBody>
      </p:sp>
      <p:grpSp>
        <p:nvGrpSpPr>
          <p:cNvPr id="21" name="Group 20"/>
          <p:cNvGrpSpPr/>
          <p:nvPr/>
        </p:nvGrpSpPr>
        <p:grpSpPr>
          <a:xfrm>
            <a:off x="1265270" y="2215794"/>
            <a:ext cx="3083692" cy="1477926"/>
            <a:chOff x="1265270" y="2594344"/>
            <a:chExt cx="3083692" cy="1477926"/>
          </a:xfrm>
        </p:grpSpPr>
        <p:sp>
          <p:nvSpPr>
            <p:cNvPr id="18" name="Freeform 17"/>
            <p:cNvSpPr/>
            <p:nvPr/>
          </p:nvSpPr>
          <p:spPr>
            <a:xfrm>
              <a:off x="1265270" y="2594344"/>
              <a:ext cx="2850893" cy="1477926"/>
            </a:xfrm>
            <a:custGeom>
              <a:avLst/>
              <a:gdLst>
                <a:gd name="connsiteX0" fmla="*/ 21270 w 2850893"/>
                <a:gd name="connsiteY0" fmla="*/ 691116 h 1477926"/>
                <a:gd name="connsiteX1" fmla="*/ 21270 w 2850893"/>
                <a:gd name="connsiteY1" fmla="*/ 691116 h 1477926"/>
                <a:gd name="connsiteX2" fmla="*/ 4 w 2850893"/>
                <a:gd name="connsiteY2" fmla="*/ 0 h 1477926"/>
                <a:gd name="connsiteX3" fmla="*/ 4 w 2850893"/>
                <a:gd name="connsiteY3" fmla="*/ 0 h 1477926"/>
                <a:gd name="connsiteX4" fmla="*/ 244553 w 2850893"/>
                <a:gd name="connsiteY4" fmla="*/ 21265 h 1477926"/>
                <a:gd name="connsiteX5" fmla="*/ 361511 w 2850893"/>
                <a:gd name="connsiteY5" fmla="*/ 31898 h 1477926"/>
                <a:gd name="connsiteX6" fmla="*/ 1063260 w 2850893"/>
                <a:gd name="connsiteY6" fmla="*/ 42530 h 1477926"/>
                <a:gd name="connsiteX7" fmla="*/ 1488563 w 2850893"/>
                <a:gd name="connsiteY7" fmla="*/ 53163 h 1477926"/>
                <a:gd name="connsiteX8" fmla="*/ 2328535 w 2850893"/>
                <a:gd name="connsiteY8" fmla="*/ 42530 h 1477926"/>
                <a:gd name="connsiteX9" fmla="*/ 2488023 w 2850893"/>
                <a:gd name="connsiteY9" fmla="*/ 31898 h 1477926"/>
                <a:gd name="connsiteX10" fmla="*/ 2488023 w 2850893"/>
                <a:gd name="connsiteY10" fmla="*/ 31898 h 1477926"/>
                <a:gd name="connsiteX11" fmla="*/ 2817632 w 2850893"/>
                <a:gd name="connsiteY11" fmla="*/ 42530 h 1477926"/>
                <a:gd name="connsiteX12" fmla="*/ 2807000 w 2850893"/>
                <a:gd name="connsiteY12" fmla="*/ 106326 h 1477926"/>
                <a:gd name="connsiteX13" fmla="*/ 2817632 w 2850893"/>
                <a:gd name="connsiteY13" fmla="*/ 669851 h 1477926"/>
                <a:gd name="connsiteX14" fmla="*/ 2828265 w 2850893"/>
                <a:gd name="connsiteY14" fmla="*/ 765544 h 1477926"/>
                <a:gd name="connsiteX15" fmla="*/ 2838897 w 2850893"/>
                <a:gd name="connsiteY15" fmla="*/ 903768 h 1477926"/>
                <a:gd name="connsiteX16" fmla="*/ 2849530 w 2850893"/>
                <a:gd name="connsiteY16" fmla="*/ 978196 h 1477926"/>
                <a:gd name="connsiteX17" fmla="*/ 2849530 w 2850893"/>
                <a:gd name="connsiteY17" fmla="*/ 1456661 h 1477926"/>
                <a:gd name="connsiteX18" fmla="*/ 2849530 w 2850893"/>
                <a:gd name="connsiteY18" fmla="*/ 1456661 h 1477926"/>
                <a:gd name="connsiteX19" fmla="*/ 2296637 w 2850893"/>
                <a:gd name="connsiteY19" fmla="*/ 1477926 h 1477926"/>
                <a:gd name="connsiteX20" fmla="*/ 2190311 w 2850893"/>
                <a:gd name="connsiteY20" fmla="*/ 1414130 h 1477926"/>
                <a:gd name="connsiteX21" fmla="*/ 2137149 w 2850893"/>
                <a:gd name="connsiteY21" fmla="*/ 1392865 h 1477926"/>
                <a:gd name="connsiteX22" fmla="*/ 2105251 w 2850893"/>
                <a:gd name="connsiteY22" fmla="*/ 1371600 h 1477926"/>
                <a:gd name="connsiteX23" fmla="*/ 2073353 w 2850893"/>
                <a:gd name="connsiteY23" fmla="*/ 1360968 h 1477926"/>
                <a:gd name="connsiteX24" fmla="*/ 1998925 w 2850893"/>
                <a:gd name="connsiteY24" fmla="*/ 1318437 h 1477926"/>
                <a:gd name="connsiteX25" fmla="*/ 1967028 w 2850893"/>
                <a:gd name="connsiteY25" fmla="*/ 1307805 h 1477926"/>
                <a:gd name="connsiteX26" fmla="*/ 1935130 w 2850893"/>
                <a:gd name="connsiteY26" fmla="*/ 1286540 h 1477926"/>
                <a:gd name="connsiteX27" fmla="*/ 1892600 w 2850893"/>
                <a:gd name="connsiteY27" fmla="*/ 1275907 h 1477926"/>
                <a:gd name="connsiteX28" fmla="*/ 1860702 w 2850893"/>
                <a:gd name="connsiteY28" fmla="*/ 1265275 h 1477926"/>
                <a:gd name="connsiteX29" fmla="*/ 1796907 w 2850893"/>
                <a:gd name="connsiteY29" fmla="*/ 1233377 h 1477926"/>
                <a:gd name="connsiteX30" fmla="*/ 1733111 w 2850893"/>
                <a:gd name="connsiteY30" fmla="*/ 1190847 h 1477926"/>
                <a:gd name="connsiteX31" fmla="*/ 1701214 w 2850893"/>
                <a:gd name="connsiteY31" fmla="*/ 1169582 h 1477926"/>
                <a:gd name="connsiteX32" fmla="*/ 1669316 w 2850893"/>
                <a:gd name="connsiteY32" fmla="*/ 1158949 h 1477926"/>
                <a:gd name="connsiteX33" fmla="*/ 1626786 w 2850893"/>
                <a:gd name="connsiteY33" fmla="*/ 1116419 h 1477926"/>
                <a:gd name="connsiteX34" fmla="*/ 1605521 w 2850893"/>
                <a:gd name="connsiteY34" fmla="*/ 1084521 h 1477926"/>
                <a:gd name="connsiteX35" fmla="*/ 1541725 w 2850893"/>
                <a:gd name="connsiteY35" fmla="*/ 1041991 h 1477926"/>
                <a:gd name="connsiteX36" fmla="*/ 1477930 w 2850893"/>
                <a:gd name="connsiteY36" fmla="*/ 999461 h 1477926"/>
                <a:gd name="connsiteX37" fmla="*/ 1446032 w 2850893"/>
                <a:gd name="connsiteY37" fmla="*/ 978196 h 1477926"/>
                <a:gd name="connsiteX38" fmla="*/ 1435400 w 2850893"/>
                <a:gd name="connsiteY38" fmla="*/ 946298 h 1477926"/>
                <a:gd name="connsiteX39" fmla="*/ 1392870 w 2850893"/>
                <a:gd name="connsiteY39" fmla="*/ 882503 h 1477926"/>
                <a:gd name="connsiteX40" fmla="*/ 1307809 w 2850893"/>
                <a:gd name="connsiteY40" fmla="*/ 818707 h 1477926"/>
                <a:gd name="connsiteX41" fmla="*/ 1180218 w 2850893"/>
                <a:gd name="connsiteY41" fmla="*/ 808075 h 1477926"/>
                <a:gd name="connsiteX42" fmla="*/ 1180218 w 2850893"/>
                <a:gd name="connsiteY42" fmla="*/ 808075 h 1477926"/>
                <a:gd name="connsiteX43" fmla="*/ 1063260 w 2850893"/>
                <a:gd name="connsiteY43" fmla="*/ 786809 h 1477926"/>
                <a:gd name="connsiteX44" fmla="*/ 1020730 w 2850893"/>
                <a:gd name="connsiteY44" fmla="*/ 776177 h 1477926"/>
                <a:gd name="connsiteX45" fmla="*/ 914404 w 2850893"/>
                <a:gd name="connsiteY45" fmla="*/ 733647 h 1477926"/>
                <a:gd name="connsiteX46" fmla="*/ 669856 w 2850893"/>
                <a:gd name="connsiteY46" fmla="*/ 723014 h 1477926"/>
                <a:gd name="connsiteX47" fmla="*/ 584795 w 2850893"/>
                <a:gd name="connsiteY47" fmla="*/ 712382 h 1477926"/>
                <a:gd name="connsiteX48" fmla="*/ 552897 w 2850893"/>
                <a:gd name="connsiteY48" fmla="*/ 701749 h 1477926"/>
                <a:gd name="connsiteX49" fmla="*/ 467837 w 2850893"/>
                <a:gd name="connsiteY49" fmla="*/ 691116 h 1477926"/>
                <a:gd name="connsiteX50" fmla="*/ 414674 w 2850893"/>
                <a:gd name="connsiteY50" fmla="*/ 680484 h 1477926"/>
                <a:gd name="connsiteX51" fmla="*/ 116963 w 2850893"/>
                <a:gd name="connsiteY51" fmla="*/ 680484 h 1477926"/>
                <a:gd name="connsiteX52" fmla="*/ 21270 w 2850893"/>
                <a:gd name="connsiteY52" fmla="*/ 691116 h 1477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850893" h="1477926">
                  <a:moveTo>
                    <a:pt x="21270" y="691116"/>
                  </a:moveTo>
                  <a:lnTo>
                    <a:pt x="21270" y="691116"/>
                  </a:lnTo>
                  <a:cubicBezTo>
                    <a:pt x="-851" y="49633"/>
                    <a:pt x="4" y="280113"/>
                    <a:pt x="4" y="0"/>
                  </a:cubicBezTo>
                  <a:lnTo>
                    <a:pt x="4" y="0"/>
                  </a:lnTo>
                  <a:cubicBezTo>
                    <a:pt x="177295" y="19700"/>
                    <a:pt x="13842" y="2808"/>
                    <a:pt x="244553" y="21265"/>
                  </a:cubicBezTo>
                  <a:cubicBezTo>
                    <a:pt x="283575" y="24387"/>
                    <a:pt x="322377" y="30882"/>
                    <a:pt x="361511" y="31898"/>
                  </a:cubicBezTo>
                  <a:cubicBezTo>
                    <a:pt x="595375" y="37972"/>
                    <a:pt x="829358" y="38117"/>
                    <a:pt x="1063260" y="42530"/>
                  </a:cubicBezTo>
                  <a:lnTo>
                    <a:pt x="1488563" y="53163"/>
                  </a:lnTo>
                  <a:lnTo>
                    <a:pt x="2328535" y="42530"/>
                  </a:lnTo>
                  <a:cubicBezTo>
                    <a:pt x="2899667" y="29550"/>
                    <a:pt x="2091118" y="31898"/>
                    <a:pt x="2488023" y="31898"/>
                  </a:cubicBezTo>
                  <a:lnTo>
                    <a:pt x="2488023" y="31898"/>
                  </a:lnTo>
                  <a:cubicBezTo>
                    <a:pt x="2597893" y="35442"/>
                    <a:pt x="2710581" y="17551"/>
                    <a:pt x="2817632" y="42530"/>
                  </a:cubicBezTo>
                  <a:cubicBezTo>
                    <a:pt x="2838627" y="47429"/>
                    <a:pt x="2807000" y="84767"/>
                    <a:pt x="2807000" y="106326"/>
                  </a:cubicBezTo>
                  <a:cubicBezTo>
                    <a:pt x="2807000" y="294201"/>
                    <a:pt x="2811575" y="482074"/>
                    <a:pt x="2817632" y="669851"/>
                  </a:cubicBezTo>
                  <a:cubicBezTo>
                    <a:pt x="2818667" y="701928"/>
                    <a:pt x="2825359" y="733582"/>
                    <a:pt x="2828265" y="765544"/>
                  </a:cubicBezTo>
                  <a:cubicBezTo>
                    <a:pt x="2832449" y="811565"/>
                    <a:pt x="2834299" y="857787"/>
                    <a:pt x="2838897" y="903768"/>
                  </a:cubicBezTo>
                  <a:cubicBezTo>
                    <a:pt x="2841391" y="928705"/>
                    <a:pt x="2849048" y="953139"/>
                    <a:pt x="2849530" y="978196"/>
                  </a:cubicBezTo>
                  <a:cubicBezTo>
                    <a:pt x="2852597" y="1137655"/>
                    <a:pt x="2849530" y="1297173"/>
                    <a:pt x="2849530" y="1456661"/>
                  </a:cubicBezTo>
                  <a:lnTo>
                    <a:pt x="2849530" y="1456661"/>
                  </a:lnTo>
                  <a:lnTo>
                    <a:pt x="2296637" y="1477926"/>
                  </a:lnTo>
                  <a:cubicBezTo>
                    <a:pt x="2261195" y="1456661"/>
                    <a:pt x="2226781" y="1433581"/>
                    <a:pt x="2190311" y="1414130"/>
                  </a:cubicBezTo>
                  <a:cubicBezTo>
                    <a:pt x="2173471" y="1405148"/>
                    <a:pt x="2154220" y="1401400"/>
                    <a:pt x="2137149" y="1392865"/>
                  </a:cubicBezTo>
                  <a:cubicBezTo>
                    <a:pt x="2125719" y="1387150"/>
                    <a:pt x="2116681" y="1377315"/>
                    <a:pt x="2105251" y="1371600"/>
                  </a:cubicBezTo>
                  <a:cubicBezTo>
                    <a:pt x="2095226" y="1366588"/>
                    <a:pt x="2083655" y="1365383"/>
                    <a:pt x="2073353" y="1360968"/>
                  </a:cubicBezTo>
                  <a:cubicBezTo>
                    <a:pt x="1942887" y="1305055"/>
                    <a:pt x="2105694" y="1371822"/>
                    <a:pt x="1998925" y="1318437"/>
                  </a:cubicBezTo>
                  <a:cubicBezTo>
                    <a:pt x="1988901" y="1313425"/>
                    <a:pt x="1977660" y="1311349"/>
                    <a:pt x="1967028" y="1307805"/>
                  </a:cubicBezTo>
                  <a:cubicBezTo>
                    <a:pt x="1956395" y="1300717"/>
                    <a:pt x="1946876" y="1291574"/>
                    <a:pt x="1935130" y="1286540"/>
                  </a:cubicBezTo>
                  <a:cubicBezTo>
                    <a:pt x="1921699" y="1280784"/>
                    <a:pt x="1906651" y="1279921"/>
                    <a:pt x="1892600" y="1275907"/>
                  </a:cubicBezTo>
                  <a:cubicBezTo>
                    <a:pt x="1881823" y="1272828"/>
                    <a:pt x="1871335" y="1268819"/>
                    <a:pt x="1860702" y="1265275"/>
                  </a:cubicBezTo>
                  <a:cubicBezTo>
                    <a:pt x="1811182" y="1215753"/>
                    <a:pt x="1875287" y="1272566"/>
                    <a:pt x="1796907" y="1233377"/>
                  </a:cubicBezTo>
                  <a:cubicBezTo>
                    <a:pt x="1774047" y="1221947"/>
                    <a:pt x="1754376" y="1205024"/>
                    <a:pt x="1733111" y="1190847"/>
                  </a:cubicBezTo>
                  <a:cubicBezTo>
                    <a:pt x="1722479" y="1183759"/>
                    <a:pt x="1713337" y="1173623"/>
                    <a:pt x="1701214" y="1169582"/>
                  </a:cubicBezTo>
                  <a:lnTo>
                    <a:pt x="1669316" y="1158949"/>
                  </a:lnTo>
                  <a:cubicBezTo>
                    <a:pt x="1655139" y="1144772"/>
                    <a:pt x="1639834" y="1131641"/>
                    <a:pt x="1626786" y="1116419"/>
                  </a:cubicBezTo>
                  <a:cubicBezTo>
                    <a:pt x="1618470" y="1106717"/>
                    <a:pt x="1615138" y="1092936"/>
                    <a:pt x="1605521" y="1084521"/>
                  </a:cubicBezTo>
                  <a:cubicBezTo>
                    <a:pt x="1586287" y="1067691"/>
                    <a:pt x="1562990" y="1056168"/>
                    <a:pt x="1541725" y="1041991"/>
                  </a:cubicBezTo>
                  <a:lnTo>
                    <a:pt x="1477930" y="999461"/>
                  </a:lnTo>
                  <a:lnTo>
                    <a:pt x="1446032" y="978196"/>
                  </a:lnTo>
                  <a:cubicBezTo>
                    <a:pt x="1442488" y="967563"/>
                    <a:pt x="1440843" y="956095"/>
                    <a:pt x="1435400" y="946298"/>
                  </a:cubicBezTo>
                  <a:cubicBezTo>
                    <a:pt x="1422988" y="923957"/>
                    <a:pt x="1410942" y="900575"/>
                    <a:pt x="1392870" y="882503"/>
                  </a:cubicBezTo>
                  <a:cubicBezTo>
                    <a:pt x="1360511" y="850144"/>
                    <a:pt x="1350634" y="824417"/>
                    <a:pt x="1307809" y="818707"/>
                  </a:cubicBezTo>
                  <a:cubicBezTo>
                    <a:pt x="1265506" y="813067"/>
                    <a:pt x="1180218" y="808075"/>
                    <a:pt x="1180218" y="808075"/>
                  </a:cubicBezTo>
                  <a:lnTo>
                    <a:pt x="1180218" y="808075"/>
                  </a:lnTo>
                  <a:lnTo>
                    <a:pt x="1063260" y="786809"/>
                  </a:lnTo>
                  <a:cubicBezTo>
                    <a:pt x="1048931" y="783943"/>
                    <a:pt x="1034413" y="781308"/>
                    <a:pt x="1020730" y="776177"/>
                  </a:cubicBezTo>
                  <a:cubicBezTo>
                    <a:pt x="983290" y="762137"/>
                    <a:pt x="957684" y="735529"/>
                    <a:pt x="914404" y="733647"/>
                  </a:cubicBezTo>
                  <a:lnTo>
                    <a:pt x="669856" y="723014"/>
                  </a:lnTo>
                  <a:cubicBezTo>
                    <a:pt x="641502" y="719470"/>
                    <a:pt x="612908" y="717493"/>
                    <a:pt x="584795" y="712382"/>
                  </a:cubicBezTo>
                  <a:cubicBezTo>
                    <a:pt x="573768" y="710377"/>
                    <a:pt x="563924" y="703754"/>
                    <a:pt x="552897" y="701749"/>
                  </a:cubicBezTo>
                  <a:cubicBezTo>
                    <a:pt x="524784" y="696637"/>
                    <a:pt x="496079" y="695461"/>
                    <a:pt x="467837" y="691116"/>
                  </a:cubicBezTo>
                  <a:cubicBezTo>
                    <a:pt x="449975" y="688368"/>
                    <a:pt x="432738" y="681031"/>
                    <a:pt x="414674" y="680484"/>
                  </a:cubicBezTo>
                  <a:cubicBezTo>
                    <a:pt x="315483" y="677478"/>
                    <a:pt x="216200" y="680484"/>
                    <a:pt x="116963" y="680484"/>
                  </a:cubicBezTo>
                  <a:lnTo>
                    <a:pt x="21270" y="691116"/>
                  </a:lnTo>
                  <a:close/>
                </a:path>
              </a:pathLst>
            </a:custGeom>
            <a:solidFill>
              <a:srgbClr val="D32D2D">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312698" y="2687587"/>
              <a:ext cx="3036264" cy="584775"/>
            </a:xfrm>
            <a:prstGeom prst="rect">
              <a:avLst/>
            </a:prstGeom>
            <a:noFill/>
          </p:spPr>
          <p:txBody>
            <a:bodyPr wrap="square" rtlCol="0">
              <a:spAutoFit/>
            </a:bodyPr>
            <a:lstStyle/>
            <a:p>
              <a:r>
                <a:rPr lang="en-US" sz="3200" b="1" dirty="0">
                  <a:ln>
                    <a:solidFill>
                      <a:schemeClr val="bg1"/>
                    </a:solidFill>
                  </a:ln>
                </a:rPr>
                <a:t>CAN</a:t>
              </a:r>
              <a:r>
                <a:rPr lang="en-US" sz="3200" b="1" u="sng" dirty="0">
                  <a:ln>
                    <a:solidFill>
                      <a:schemeClr val="bg1"/>
                    </a:solidFill>
                  </a:ln>
                </a:rPr>
                <a:t>NOT</a:t>
              </a:r>
              <a:r>
                <a:rPr lang="en-US" sz="3200" b="1" dirty="0">
                  <a:ln>
                    <a:solidFill>
                      <a:schemeClr val="bg1"/>
                    </a:solidFill>
                  </a:ln>
                </a:rPr>
                <a:t> HEAR</a:t>
              </a:r>
            </a:p>
          </p:txBody>
        </p:sp>
      </p:grpSp>
      <p:grpSp>
        <p:nvGrpSpPr>
          <p:cNvPr id="22" name="Group 21"/>
          <p:cNvGrpSpPr/>
          <p:nvPr/>
        </p:nvGrpSpPr>
        <p:grpSpPr>
          <a:xfrm>
            <a:off x="1231466" y="2928772"/>
            <a:ext cx="2872701" cy="2580380"/>
            <a:chOff x="1231466" y="3307322"/>
            <a:chExt cx="2872701" cy="2580380"/>
          </a:xfrm>
        </p:grpSpPr>
        <p:sp>
          <p:nvSpPr>
            <p:cNvPr id="9" name="Freeform 8"/>
            <p:cNvSpPr/>
            <p:nvPr/>
          </p:nvSpPr>
          <p:spPr>
            <a:xfrm>
              <a:off x="1231466" y="3307322"/>
              <a:ext cx="2872701" cy="2580380"/>
            </a:xfrm>
            <a:custGeom>
              <a:avLst/>
              <a:gdLst>
                <a:gd name="connsiteX0" fmla="*/ 55074 w 2872701"/>
                <a:gd name="connsiteY0" fmla="*/ 52566 h 2580380"/>
                <a:gd name="connsiteX1" fmla="*/ 55074 w 2872701"/>
                <a:gd name="connsiteY1" fmla="*/ 52566 h 2580380"/>
                <a:gd name="connsiteX2" fmla="*/ 895046 w 2872701"/>
                <a:gd name="connsiteY2" fmla="*/ 73831 h 2580380"/>
                <a:gd name="connsiteX3" fmla="*/ 980106 w 2872701"/>
                <a:gd name="connsiteY3" fmla="*/ 95097 h 2580380"/>
                <a:gd name="connsiteX4" fmla="*/ 1043901 w 2872701"/>
                <a:gd name="connsiteY4" fmla="*/ 137627 h 2580380"/>
                <a:gd name="connsiteX5" fmla="*/ 1075799 w 2872701"/>
                <a:gd name="connsiteY5" fmla="*/ 158892 h 2580380"/>
                <a:gd name="connsiteX6" fmla="*/ 1054534 w 2872701"/>
                <a:gd name="connsiteY6" fmla="*/ 73831 h 2580380"/>
                <a:gd name="connsiteX7" fmla="*/ 1043901 w 2872701"/>
                <a:gd name="connsiteY7" fmla="*/ 41934 h 2580380"/>
                <a:gd name="connsiteX8" fmla="*/ 1171492 w 2872701"/>
                <a:gd name="connsiteY8" fmla="*/ 105729 h 2580380"/>
                <a:gd name="connsiteX9" fmla="*/ 1267185 w 2872701"/>
                <a:gd name="connsiteY9" fmla="*/ 116362 h 2580380"/>
                <a:gd name="connsiteX10" fmla="*/ 1330981 w 2872701"/>
                <a:gd name="connsiteY10" fmla="*/ 148259 h 2580380"/>
                <a:gd name="connsiteX11" fmla="*/ 1352246 w 2872701"/>
                <a:gd name="connsiteY11" fmla="*/ 169525 h 2580380"/>
                <a:gd name="connsiteX12" fmla="*/ 1384143 w 2872701"/>
                <a:gd name="connsiteY12" fmla="*/ 180157 h 2580380"/>
                <a:gd name="connsiteX13" fmla="*/ 1437306 w 2872701"/>
                <a:gd name="connsiteY13" fmla="*/ 222687 h 2580380"/>
                <a:gd name="connsiteX14" fmla="*/ 1469204 w 2872701"/>
                <a:gd name="connsiteY14" fmla="*/ 254585 h 2580380"/>
                <a:gd name="connsiteX15" fmla="*/ 1501101 w 2872701"/>
                <a:gd name="connsiteY15" fmla="*/ 275850 h 2580380"/>
                <a:gd name="connsiteX16" fmla="*/ 1522367 w 2872701"/>
                <a:gd name="connsiteY16" fmla="*/ 297115 h 2580380"/>
                <a:gd name="connsiteX17" fmla="*/ 1586162 w 2872701"/>
                <a:gd name="connsiteY17" fmla="*/ 339645 h 2580380"/>
                <a:gd name="connsiteX18" fmla="*/ 1639325 w 2872701"/>
                <a:gd name="connsiteY18" fmla="*/ 403441 h 2580380"/>
                <a:gd name="connsiteX19" fmla="*/ 1671222 w 2872701"/>
                <a:gd name="connsiteY19" fmla="*/ 414073 h 2580380"/>
                <a:gd name="connsiteX20" fmla="*/ 1703120 w 2872701"/>
                <a:gd name="connsiteY20" fmla="*/ 435338 h 2580380"/>
                <a:gd name="connsiteX21" fmla="*/ 1724385 w 2872701"/>
                <a:gd name="connsiteY21" fmla="*/ 456604 h 2580380"/>
                <a:gd name="connsiteX22" fmla="*/ 1756283 w 2872701"/>
                <a:gd name="connsiteY22" fmla="*/ 467236 h 2580380"/>
                <a:gd name="connsiteX23" fmla="*/ 1820078 w 2872701"/>
                <a:gd name="connsiteY23" fmla="*/ 520399 h 2580380"/>
                <a:gd name="connsiteX24" fmla="*/ 1883874 w 2872701"/>
                <a:gd name="connsiteY24" fmla="*/ 541664 h 2580380"/>
                <a:gd name="connsiteX25" fmla="*/ 1905139 w 2872701"/>
                <a:gd name="connsiteY25" fmla="*/ 573562 h 2580380"/>
                <a:gd name="connsiteX26" fmla="*/ 1937036 w 2872701"/>
                <a:gd name="connsiteY26" fmla="*/ 584194 h 2580380"/>
                <a:gd name="connsiteX27" fmla="*/ 1968934 w 2872701"/>
                <a:gd name="connsiteY27" fmla="*/ 605459 h 2580380"/>
                <a:gd name="connsiteX28" fmla="*/ 1990199 w 2872701"/>
                <a:gd name="connsiteY28" fmla="*/ 626725 h 2580380"/>
                <a:gd name="connsiteX29" fmla="*/ 2053994 w 2872701"/>
                <a:gd name="connsiteY29" fmla="*/ 669255 h 2580380"/>
                <a:gd name="connsiteX30" fmla="*/ 2139055 w 2872701"/>
                <a:gd name="connsiteY30" fmla="*/ 733050 h 2580380"/>
                <a:gd name="connsiteX31" fmla="*/ 2170953 w 2872701"/>
                <a:gd name="connsiteY31" fmla="*/ 743683 h 2580380"/>
                <a:gd name="connsiteX32" fmla="*/ 2202850 w 2872701"/>
                <a:gd name="connsiteY32" fmla="*/ 764948 h 2580380"/>
                <a:gd name="connsiteX33" fmla="*/ 2309176 w 2872701"/>
                <a:gd name="connsiteY33" fmla="*/ 786213 h 2580380"/>
                <a:gd name="connsiteX34" fmla="*/ 2372971 w 2872701"/>
                <a:gd name="connsiteY34" fmla="*/ 807478 h 2580380"/>
                <a:gd name="connsiteX35" fmla="*/ 2787641 w 2872701"/>
                <a:gd name="connsiteY35" fmla="*/ 818111 h 2580380"/>
                <a:gd name="connsiteX36" fmla="*/ 2862069 w 2872701"/>
                <a:gd name="connsiteY36" fmla="*/ 828743 h 2580380"/>
                <a:gd name="connsiteX37" fmla="*/ 2851436 w 2872701"/>
                <a:gd name="connsiteY37" fmla="*/ 1498594 h 2580380"/>
                <a:gd name="connsiteX38" fmla="*/ 2830171 w 2872701"/>
                <a:gd name="connsiteY38" fmla="*/ 1530492 h 2580380"/>
                <a:gd name="connsiteX39" fmla="*/ 2808906 w 2872701"/>
                <a:gd name="connsiteY39" fmla="*/ 1594287 h 2580380"/>
                <a:gd name="connsiteX40" fmla="*/ 2798274 w 2872701"/>
                <a:gd name="connsiteY40" fmla="*/ 1700613 h 2580380"/>
                <a:gd name="connsiteX41" fmla="*/ 2808906 w 2872701"/>
                <a:gd name="connsiteY41" fmla="*/ 1923897 h 2580380"/>
                <a:gd name="connsiteX42" fmla="*/ 2808906 w 2872701"/>
                <a:gd name="connsiteY42" fmla="*/ 2072752 h 2580380"/>
                <a:gd name="connsiteX43" fmla="*/ 2808906 w 2872701"/>
                <a:gd name="connsiteY43" fmla="*/ 2072752 h 2580380"/>
                <a:gd name="connsiteX44" fmla="*/ 2851436 w 2872701"/>
                <a:gd name="connsiteY44" fmla="*/ 2242873 h 2580380"/>
                <a:gd name="connsiteX45" fmla="*/ 2872701 w 2872701"/>
                <a:gd name="connsiteY45" fmla="*/ 2391729 h 2580380"/>
                <a:gd name="connsiteX46" fmla="*/ 2830171 w 2872701"/>
                <a:gd name="connsiteY46" fmla="*/ 2519320 h 2580380"/>
                <a:gd name="connsiteX47" fmla="*/ 2798274 w 2872701"/>
                <a:gd name="connsiteY47" fmla="*/ 2529952 h 2580380"/>
                <a:gd name="connsiteX48" fmla="*/ 1671222 w 2872701"/>
                <a:gd name="connsiteY48" fmla="*/ 2508687 h 2580380"/>
                <a:gd name="connsiteX49" fmla="*/ 1320348 w 2872701"/>
                <a:gd name="connsiteY49" fmla="*/ 2540585 h 2580380"/>
                <a:gd name="connsiteX50" fmla="*/ 1320348 w 2872701"/>
                <a:gd name="connsiteY50" fmla="*/ 2540585 h 2580380"/>
                <a:gd name="connsiteX51" fmla="*/ 597334 w 2872701"/>
                <a:gd name="connsiteY51" fmla="*/ 2551218 h 2580380"/>
                <a:gd name="connsiteX52" fmla="*/ 501641 w 2872701"/>
                <a:gd name="connsiteY52" fmla="*/ 2519320 h 2580380"/>
                <a:gd name="connsiteX53" fmla="*/ 405948 w 2872701"/>
                <a:gd name="connsiteY53" fmla="*/ 2508687 h 2580380"/>
                <a:gd name="connsiteX54" fmla="*/ 299622 w 2872701"/>
                <a:gd name="connsiteY54" fmla="*/ 2476790 h 2580380"/>
                <a:gd name="connsiteX55" fmla="*/ 33808 w 2872701"/>
                <a:gd name="connsiteY55" fmla="*/ 2476790 h 2580380"/>
                <a:gd name="connsiteX56" fmla="*/ 33808 w 2872701"/>
                <a:gd name="connsiteY56" fmla="*/ 2476790 h 2580380"/>
                <a:gd name="connsiteX57" fmla="*/ 12543 w 2872701"/>
                <a:gd name="connsiteY57" fmla="*/ 371543 h 2580380"/>
                <a:gd name="connsiteX58" fmla="*/ 12543 w 2872701"/>
                <a:gd name="connsiteY58" fmla="*/ 10036 h 2580380"/>
                <a:gd name="connsiteX59" fmla="*/ 108236 w 2872701"/>
                <a:gd name="connsiteY59" fmla="*/ 20669 h 2580380"/>
                <a:gd name="connsiteX60" fmla="*/ 108236 w 2872701"/>
                <a:gd name="connsiteY60" fmla="*/ 31301 h 2580380"/>
                <a:gd name="connsiteX61" fmla="*/ 214562 w 2872701"/>
                <a:gd name="connsiteY61" fmla="*/ 73831 h 2580380"/>
                <a:gd name="connsiteX62" fmla="*/ 214562 w 2872701"/>
                <a:gd name="connsiteY62" fmla="*/ 73831 h 2580380"/>
                <a:gd name="connsiteX63" fmla="*/ 55074 w 2872701"/>
                <a:gd name="connsiteY63" fmla="*/ 52566 h 258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872701" h="2580380">
                  <a:moveTo>
                    <a:pt x="55074" y="52566"/>
                  </a:moveTo>
                  <a:lnTo>
                    <a:pt x="55074" y="52566"/>
                  </a:lnTo>
                  <a:cubicBezTo>
                    <a:pt x="450720" y="85538"/>
                    <a:pt x="-34682" y="48005"/>
                    <a:pt x="895046" y="73831"/>
                  </a:cubicBezTo>
                  <a:cubicBezTo>
                    <a:pt x="904969" y="74107"/>
                    <a:pt x="964696" y="86536"/>
                    <a:pt x="980106" y="95097"/>
                  </a:cubicBezTo>
                  <a:cubicBezTo>
                    <a:pt x="1002447" y="107509"/>
                    <a:pt x="1022636" y="123450"/>
                    <a:pt x="1043901" y="137627"/>
                  </a:cubicBezTo>
                  <a:lnTo>
                    <a:pt x="1075799" y="158892"/>
                  </a:lnTo>
                  <a:cubicBezTo>
                    <a:pt x="1068711" y="130538"/>
                    <a:pt x="1063777" y="101557"/>
                    <a:pt x="1054534" y="73831"/>
                  </a:cubicBezTo>
                  <a:cubicBezTo>
                    <a:pt x="1050990" y="63199"/>
                    <a:pt x="1032911" y="44132"/>
                    <a:pt x="1043901" y="41934"/>
                  </a:cubicBezTo>
                  <a:cubicBezTo>
                    <a:pt x="1110144" y="28686"/>
                    <a:pt x="1113901" y="99330"/>
                    <a:pt x="1171492" y="105729"/>
                  </a:cubicBezTo>
                  <a:lnTo>
                    <a:pt x="1267185" y="116362"/>
                  </a:lnTo>
                  <a:cubicBezTo>
                    <a:pt x="1300875" y="127591"/>
                    <a:pt x="1301537" y="124703"/>
                    <a:pt x="1330981" y="148259"/>
                  </a:cubicBezTo>
                  <a:cubicBezTo>
                    <a:pt x="1338809" y="154521"/>
                    <a:pt x="1343650" y="164367"/>
                    <a:pt x="1352246" y="169525"/>
                  </a:cubicBezTo>
                  <a:cubicBezTo>
                    <a:pt x="1361856" y="175291"/>
                    <a:pt x="1373511" y="176613"/>
                    <a:pt x="1384143" y="180157"/>
                  </a:cubicBezTo>
                  <a:cubicBezTo>
                    <a:pt x="1431701" y="251496"/>
                    <a:pt x="1375677" y="181601"/>
                    <a:pt x="1437306" y="222687"/>
                  </a:cubicBezTo>
                  <a:cubicBezTo>
                    <a:pt x="1449817" y="231028"/>
                    <a:pt x="1457652" y="244959"/>
                    <a:pt x="1469204" y="254585"/>
                  </a:cubicBezTo>
                  <a:cubicBezTo>
                    <a:pt x="1479021" y="262766"/>
                    <a:pt x="1491123" y="267867"/>
                    <a:pt x="1501101" y="275850"/>
                  </a:cubicBezTo>
                  <a:cubicBezTo>
                    <a:pt x="1508929" y="282112"/>
                    <a:pt x="1514347" y="291100"/>
                    <a:pt x="1522367" y="297115"/>
                  </a:cubicBezTo>
                  <a:cubicBezTo>
                    <a:pt x="1542813" y="312449"/>
                    <a:pt x="1586162" y="339645"/>
                    <a:pt x="1586162" y="339645"/>
                  </a:cubicBezTo>
                  <a:cubicBezTo>
                    <a:pt x="1601853" y="363183"/>
                    <a:pt x="1614764" y="387067"/>
                    <a:pt x="1639325" y="403441"/>
                  </a:cubicBezTo>
                  <a:cubicBezTo>
                    <a:pt x="1648650" y="409658"/>
                    <a:pt x="1660590" y="410529"/>
                    <a:pt x="1671222" y="414073"/>
                  </a:cubicBezTo>
                  <a:cubicBezTo>
                    <a:pt x="1681855" y="421161"/>
                    <a:pt x="1693141" y="427355"/>
                    <a:pt x="1703120" y="435338"/>
                  </a:cubicBezTo>
                  <a:cubicBezTo>
                    <a:pt x="1710948" y="441600"/>
                    <a:pt x="1715789" y="451446"/>
                    <a:pt x="1724385" y="456604"/>
                  </a:cubicBezTo>
                  <a:cubicBezTo>
                    <a:pt x="1733996" y="462370"/>
                    <a:pt x="1745650" y="463692"/>
                    <a:pt x="1756283" y="467236"/>
                  </a:cubicBezTo>
                  <a:cubicBezTo>
                    <a:pt x="1776313" y="487266"/>
                    <a:pt x="1793434" y="508557"/>
                    <a:pt x="1820078" y="520399"/>
                  </a:cubicBezTo>
                  <a:cubicBezTo>
                    <a:pt x="1840562" y="529503"/>
                    <a:pt x="1883874" y="541664"/>
                    <a:pt x="1883874" y="541664"/>
                  </a:cubicBezTo>
                  <a:cubicBezTo>
                    <a:pt x="1890962" y="552297"/>
                    <a:pt x="1895160" y="565579"/>
                    <a:pt x="1905139" y="573562"/>
                  </a:cubicBezTo>
                  <a:cubicBezTo>
                    <a:pt x="1913890" y="580563"/>
                    <a:pt x="1927012" y="579182"/>
                    <a:pt x="1937036" y="584194"/>
                  </a:cubicBezTo>
                  <a:cubicBezTo>
                    <a:pt x="1948466" y="589909"/>
                    <a:pt x="1958955" y="597476"/>
                    <a:pt x="1968934" y="605459"/>
                  </a:cubicBezTo>
                  <a:cubicBezTo>
                    <a:pt x="1976762" y="611721"/>
                    <a:pt x="1982179" y="620710"/>
                    <a:pt x="1990199" y="626725"/>
                  </a:cubicBezTo>
                  <a:cubicBezTo>
                    <a:pt x="2010645" y="642060"/>
                    <a:pt x="2035922" y="651184"/>
                    <a:pt x="2053994" y="669255"/>
                  </a:cubicBezTo>
                  <a:cubicBezTo>
                    <a:pt x="2079184" y="694444"/>
                    <a:pt x="2102989" y="721028"/>
                    <a:pt x="2139055" y="733050"/>
                  </a:cubicBezTo>
                  <a:cubicBezTo>
                    <a:pt x="2149688" y="736594"/>
                    <a:pt x="2160928" y="738671"/>
                    <a:pt x="2170953" y="743683"/>
                  </a:cubicBezTo>
                  <a:cubicBezTo>
                    <a:pt x="2182382" y="749398"/>
                    <a:pt x="2191105" y="759914"/>
                    <a:pt x="2202850" y="764948"/>
                  </a:cubicBezTo>
                  <a:cubicBezTo>
                    <a:pt x="2227583" y="775548"/>
                    <a:pt x="2288078" y="780938"/>
                    <a:pt x="2309176" y="786213"/>
                  </a:cubicBezTo>
                  <a:cubicBezTo>
                    <a:pt x="2330922" y="791650"/>
                    <a:pt x="2350563" y="806903"/>
                    <a:pt x="2372971" y="807478"/>
                  </a:cubicBezTo>
                  <a:lnTo>
                    <a:pt x="2787641" y="818111"/>
                  </a:lnTo>
                  <a:cubicBezTo>
                    <a:pt x="2812450" y="821655"/>
                    <a:pt x="2859730" y="803791"/>
                    <a:pt x="2862069" y="828743"/>
                  </a:cubicBezTo>
                  <a:cubicBezTo>
                    <a:pt x="2882913" y="1051080"/>
                    <a:pt x="2861576" y="1275513"/>
                    <a:pt x="2851436" y="1498594"/>
                  </a:cubicBezTo>
                  <a:cubicBezTo>
                    <a:pt x="2850856" y="1511360"/>
                    <a:pt x="2835361" y="1518815"/>
                    <a:pt x="2830171" y="1530492"/>
                  </a:cubicBezTo>
                  <a:cubicBezTo>
                    <a:pt x="2821067" y="1550975"/>
                    <a:pt x="2815994" y="1573022"/>
                    <a:pt x="2808906" y="1594287"/>
                  </a:cubicBezTo>
                  <a:cubicBezTo>
                    <a:pt x="2805362" y="1629729"/>
                    <a:pt x="2798274" y="1664994"/>
                    <a:pt x="2798274" y="1700613"/>
                  </a:cubicBezTo>
                  <a:cubicBezTo>
                    <a:pt x="2798274" y="1775125"/>
                    <a:pt x="2806778" y="1849415"/>
                    <a:pt x="2808906" y="1923897"/>
                  </a:cubicBezTo>
                  <a:cubicBezTo>
                    <a:pt x="2810323" y="1973495"/>
                    <a:pt x="2808906" y="2023134"/>
                    <a:pt x="2808906" y="2072752"/>
                  </a:cubicBezTo>
                  <a:lnTo>
                    <a:pt x="2808906" y="2072752"/>
                  </a:lnTo>
                  <a:cubicBezTo>
                    <a:pt x="2823083" y="2129459"/>
                    <a:pt x="2841826" y="2185216"/>
                    <a:pt x="2851436" y="2242873"/>
                  </a:cubicBezTo>
                  <a:cubicBezTo>
                    <a:pt x="2866767" y="2334854"/>
                    <a:pt x="2859395" y="2285277"/>
                    <a:pt x="2872701" y="2391729"/>
                  </a:cubicBezTo>
                  <a:cubicBezTo>
                    <a:pt x="2863806" y="2480680"/>
                    <a:pt x="2890626" y="2489093"/>
                    <a:pt x="2830171" y="2519320"/>
                  </a:cubicBezTo>
                  <a:cubicBezTo>
                    <a:pt x="2820147" y="2524332"/>
                    <a:pt x="2808906" y="2526408"/>
                    <a:pt x="2798274" y="2529952"/>
                  </a:cubicBezTo>
                  <a:cubicBezTo>
                    <a:pt x="2341880" y="2501429"/>
                    <a:pt x="2504729" y="2508687"/>
                    <a:pt x="1671222" y="2508687"/>
                  </a:cubicBezTo>
                  <a:cubicBezTo>
                    <a:pt x="1342550" y="2508687"/>
                    <a:pt x="1418344" y="2442589"/>
                    <a:pt x="1320348" y="2540585"/>
                  </a:cubicBezTo>
                  <a:lnTo>
                    <a:pt x="1320348" y="2540585"/>
                  </a:lnTo>
                  <a:cubicBezTo>
                    <a:pt x="1031720" y="2604724"/>
                    <a:pt x="1185502" y="2578365"/>
                    <a:pt x="597334" y="2551218"/>
                  </a:cubicBezTo>
                  <a:cubicBezTo>
                    <a:pt x="488269" y="2546184"/>
                    <a:pt x="572123" y="2527152"/>
                    <a:pt x="501641" y="2519320"/>
                  </a:cubicBezTo>
                  <a:lnTo>
                    <a:pt x="405948" y="2508687"/>
                  </a:lnTo>
                  <a:cubicBezTo>
                    <a:pt x="399386" y="2506500"/>
                    <a:pt x="317549" y="2477408"/>
                    <a:pt x="299622" y="2476790"/>
                  </a:cubicBezTo>
                  <a:cubicBezTo>
                    <a:pt x="211070" y="2473737"/>
                    <a:pt x="122413" y="2476790"/>
                    <a:pt x="33808" y="2476790"/>
                  </a:cubicBezTo>
                  <a:lnTo>
                    <a:pt x="33808" y="2476790"/>
                  </a:lnTo>
                  <a:lnTo>
                    <a:pt x="12543" y="371543"/>
                  </a:lnTo>
                  <a:cubicBezTo>
                    <a:pt x="9213" y="318265"/>
                    <a:pt x="-13934" y="55047"/>
                    <a:pt x="12543" y="10036"/>
                  </a:cubicBezTo>
                  <a:cubicBezTo>
                    <a:pt x="28815" y="-17627"/>
                    <a:pt x="108236" y="20669"/>
                    <a:pt x="108236" y="20669"/>
                  </a:cubicBezTo>
                  <a:lnTo>
                    <a:pt x="108236" y="31301"/>
                  </a:lnTo>
                  <a:cubicBezTo>
                    <a:pt x="211665" y="54285"/>
                    <a:pt x="189315" y="23340"/>
                    <a:pt x="214562" y="73831"/>
                  </a:cubicBezTo>
                  <a:lnTo>
                    <a:pt x="214562" y="73831"/>
                  </a:lnTo>
                  <a:lnTo>
                    <a:pt x="55074" y="52566"/>
                  </a:lnTo>
                  <a:close/>
                </a:path>
              </a:pathLst>
            </a:custGeom>
            <a:solidFill>
              <a:schemeClr val="accent4">
                <a:lumMod val="60000"/>
                <a:lumOff val="40000"/>
                <a:alpha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668393" y="4297362"/>
              <a:ext cx="2187500" cy="584775"/>
            </a:xfrm>
            <a:prstGeom prst="rect">
              <a:avLst/>
            </a:prstGeom>
            <a:noFill/>
          </p:spPr>
          <p:txBody>
            <a:bodyPr wrap="square" rtlCol="0">
              <a:spAutoFit/>
            </a:bodyPr>
            <a:lstStyle/>
            <a:p>
              <a:r>
                <a:rPr lang="en-US" sz="3200" b="1" dirty="0">
                  <a:ln>
                    <a:solidFill>
                      <a:schemeClr val="bg1"/>
                    </a:solidFill>
                  </a:ln>
                </a:rPr>
                <a:t>CAN HEAR</a:t>
              </a:r>
            </a:p>
          </p:txBody>
        </p:sp>
      </p:grpSp>
      <p:sp>
        <p:nvSpPr>
          <p:cNvPr id="19" name="Left Arrow Callout 18"/>
          <p:cNvSpPr/>
          <p:nvPr/>
        </p:nvSpPr>
        <p:spPr>
          <a:xfrm>
            <a:off x="4243560" y="3497082"/>
            <a:ext cx="2081040" cy="421730"/>
          </a:xfrm>
          <a:prstGeom prst="leftArrowCallout">
            <a:avLst>
              <a:gd name="adj1" fmla="val 25000"/>
              <a:gd name="adj2" fmla="val 25000"/>
              <a:gd name="adj3" fmla="val 25000"/>
              <a:gd name="adj4" fmla="val 80736"/>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THRESHOLD</a:t>
            </a:r>
          </a:p>
        </p:txBody>
      </p:sp>
      <p:sp>
        <p:nvSpPr>
          <p:cNvPr id="23" name="Left Arrow Callout 22"/>
          <p:cNvSpPr/>
          <p:nvPr/>
        </p:nvSpPr>
        <p:spPr>
          <a:xfrm>
            <a:off x="4186398" y="2765881"/>
            <a:ext cx="2138202" cy="457067"/>
          </a:xfrm>
          <a:prstGeom prst="leftArrowCallout">
            <a:avLst>
              <a:gd name="adj1" fmla="val 25000"/>
              <a:gd name="adj2" fmla="val 25000"/>
              <a:gd name="adj3" fmla="val 25000"/>
              <a:gd name="adj4" fmla="val 80736"/>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NORMAL LIMITS</a:t>
            </a:r>
          </a:p>
        </p:txBody>
      </p:sp>
    </p:spTree>
    <p:extLst>
      <p:ext uri="{BB962C8B-B14F-4D97-AF65-F5344CB8AC3E}">
        <p14:creationId xmlns:p14="http://schemas.microsoft.com/office/powerpoint/2010/main" val="1475925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Degrees of Hearing Loss</a:t>
            </a:r>
          </a:p>
        </p:txBody>
      </p:sp>
      <p:sp>
        <p:nvSpPr>
          <p:cNvPr id="4" name="Content Placeholder 3"/>
          <p:cNvSpPr>
            <a:spLocks noGrp="1"/>
          </p:cNvSpPr>
          <p:nvPr>
            <p:ph sz="half" idx="2"/>
          </p:nvPr>
        </p:nvSpPr>
        <p:spPr>
          <a:xfrm>
            <a:off x="4657555" y="1774804"/>
            <a:ext cx="3700382" cy="3884852"/>
          </a:xfrm>
        </p:spPr>
        <p:txBody>
          <a:bodyPr>
            <a:noAutofit/>
          </a:bodyPr>
          <a:lstStyle/>
          <a:p>
            <a:r>
              <a:rPr lang="en-US" dirty="0"/>
              <a:t>Example: Normal hearing sloping to a moderate hearing loss</a:t>
            </a:r>
          </a:p>
          <a:p>
            <a:pPr lvl="1"/>
            <a:r>
              <a:rPr lang="en-US" dirty="0"/>
              <a:t>Is this child going to hear and react to sounds? </a:t>
            </a:r>
          </a:p>
          <a:p>
            <a:endParaRPr lang="en-US" sz="1600" dirty="0"/>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pic>
        <p:nvPicPr>
          <p:cNvPr id="5"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990600" y="1907450"/>
            <a:ext cx="3352270" cy="402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rot="16200000">
            <a:off x="-824686" y="3499487"/>
            <a:ext cx="3778058" cy="369332"/>
          </a:xfrm>
          <a:prstGeom prst="rect">
            <a:avLst/>
          </a:prstGeom>
          <a:solidFill>
            <a:schemeClr val="bg1"/>
          </a:solidFill>
        </p:spPr>
        <p:txBody>
          <a:bodyPr wrap="square" rtlCol="0">
            <a:spAutoFit/>
          </a:bodyPr>
          <a:lstStyle/>
          <a:p>
            <a:r>
              <a:rPr lang="en-US" dirty="0"/>
              <a:t>Loud  </a:t>
            </a:r>
            <a:r>
              <a:rPr lang="en-US" dirty="0">
                <a:sym typeface="Wingdings" panose="05000000000000000000" pitchFamily="2" charset="2"/>
              </a:rPr>
              <a:t>&lt;----------------------------- Soft</a:t>
            </a:r>
            <a:endParaRPr lang="en-US" dirty="0"/>
          </a:p>
        </p:txBody>
      </p:sp>
      <p:sp>
        <p:nvSpPr>
          <p:cNvPr id="7" name="TextBox 6"/>
          <p:cNvSpPr txBox="1"/>
          <p:nvPr/>
        </p:nvSpPr>
        <p:spPr>
          <a:xfrm>
            <a:off x="842714" y="1832566"/>
            <a:ext cx="3703916" cy="369332"/>
          </a:xfrm>
          <a:prstGeom prst="rect">
            <a:avLst/>
          </a:prstGeom>
          <a:solidFill>
            <a:schemeClr val="bg1"/>
          </a:solidFill>
        </p:spPr>
        <p:txBody>
          <a:bodyPr wrap="square" rtlCol="0">
            <a:spAutoFit/>
          </a:bodyPr>
          <a:lstStyle/>
          <a:p>
            <a:r>
              <a:rPr lang="en-US" dirty="0"/>
              <a:t>Low pitch --------------------</a:t>
            </a:r>
            <a:r>
              <a:rPr lang="en-US" dirty="0">
                <a:sym typeface="Wingdings" panose="05000000000000000000" pitchFamily="2" charset="2"/>
              </a:rPr>
              <a:t>&gt; High pitch</a:t>
            </a:r>
            <a:endParaRPr lang="en-US" dirty="0"/>
          </a:p>
        </p:txBody>
      </p:sp>
      <p:sp>
        <p:nvSpPr>
          <p:cNvPr id="10" name="Rectangle 9"/>
          <p:cNvSpPr/>
          <p:nvPr/>
        </p:nvSpPr>
        <p:spPr>
          <a:xfrm>
            <a:off x="3850504" y="3497082"/>
            <a:ext cx="393056" cy="461665"/>
          </a:xfrm>
          <a:prstGeom prst="rect">
            <a:avLst/>
          </a:prstGeom>
        </p:spPr>
        <p:txBody>
          <a:bodyPr wrap="none">
            <a:spAutoFit/>
          </a:bodyPr>
          <a:lstStyle/>
          <a:p>
            <a:r>
              <a:rPr lang="en-US" sz="2400" b="1" dirty="0">
                <a:solidFill>
                  <a:srgbClr val="FF0000"/>
                </a:solidFill>
              </a:rPr>
              <a:t>O</a:t>
            </a:r>
            <a:endParaRPr lang="en-US" b="1" dirty="0">
              <a:solidFill>
                <a:srgbClr val="FF0000"/>
              </a:solidFill>
            </a:endParaRPr>
          </a:p>
        </p:txBody>
      </p:sp>
      <p:sp>
        <p:nvSpPr>
          <p:cNvPr id="11" name="Rectangle 10"/>
          <p:cNvSpPr/>
          <p:nvPr/>
        </p:nvSpPr>
        <p:spPr>
          <a:xfrm>
            <a:off x="1519552" y="2761284"/>
            <a:ext cx="393056" cy="461665"/>
          </a:xfrm>
          <a:prstGeom prst="rect">
            <a:avLst/>
          </a:prstGeom>
        </p:spPr>
        <p:txBody>
          <a:bodyPr wrap="none">
            <a:spAutoFit/>
          </a:bodyPr>
          <a:lstStyle/>
          <a:p>
            <a:r>
              <a:rPr lang="en-US" sz="2400" b="1" dirty="0">
                <a:solidFill>
                  <a:srgbClr val="FF0000"/>
                </a:solidFill>
              </a:rPr>
              <a:t>O</a:t>
            </a:r>
            <a:endParaRPr lang="en-US" b="1" dirty="0">
              <a:solidFill>
                <a:srgbClr val="FF0000"/>
              </a:solidFill>
            </a:endParaRPr>
          </a:p>
        </p:txBody>
      </p:sp>
      <p:sp>
        <p:nvSpPr>
          <p:cNvPr id="12" name="Rectangle 11"/>
          <p:cNvSpPr/>
          <p:nvPr/>
        </p:nvSpPr>
        <p:spPr>
          <a:xfrm>
            <a:off x="3405872" y="3497082"/>
            <a:ext cx="393056" cy="461665"/>
          </a:xfrm>
          <a:prstGeom prst="rect">
            <a:avLst/>
          </a:prstGeom>
        </p:spPr>
        <p:txBody>
          <a:bodyPr wrap="none">
            <a:spAutoFit/>
          </a:bodyPr>
          <a:lstStyle/>
          <a:p>
            <a:r>
              <a:rPr lang="en-US" sz="2400" b="1" dirty="0">
                <a:solidFill>
                  <a:srgbClr val="FF0000"/>
                </a:solidFill>
              </a:rPr>
              <a:t>O</a:t>
            </a:r>
            <a:endParaRPr lang="en-US" b="1" dirty="0">
              <a:solidFill>
                <a:srgbClr val="FF0000"/>
              </a:solidFill>
            </a:endParaRPr>
          </a:p>
        </p:txBody>
      </p:sp>
      <p:sp>
        <p:nvSpPr>
          <p:cNvPr id="13" name="Rectangle 12"/>
          <p:cNvSpPr/>
          <p:nvPr/>
        </p:nvSpPr>
        <p:spPr>
          <a:xfrm>
            <a:off x="2497836" y="2992117"/>
            <a:ext cx="393056" cy="461665"/>
          </a:xfrm>
          <a:prstGeom prst="rect">
            <a:avLst/>
          </a:prstGeom>
        </p:spPr>
        <p:txBody>
          <a:bodyPr wrap="none">
            <a:spAutoFit/>
          </a:bodyPr>
          <a:lstStyle/>
          <a:p>
            <a:r>
              <a:rPr lang="en-US" sz="2400" b="1" dirty="0">
                <a:solidFill>
                  <a:srgbClr val="FF0000"/>
                </a:solidFill>
              </a:rPr>
              <a:t>O</a:t>
            </a:r>
            <a:endParaRPr lang="en-US" b="1" dirty="0">
              <a:solidFill>
                <a:srgbClr val="FF0000"/>
              </a:solidFill>
            </a:endParaRPr>
          </a:p>
        </p:txBody>
      </p:sp>
      <p:sp>
        <p:nvSpPr>
          <p:cNvPr id="14" name="Rectangle 13"/>
          <p:cNvSpPr/>
          <p:nvPr/>
        </p:nvSpPr>
        <p:spPr>
          <a:xfrm>
            <a:off x="2961240" y="3266249"/>
            <a:ext cx="393056" cy="461665"/>
          </a:xfrm>
          <a:prstGeom prst="rect">
            <a:avLst/>
          </a:prstGeom>
        </p:spPr>
        <p:txBody>
          <a:bodyPr wrap="none">
            <a:spAutoFit/>
          </a:bodyPr>
          <a:lstStyle/>
          <a:p>
            <a:r>
              <a:rPr lang="en-US" sz="2400" b="1" dirty="0">
                <a:solidFill>
                  <a:srgbClr val="FF0000"/>
                </a:solidFill>
              </a:rPr>
              <a:t>O</a:t>
            </a:r>
            <a:endParaRPr lang="en-US" b="1" dirty="0">
              <a:solidFill>
                <a:srgbClr val="FF0000"/>
              </a:solidFill>
            </a:endParaRPr>
          </a:p>
        </p:txBody>
      </p:sp>
      <p:sp>
        <p:nvSpPr>
          <p:cNvPr id="15" name="Rectangle 14"/>
          <p:cNvSpPr/>
          <p:nvPr/>
        </p:nvSpPr>
        <p:spPr>
          <a:xfrm>
            <a:off x="2030765" y="2761284"/>
            <a:ext cx="393056" cy="461665"/>
          </a:xfrm>
          <a:prstGeom prst="rect">
            <a:avLst/>
          </a:prstGeom>
        </p:spPr>
        <p:txBody>
          <a:bodyPr wrap="none">
            <a:spAutoFit/>
          </a:bodyPr>
          <a:lstStyle/>
          <a:p>
            <a:r>
              <a:rPr lang="en-US" sz="2400" b="1" dirty="0">
                <a:solidFill>
                  <a:srgbClr val="FF0000"/>
                </a:solidFill>
              </a:rPr>
              <a:t>O</a:t>
            </a:r>
            <a:endParaRPr lang="en-US" b="1" dirty="0">
              <a:solidFill>
                <a:srgbClr val="FF0000"/>
              </a:solidFill>
            </a:endParaRPr>
          </a:p>
        </p:txBody>
      </p:sp>
    </p:spTree>
    <p:extLst>
      <p:ext uri="{BB962C8B-B14F-4D97-AF65-F5344CB8AC3E}">
        <p14:creationId xmlns:p14="http://schemas.microsoft.com/office/powerpoint/2010/main" val="24774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Degrees of Hearing Loss</a:t>
            </a:r>
          </a:p>
        </p:txBody>
      </p:sp>
      <p:sp>
        <p:nvSpPr>
          <p:cNvPr id="4" name="Content Placeholder 3"/>
          <p:cNvSpPr>
            <a:spLocks noGrp="1"/>
          </p:cNvSpPr>
          <p:nvPr>
            <p:ph sz="half" idx="2"/>
          </p:nvPr>
        </p:nvSpPr>
        <p:spPr>
          <a:xfrm>
            <a:off x="4657555" y="1774804"/>
            <a:ext cx="3700382" cy="3884852"/>
          </a:xfrm>
        </p:spPr>
        <p:txBody>
          <a:bodyPr>
            <a:noAutofit/>
          </a:bodyPr>
          <a:lstStyle/>
          <a:p>
            <a:r>
              <a:rPr lang="en-US" dirty="0"/>
              <a:t>Example: Normal hearing sloping to a moderate hearing loss</a:t>
            </a:r>
          </a:p>
          <a:p>
            <a:pPr lvl="1"/>
            <a:r>
              <a:rPr lang="en-US" dirty="0"/>
              <a:t>Is this child going to hear and react to sounds? </a:t>
            </a:r>
          </a:p>
          <a:p>
            <a:endParaRPr lang="en-US" sz="1600" dirty="0"/>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pic>
        <p:nvPicPr>
          <p:cNvPr id="5"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990600" y="1907450"/>
            <a:ext cx="3352270" cy="402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rot="16200000">
            <a:off x="-824686" y="3499487"/>
            <a:ext cx="3778058" cy="369332"/>
          </a:xfrm>
          <a:prstGeom prst="rect">
            <a:avLst/>
          </a:prstGeom>
          <a:solidFill>
            <a:schemeClr val="bg1"/>
          </a:solidFill>
        </p:spPr>
        <p:txBody>
          <a:bodyPr wrap="square" rtlCol="0">
            <a:spAutoFit/>
          </a:bodyPr>
          <a:lstStyle/>
          <a:p>
            <a:r>
              <a:rPr lang="en-US" dirty="0"/>
              <a:t>Loud  </a:t>
            </a:r>
            <a:r>
              <a:rPr lang="en-US" dirty="0">
                <a:sym typeface="Wingdings" panose="05000000000000000000" pitchFamily="2" charset="2"/>
              </a:rPr>
              <a:t>&lt;----------------------------- Soft</a:t>
            </a:r>
            <a:endParaRPr lang="en-US" dirty="0"/>
          </a:p>
        </p:txBody>
      </p:sp>
      <p:sp>
        <p:nvSpPr>
          <p:cNvPr id="7" name="TextBox 6"/>
          <p:cNvSpPr txBox="1"/>
          <p:nvPr/>
        </p:nvSpPr>
        <p:spPr>
          <a:xfrm>
            <a:off x="842714" y="1832566"/>
            <a:ext cx="3703916" cy="369332"/>
          </a:xfrm>
          <a:prstGeom prst="rect">
            <a:avLst/>
          </a:prstGeom>
          <a:solidFill>
            <a:schemeClr val="bg1"/>
          </a:solidFill>
        </p:spPr>
        <p:txBody>
          <a:bodyPr wrap="square" rtlCol="0">
            <a:spAutoFit/>
          </a:bodyPr>
          <a:lstStyle/>
          <a:p>
            <a:r>
              <a:rPr lang="en-US" dirty="0"/>
              <a:t>Low pitch --------------------</a:t>
            </a:r>
            <a:r>
              <a:rPr lang="en-US" dirty="0">
                <a:sym typeface="Wingdings" panose="05000000000000000000" pitchFamily="2" charset="2"/>
              </a:rPr>
              <a:t>&gt; High pitch</a:t>
            </a:r>
            <a:endParaRPr lang="en-US" dirty="0"/>
          </a:p>
        </p:txBody>
      </p:sp>
      <p:sp>
        <p:nvSpPr>
          <p:cNvPr id="10" name="Rectangle 9"/>
          <p:cNvSpPr/>
          <p:nvPr/>
        </p:nvSpPr>
        <p:spPr>
          <a:xfrm>
            <a:off x="3850504" y="3497082"/>
            <a:ext cx="393056" cy="461665"/>
          </a:xfrm>
          <a:prstGeom prst="rect">
            <a:avLst/>
          </a:prstGeom>
        </p:spPr>
        <p:txBody>
          <a:bodyPr wrap="none">
            <a:spAutoFit/>
          </a:bodyPr>
          <a:lstStyle/>
          <a:p>
            <a:r>
              <a:rPr lang="en-US" sz="2400" b="1" dirty="0">
                <a:solidFill>
                  <a:srgbClr val="FF0000"/>
                </a:solidFill>
              </a:rPr>
              <a:t>O</a:t>
            </a:r>
            <a:endParaRPr lang="en-US" b="1" dirty="0">
              <a:solidFill>
                <a:srgbClr val="FF0000"/>
              </a:solidFill>
            </a:endParaRPr>
          </a:p>
        </p:txBody>
      </p:sp>
      <p:sp>
        <p:nvSpPr>
          <p:cNvPr id="11" name="Rectangle 10"/>
          <p:cNvSpPr/>
          <p:nvPr/>
        </p:nvSpPr>
        <p:spPr>
          <a:xfrm>
            <a:off x="1519552" y="2761284"/>
            <a:ext cx="393056" cy="461665"/>
          </a:xfrm>
          <a:prstGeom prst="rect">
            <a:avLst/>
          </a:prstGeom>
        </p:spPr>
        <p:txBody>
          <a:bodyPr wrap="none">
            <a:spAutoFit/>
          </a:bodyPr>
          <a:lstStyle/>
          <a:p>
            <a:r>
              <a:rPr lang="en-US" sz="2400" b="1" dirty="0">
                <a:solidFill>
                  <a:srgbClr val="FF0000"/>
                </a:solidFill>
              </a:rPr>
              <a:t>O</a:t>
            </a:r>
            <a:endParaRPr lang="en-US" b="1" dirty="0">
              <a:solidFill>
                <a:srgbClr val="FF0000"/>
              </a:solidFill>
            </a:endParaRPr>
          </a:p>
        </p:txBody>
      </p:sp>
      <p:sp>
        <p:nvSpPr>
          <p:cNvPr id="12" name="Rectangle 11"/>
          <p:cNvSpPr/>
          <p:nvPr/>
        </p:nvSpPr>
        <p:spPr>
          <a:xfrm>
            <a:off x="3405872" y="3497082"/>
            <a:ext cx="393056" cy="461665"/>
          </a:xfrm>
          <a:prstGeom prst="rect">
            <a:avLst/>
          </a:prstGeom>
        </p:spPr>
        <p:txBody>
          <a:bodyPr wrap="none">
            <a:spAutoFit/>
          </a:bodyPr>
          <a:lstStyle/>
          <a:p>
            <a:r>
              <a:rPr lang="en-US" sz="2400" b="1" dirty="0">
                <a:solidFill>
                  <a:srgbClr val="FF0000"/>
                </a:solidFill>
              </a:rPr>
              <a:t>O</a:t>
            </a:r>
            <a:endParaRPr lang="en-US" b="1" dirty="0">
              <a:solidFill>
                <a:srgbClr val="FF0000"/>
              </a:solidFill>
            </a:endParaRPr>
          </a:p>
        </p:txBody>
      </p:sp>
      <p:sp>
        <p:nvSpPr>
          <p:cNvPr id="13" name="Rectangle 12"/>
          <p:cNvSpPr/>
          <p:nvPr/>
        </p:nvSpPr>
        <p:spPr>
          <a:xfrm>
            <a:off x="2497836" y="2992117"/>
            <a:ext cx="393056" cy="461665"/>
          </a:xfrm>
          <a:prstGeom prst="rect">
            <a:avLst/>
          </a:prstGeom>
        </p:spPr>
        <p:txBody>
          <a:bodyPr wrap="none">
            <a:spAutoFit/>
          </a:bodyPr>
          <a:lstStyle/>
          <a:p>
            <a:r>
              <a:rPr lang="en-US" sz="2400" b="1" dirty="0">
                <a:solidFill>
                  <a:srgbClr val="FF0000"/>
                </a:solidFill>
              </a:rPr>
              <a:t>O</a:t>
            </a:r>
            <a:endParaRPr lang="en-US" b="1" dirty="0">
              <a:solidFill>
                <a:srgbClr val="FF0000"/>
              </a:solidFill>
            </a:endParaRPr>
          </a:p>
        </p:txBody>
      </p:sp>
      <p:sp>
        <p:nvSpPr>
          <p:cNvPr id="14" name="Rectangle 13"/>
          <p:cNvSpPr/>
          <p:nvPr/>
        </p:nvSpPr>
        <p:spPr>
          <a:xfrm>
            <a:off x="2961240" y="3266249"/>
            <a:ext cx="393056" cy="461665"/>
          </a:xfrm>
          <a:prstGeom prst="rect">
            <a:avLst/>
          </a:prstGeom>
        </p:spPr>
        <p:txBody>
          <a:bodyPr wrap="none">
            <a:spAutoFit/>
          </a:bodyPr>
          <a:lstStyle/>
          <a:p>
            <a:r>
              <a:rPr lang="en-US" sz="2400" b="1" dirty="0">
                <a:solidFill>
                  <a:srgbClr val="FF0000"/>
                </a:solidFill>
              </a:rPr>
              <a:t>O</a:t>
            </a:r>
            <a:endParaRPr lang="en-US" b="1" dirty="0">
              <a:solidFill>
                <a:srgbClr val="FF0000"/>
              </a:solidFill>
            </a:endParaRPr>
          </a:p>
        </p:txBody>
      </p:sp>
      <p:sp>
        <p:nvSpPr>
          <p:cNvPr id="15" name="Rectangle 14"/>
          <p:cNvSpPr/>
          <p:nvPr/>
        </p:nvSpPr>
        <p:spPr>
          <a:xfrm>
            <a:off x="2030765" y="2761284"/>
            <a:ext cx="393056" cy="461665"/>
          </a:xfrm>
          <a:prstGeom prst="rect">
            <a:avLst/>
          </a:prstGeom>
        </p:spPr>
        <p:txBody>
          <a:bodyPr wrap="none">
            <a:spAutoFit/>
          </a:bodyPr>
          <a:lstStyle/>
          <a:p>
            <a:r>
              <a:rPr lang="en-US" sz="2400" b="1" dirty="0">
                <a:solidFill>
                  <a:srgbClr val="FF0000"/>
                </a:solidFill>
              </a:rPr>
              <a:t>O</a:t>
            </a:r>
            <a:endParaRPr lang="en-US" b="1" dirty="0">
              <a:solidFill>
                <a:srgbClr val="FF0000"/>
              </a:solidFill>
            </a:endParaRPr>
          </a:p>
        </p:txBody>
      </p:sp>
      <p:grpSp>
        <p:nvGrpSpPr>
          <p:cNvPr id="16" name="Group 15"/>
          <p:cNvGrpSpPr/>
          <p:nvPr/>
        </p:nvGrpSpPr>
        <p:grpSpPr>
          <a:xfrm>
            <a:off x="1231466" y="2928772"/>
            <a:ext cx="2872701" cy="2580380"/>
            <a:chOff x="1231466" y="3307322"/>
            <a:chExt cx="2872701" cy="2580380"/>
          </a:xfrm>
        </p:grpSpPr>
        <p:sp>
          <p:nvSpPr>
            <p:cNvPr id="17" name="Freeform 16"/>
            <p:cNvSpPr/>
            <p:nvPr/>
          </p:nvSpPr>
          <p:spPr>
            <a:xfrm>
              <a:off x="1231466" y="3307322"/>
              <a:ext cx="2872701" cy="2580380"/>
            </a:xfrm>
            <a:custGeom>
              <a:avLst/>
              <a:gdLst>
                <a:gd name="connsiteX0" fmla="*/ 55074 w 2872701"/>
                <a:gd name="connsiteY0" fmla="*/ 52566 h 2580380"/>
                <a:gd name="connsiteX1" fmla="*/ 55074 w 2872701"/>
                <a:gd name="connsiteY1" fmla="*/ 52566 h 2580380"/>
                <a:gd name="connsiteX2" fmla="*/ 895046 w 2872701"/>
                <a:gd name="connsiteY2" fmla="*/ 73831 h 2580380"/>
                <a:gd name="connsiteX3" fmla="*/ 980106 w 2872701"/>
                <a:gd name="connsiteY3" fmla="*/ 95097 h 2580380"/>
                <a:gd name="connsiteX4" fmla="*/ 1043901 w 2872701"/>
                <a:gd name="connsiteY4" fmla="*/ 137627 h 2580380"/>
                <a:gd name="connsiteX5" fmla="*/ 1075799 w 2872701"/>
                <a:gd name="connsiteY5" fmla="*/ 158892 h 2580380"/>
                <a:gd name="connsiteX6" fmla="*/ 1054534 w 2872701"/>
                <a:gd name="connsiteY6" fmla="*/ 73831 h 2580380"/>
                <a:gd name="connsiteX7" fmla="*/ 1043901 w 2872701"/>
                <a:gd name="connsiteY7" fmla="*/ 41934 h 2580380"/>
                <a:gd name="connsiteX8" fmla="*/ 1171492 w 2872701"/>
                <a:gd name="connsiteY8" fmla="*/ 105729 h 2580380"/>
                <a:gd name="connsiteX9" fmla="*/ 1267185 w 2872701"/>
                <a:gd name="connsiteY9" fmla="*/ 116362 h 2580380"/>
                <a:gd name="connsiteX10" fmla="*/ 1330981 w 2872701"/>
                <a:gd name="connsiteY10" fmla="*/ 148259 h 2580380"/>
                <a:gd name="connsiteX11" fmla="*/ 1352246 w 2872701"/>
                <a:gd name="connsiteY11" fmla="*/ 169525 h 2580380"/>
                <a:gd name="connsiteX12" fmla="*/ 1384143 w 2872701"/>
                <a:gd name="connsiteY12" fmla="*/ 180157 h 2580380"/>
                <a:gd name="connsiteX13" fmla="*/ 1437306 w 2872701"/>
                <a:gd name="connsiteY13" fmla="*/ 222687 h 2580380"/>
                <a:gd name="connsiteX14" fmla="*/ 1469204 w 2872701"/>
                <a:gd name="connsiteY14" fmla="*/ 254585 h 2580380"/>
                <a:gd name="connsiteX15" fmla="*/ 1501101 w 2872701"/>
                <a:gd name="connsiteY15" fmla="*/ 275850 h 2580380"/>
                <a:gd name="connsiteX16" fmla="*/ 1522367 w 2872701"/>
                <a:gd name="connsiteY16" fmla="*/ 297115 h 2580380"/>
                <a:gd name="connsiteX17" fmla="*/ 1586162 w 2872701"/>
                <a:gd name="connsiteY17" fmla="*/ 339645 h 2580380"/>
                <a:gd name="connsiteX18" fmla="*/ 1639325 w 2872701"/>
                <a:gd name="connsiteY18" fmla="*/ 403441 h 2580380"/>
                <a:gd name="connsiteX19" fmla="*/ 1671222 w 2872701"/>
                <a:gd name="connsiteY19" fmla="*/ 414073 h 2580380"/>
                <a:gd name="connsiteX20" fmla="*/ 1703120 w 2872701"/>
                <a:gd name="connsiteY20" fmla="*/ 435338 h 2580380"/>
                <a:gd name="connsiteX21" fmla="*/ 1724385 w 2872701"/>
                <a:gd name="connsiteY21" fmla="*/ 456604 h 2580380"/>
                <a:gd name="connsiteX22" fmla="*/ 1756283 w 2872701"/>
                <a:gd name="connsiteY22" fmla="*/ 467236 h 2580380"/>
                <a:gd name="connsiteX23" fmla="*/ 1820078 w 2872701"/>
                <a:gd name="connsiteY23" fmla="*/ 520399 h 2580380"/>
                <a:gd name="connsiteX24" fmla="*/ 1883874 w 2872701"/>
                <a:gd name="connsiteY24" fmla="*/ 541664 h 2580380"/>
                <a:gd name="connsiteX25" fmla="*/ 1905139 w 2872701"/>
                <a:gd name="connsiteY25" fmla="*/ 573562 h 2580380"/>
                <a:gd name="connsiteX26" fmla="*/ 1937036 w 2872701"/>
                <a:gd name="connsiteY26" fmla="*/ 584194 h 2580380"/>
                <a:gd name="connsiteX27" fmla="*/ 1968934 w 2872701"/>
                <a:gd name="connsiteY27" fmla="*/ 605459 h 2580380"/>
                <a:gd name="connsiteX28" fmla="*/ 1990199 w 2872701"/>
                <a:gd name="connsiteY28" fmla="*/ 626725 h 2580380"/>
                <a:gd name="connsiteX29" fmla="*/ 2053994 w 2872701"/>
                <a:gd name="connsiteY29" fmla="*/ 669255 h 2580380"/>
                <a:gd name="connsiteX30" fmla="*/ 2139055 w 2872701"/>
                <a:gd name="connsiteY30" fmla="*/ 733050 h 2580380"/>
                <a:gd name="connsiteX31" fmla="*/ 2170953 w 2872701"/>
                <a:gd name="connsiteY31" fmla="*/ 743683 h 2580380"/>
                <a:gd name="connsiteX32" fmla="*/ 2202850 w 2872701"/>
                <a:gd name="connsiteY32" fmla="*/ 764948 h 2580380"/>
                <a:gd name="connsiteX33" fmla="*/ 2309176 w 2872701"/>
                <a:gd name="connsiteY33" fmla="*/ 786213 h 2580380"/>
                <a:gd name="connsiteX34" fmla="*/ 2372971 w 2872701"/>
                <a:gd name="connsiteY34" fmla="*/ 807478 h 2580380"/>
                <a:gd name="connsiteX35" fmla="*/ 2787641 w 2872701"/>
                <a:gd name="connsiteY35" fmla="*/ 818111 h 2580380"/>
                <a:gd name="connsiteX36" fmla="*/ 2862069 w 2872701"/>
                <a:gd name="connsiteY36" fmla="*/ 828743 h 2580380"/>
                <a:gd name="connsiteX37" fmla="*/ 2851436 w 2872701"/>
                <a:gd name="connsiteY37" fmla="*/ 1498594 h 2580380"/>
                <a:gd name="connsiteX38" fmla="*/ 2830171 w 2872701"/>
                <a:gd name="connsiteY38" fmla="*/ 1530492 h 2580380"/>
                <a:gd name="connsiteX39" fmla="*/ 2808906 w 2872701"/>
                <a:gd name="connsiteY39" fmla="*/ 1594287 h 2580380"/>
                <a:gd name="connsiteX40" fmla="*/ 2798274 w 2872701"/>
                <a:gd name="connsiteY40" fmla="*/ 1700613 h 2580380"/>
                <a:gd name="connsiteX41" fmla="*/ 2808906 w 2872701"/>
                <a:gd name="connsiteY41" fmla="*/ 1923897 h 2580380"/>
                <a:gd name="connsiteX42" fmla="*/ 2808906 w 2872701"/>
                <a:gd name="connsiteY42" fmla="*/ 2072752 h 2580380"/>
                <a:gd name="connsiteX43" fmla="*/ 2808906 w 2872701"/>
                <a:gd name="connsiteY43" fmla="*/ 2072752 h 2580380"/>
                <a:gd name="connsiteX44" fmla="*/ 2851436 w 2872701"/>
                <a:gd name="connsiteY44" fmla="*/ 2242873 h 2580380"/>
                <a:gd name="connsiteX45" fmla="*/ 2872701 w 2872701"/>
                <a:gd name="connsiteY45" fmla="*/ 2391729 h 2580380"/>
                <a:gd name="connsiteX46" fmla="*/ 2830171 w 2872701"/>
                <a:gd name="connsiteY46" fmla="*/ 2519320 h 2580380"/>
                <a:gd name="connsiteX47" fmla="*/ 2798274 w 2872701"/>
                <a:gd name="connsiteY47" fmla="*/ 2529952 h 2580380"/>
                <a:gd name="connsiteX48" fmla="*/ 1671222 w 2872701"/>
                <a:gd name="connsiteY48" fmla="*/ 2508687 h 2580380"/>
                <a:gd name="connsiteX49" fmla="*/ 1320348 w 2872701"/>
                <a:gd name="connsiteY49" fmla="*/ 2540585 h 2580380"/>
                <a:gd name="connsiteX50" fmla="*/ 1320348 w 2872701"/>
                <a:gd name="connsiteY50" fmla="*/ 2540585 h 2580380"/>
                <a:gd name="connsiteX51" fmla="*/ 597334 w 2872701"/>
                <a:gd name="connsiteY51" fmla="*/ 2551218 h 2580380"/>
                <a:gd name="connsiteX52" fmla="*/ 501641 w 2872701"/>
                <a:gd name="connsiteY52" fmla="*/ 2519320 h 2580380"/>
                <a:gd name="connsiteX53" fmla="*/ 405948 w 2872701"/>
                <a:gd name="connsiteY53" fmla="*/ 2508687 h 2580380"/>
                <a:gd name="connsiteX54" fmla="*/ 299622 w 2872701"/>
                <a:gd name="connsiteY54" fmla="*/ 2476790 h 2580380"/>
                <a:gd name="connsiteX55" fmla="*/ 33808 w 2872701"/>
                <a:gd name="connsiteY55" fmla="*/ 2476790 h 2580380"/>
                <a:gd name="connsiteX56" fmla="*/ 33808 w 2872701"/>
                <a:gd name="connsiteY56" fmla="*/ 2476790 h 2580380"/>
                <a:gd name="connsiteX57" fmla="*/ 12543 w 2872701"/>
                <a:gd name="connsiteY57" fmla="*/ 371543 h 2580380"/>
                <a:gd name="connsiteX58" fmla="*/ 12543 w 2872701"/>
                <a:gd name="connsiteY58" fmla="*/ 10036 h 2580380"/>
                <a:gd name="connsiteX59" fmla="*/ 108236 w 2872701"/>
                <a:gd name="connsiteY59" fmla="*/ 20669 h 2580380"/>
                <a:gd name="connsiteX60" fmla="*/ 108236 w 2872701"/>
                <a:gd name="connsiteY60" fmla="*/ 31301 h 2580380"/>
                <a:gd name="connsiteX61" fmla="*/ 214562 w 2872701"/>
                <a:gd name="connsiteY61" fmla="*/ 73831 h 2580380"/>
                <a:gd name="connsiteX62" fmla="*/ 214562 w 2872701"/>
                <a:gd name="connsiteY62" fmla="*/ 73831 h 2580380"/>
                <a:gd name="connsiteX63" fmla="*/ 55074 w 2872701"/>
                <a:gd name="connsiteY63" fmla="*/ 52566 h 258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872701" h="2580380">
                  <a:moveTo>
                    <a:pt x="55074" y="52566"/>
                  </a:moveTo>
                  <a:lnTo>
                    <a:pt x="55074" y="52566"/>
                  </a:lnTo>
                  <a:cubicBezTo>
                    <a:pt x="450720" y="85538"/>
                    <a:pt x="-34682" y="48005"/>
                    <a:pt x="895046" y="73831"/>
                  </a:cubicBezTo>
                  <a:cubicBezTo>
                    <a:pt x="904969" y="74107"/>
                    <a:pt x="964696" y="86536"/>
                    <a:pt x="980106" y="95097"/>
                  </a:cubicBezTo>
                  <a:cubicBezTo>
                    <a:pt x="1002447" y="107509"/>
                    <a:pt x="1022636" y="123450"/>
                    <a:pt x="1043901" y="137627"/>
                  </a:cubicBezTo>
                  <a:lnTo>
                    <a:pt x="1075799" y="158892"/>
                  </a:lnTo>
                  <a:cubicBezTo>
                    <a:pt x="1068711" y="130538"/>
                    <a:pt x="1063777" y="101557"/>
                    <a:pt x="1054534" y="73831"/>
                  </a:cubicBezTo>
                  <a:cubicBezTo>
                    <a:pt x="1050990" y="63199"/>
                    <a:pt x="1032911" y="44132"/>
                    <a:pt x="1043901" y="41934"/>
                  </a:cubicBezTo>
                  <a:cubicBezTo>
                    <a:pt x="1110144" y="28686"/>
                    <a:pt x="1113901" y="99330"/>
                    <a:pt x="1171492" y="105729"/>
                  </a:cubicBezTo>
                  <a:lnTo>
                    <a:pt x="1267185" y="116362"/>
                  </a:lnTo>
                  <a:cubicBezTo>
                    <a:pt x="1300875" y="127591"/>
                    <a:pt x="1301537" y="124703"/>
                    <a:pt x="1330981" y="148259"/>
                  </a:cubicBezTo>
                  <a:cubicBezTo>
                    <a:pt x="1338809" y="154521"/>
                    <a:pt x="1343650" y="164367"/>
                    <a:pt x="1352246" y="169525"/>
                  </a:cubicBezTo>
                  <a:cubicBezTo>
                    <a:pt x="1361856" y="175291"/>
                    <a:pt x="1373511" y="176613"/>
                    <a:pt x="1384143" y="180157"/>
                  </a:cubicBezTo>
                  <a:cubicBezTo>
                    <a:pt x="1431701" y="251496"/>
                    <a:pt x="1375677" y="181601"/>
                    <a:pt x="1437306" y="222687"/>
                  </a:cubicBezTo>
                  <a:cubicBezTo>
                    <a:pt x="1449817" y="231028"/>
                    <a:pt x="1457652" y="244959"/>
                    <a:pt x="1469204" y="254585"/>
                  </a:cubicBezTo>
                  <a:cubicBezTo>
                    <a:pt x="1479021" y="262766"/>
                    <a:pt x="1491123" y="267867"/>
                    <a:pt x="1501101" y="275850"/>
                  </a:cubicBezTo>
                  <a:cubicBezTo>
                    <a:pt x="1508929" y="282112"/>
                    <a:pt x="1514347" y="291100"/>
                    <a:pt x="1522367" y="297115"/>
                  </a:cubicBezTo>
                  <a:cubicBezTo>
                    <a:pt x="1542813" y="312449"/>
                    <a:pt x="1586162" y="339645"/>
                    <a:pt x="1586162" y="339645"/>
                  </a:cubicBezTo>
                  <a:cubicBezTo>
                    <a:pt x="1601853" y="363183"/>
                    <a:pt x="1614764" y="387067"/>
                    <a:pt x="1639325" y="403441"/>
                  </a:cubicBezTo>
                  <a:cubicBezTo>
                    <a:pt x="1648650" y="409658"/>
                    <a:pt x="1660590" y="410529"/>
                    <a:pt x="1671222" y="414073"/>
                  </a:cubicBezTo>
                  <a:cubicBezTo>
                    <a:pt x="1681855" y="421161"/>
                    <a:pt x="1693141" y="427355"/>
                    <a:pt x="1703120" y="435338"/>
                  </a:cubicBezTo>
                  <a:cubicBezTo>
                    <a:pt x="1710948" y="441600"/>
                    <a:pt x="1715789" y="451446"/>
                    <a:pt x="1724385" y="456604"/>
                  </a:cubicBezTo>
                  <a:cubicBezTo>
                    <a:pt x="1733996" y="462370"/>
                    <a:pt x="1745650" y="463692"/>
                    <a:pt x="1756283" y="467236"/>
                  </a:cubicBezTo>
                  <a:cubicBezTo>
                    <a:pt x="1776313" y="487266"/>
                    <a:pt x="1793434" y="508557"/>
                    <a:pt x="1820078" y="520399"/>
                  </a:cubicBezTo>
                  <a:cubicBezTo>
                    <a:pt x="1840562" y="529503"/>
                    <a:pt x="1883874" y="541664"/>
                    <a:pt x="1883874" y="541664"/>
                  </a:cubicBezTo>
                  <a:cubicBezTo>
                    <a:pt x="1890962" y="552297"/>
                    <a:pt x="1895160" y="565579"/>
                    <a:pt x="1905139" y="573562"/>
                  </a:cubicBezTo>
                  <a:cubicBezTo>
                    <a:pt x="1913890" y="580563"/>
                    <a:pt x="1927012" y="579182"/>
                    <a:pt x="1937036" y="584194"/>
                  </a:cubicBezTo>
                  <a:cubicBezTo>
                    <a:pt x="1948466" y="589909"/>
                    <a:pt x="1958955" y="597476"/>
                    <a:pt x="1968934" y="605459"/>
                  </a:cubicBezTo>
                  <a:cubicBezTo>
                    <a:pt x="1976762" y="611721"/>
                    <a:pt x="1982179" y="620710"/>
                    <a:pt x="1990199" y="626725"/>
                  </a:cubicBezTo>
                  <a:cubicBezTo>
                    <a:pt x="2010645" y="642060"/>
                    <a:pt x="2035922" y="651184"/>
                    <a:pt x="2053994" y="669255"/>
                  </a:cubicBezTo>
                  <a:cubicBezTo>
                    <a:pt x="2079184" y="694444"/>
                    <a:pt x="2102989" y="721028"/>
                    <a:pt x="2139055" y="733050"/>
                  </a:cubicBezTo>
                  <a:cubicBezTo>
                    <a:pt x="2149688" y="736594"/>
                    <a:pt x="2160928" y="738671"/>
                    <a:pt x="2170953" y="743683"/>
                  </a:cubicBezTo>
                  <a:cubicBezTo>
                    <a:pt x="2182382" y="749398"/>
                    <a:pt x="2191105" y="759914"/>
                    <a:pt x="2202850" y="764948"/>
                  </a:cubicBezTo>
                  <a:cubicBezTo>
                    <a:pt x="2227583" y="775548"/>
                    <a:pt x="2288078" y="780938"/>
                    <a:pt x="2309176" y="786213"/>
                  </a:cubicBezTo>
                  <a:cubicBezTo>
                    <a:pt x="2330922" y="791650"/>
                    <a:pt x="2350563" y="806903"/>
                    <a:pt x="2372971" y="807478"/>
                  </a:cubicBezTo>
                  <a:lnTo>
                    <a:pt x="2787641" y="818111"/>
                  </a:lnTo>
                  <a:cubicBezTo>
                    <a:pt x="2812450" y="821655"/>
                    <a:pt x="2859730" y="803791"/>
                    <a:pt x="2862069" y="828743"/>
                  </a:cubicBezTo>
                  <a:cubicBezTo>
                    <a:pt x="2882913" y="1051080"/>
                    <a:pt x="2861576" y="1275513"/>
                    <a:pt x="2851436" y="1498594"/>
                  </a:cubicBezTo>
                  <a:cubicBezTo>
                    <a:pt x="2850856" y="1511360"/>
                    <a:pt x="2835361" y="1518815"/>
                    <a:pt x="2830171" y="1530492"/>
                  </a:cubicBezTo>
                  <a:cubicBezTo>
                    <a:pt x="2821067" y="1550975"/>
                    <a:pt x="2815994" y="1573022"/>
                    <a:pt x="2808906" y="1594287"/>
                  </a:cubicBezTo>
                  <a:cubicBezTo>
                    <a:pt x="2805362" y="1629729"/>
                    <a:pt x="2798274" y="1664994"/>
                    <a:pt x="2798274" y="1700613"/>
                  </a:cubicBezTo>
                  <a:cubicBezTo>
                    <a:pt x="2798274" y="1775125"/>
                    <a:pt x="2806778" y="1849415"/>
                    <a:pt x="2808906" y="1923897"/>
                  </a:cubicBezTo>
                  <a:cubicBezTo>
                    <a:pt x="2810323" y="1973495"/>
                    <a:pt x="2808906" y="2023134"/>
                    <a:pt x="2808906" y="2072752"/>
                  </a:cubicBezTo>
                  <a:lnTo>
                    <a:pt x="2808906" y="2072752"/>
                  </a:lnTo>
                  <a:cubicBezTo>
                    <a:pt x="2823083" y="2129459"/>
                    <a:pt x="2841826" y="2185216"/>
                    <a:pt x="2851436" y="2242873"/>
                  </a:cubicBezTo>
                  <a:cubicBezTo>
                    <a:pt x="2866767" y="2334854"/>
                    <a:pt x="2859395" y="2285277"/>
                    <a:pt x="2872701" y="2391729"/>
                  </a:cubicBezTo>
                  <a:cubicBezTo>
                    <a:pt x="2863806" y="2480680"/>
                    <a:pt x="2890626" y="2489093"/>
                    <a:pt x="2830171" y="2519320"/>
                  </a:cubicBezTo>
                  <a:cubicBezTo>
                    <a:pt x="2820147" y="2524332"/>
                    <a:pt x="2808906" y="2526408"/>
                    <a:pt x="2798274" y="2529952"/>
                  </a:cubicBezTo>
                  <a:cubicBezTo>
                    <a:pt x="2341880" y="2501429"/>
                    <a:pt x="2504729" y="2508687"/>
                    <a:pt x="1671222" y="2508687"/>
                  </a:cubicBezTo>
                  <a:cubicBezTo>
                    <a:pt x="1342550" y="2508687"/>
                    <a:pt x="1418344" y="2442589"/>
                    <a:pt x="1320348" y="2540585"/>
                  </a:cubicBezTo>
                  <a:lnTo>
                    <a:pt x="1320348" y="2540585"/>
                  </a:lnTo>
                  <a:cubicBezTo>
                    <a:pt x="1031720" y="2604724"/>
                    <a:pt x="1185502" y="2578365"/>
                    <a:pt x="597334" y="2551218"/>
                  </a:cubicBezTo>
                  <a:cubicBezTo>
                    <a:pt x="488269" y="2546184"/>
                    <a:pt x="572123" y="2527152"/>
                    <a:pt x="501641" y="2519320"/>
                  </a:cubicBezTo>
                  <a:lnTo>
                    <a:pt x="405948" y="2508687"/>
                  </a:lnTo>
                  <a:cubicBezTo>
                    <a:pt x="399386" y="2506500"/>
                    <a:pt x="317549" y="2477408"/>
                    <a:pt x="299622" y="2476790"/>
                  </a:cubicBezTo>
                  <a:cubicBezTo>
                    <a:pt x="211070" y="2473737"/>
                    <a:pt x="122413" y="2476790"/>
                    <a:pt x="33808" y="2476790"/>
                  </a:cubicBezTo>
                  <a:lnTo>
                    <a:pt x="33808" y="2476790"/>
                  </a:lnTo>
                  <a:lnTo>
                    <a:pt x="12543" y="371543"/>
                  </a:lnTo>
                  <a:cubicBezTo>
                    <a:pt x="9213" y="318265"/>
                    <a:pt x="-13934" y="55047"/>
                    <a:pt x="12543" y="10036"/>
                  </a:cubicBezTo>
                  <a:cubicBezTo>
                    <a:pt x="28815" y="-17627"/>
                    <a:pt x="108236" y="20669"/>
                    <a:pt x="108236" y="20669"/>
                  </a:cubicBezTo>
                  <a:lnTo>
                    <a:pt x="108236" y="31301"/>
                  </a:lnTo>
                  <a:cubicBezTo>
                    <a:pt x="211665" y="54285"/>
                    <a:pt x="189315" y="23340"/>
                    <a:pt x="214562" y="73831"/>
                  </a:cubicBezTo>
                  <a:lnTo>
                    <a:pt x="214562" y="73831"/>
                  </a:lnTo>
                  <a:lnTo>
                    <a:pt x="55074" y="52566"/>
                  </a:lnTo>
                  <a:close/>
                </a:path>
              </a:pathLst>
            </a:custGeom>
            <a:solidFill>
              <a:schemeClr val="accent4">
                <a:lumMod val="60000"/>
                <a:lumOff val="40000"/>
                <a:alpha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668393" y="4297362"/>
              <a:ext cx="2187500" cy="584775"/>
            </a:xfrm>
            <a:prstGeom prst="rect">
              <a:avLst/>
            </a:prstGeom>
            <a:noFill/>
          </p:spPr>
          <p:txBody>
            <a:bodyPr wrap="square" rtlCol="0">
              <a:spAutoFit/>
            </a:bodyPr>
            <a:lstStyle/>
            <a:p>
              <a:r>
                <a:rPr lang="en-US" sz="3200" b="1" dirty="0">
                  <a:ln>
                    <a:solidFill>
                      <a:schemeClr val="bg1"/>
                    </a:solidFill>
                  </a:ln>
                </a:rPr>
                <a:t>CAN HEAR</a:t>
              </a:r>
            </a:p>
          </p:txBody>
        </p:sp>
      </p:grpSp>
    </p:spTree>
    <p:extLst>
      <p:ext uri="{BB962C8B-B14F-4D97-AF65-F5344CB8AC3E}">
        <p14:creationId xmlns:p14="http://schemas.microsoft.com/office/powerpoint/2010/main" val="2916092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Degrees of Hearing Loss</a:t>
            </a:r>
          </a:p>
        </p:txBody>
      </p:sp>
      <p:sp>
        <p:nvSpPr>
          <p:cNvPr id="4" name="Content Placeholder 3"/>
          <p:cNvSpPr>
            <a:spLocks noGrp="1"/>
          </p:cNvSpPr>
          <p:nvPr>
            <p:ph sz="half" idx="2"/>
          </p:nvPr>
        </p:nvSpPr>
        <p:spPr>
          <a:xfrm>
            <a:off x="4657555" y="1774804"/>
            <a:ext cx="3700382" cy="3884852"/>
          </a:xfrm>
        </p:spPr>
        <p:txBody>
          <a:bodyPr>
            <a:noAutofit/>
          </a:bodyPr>
          <a:lstStyle/>
          <a:p>
            <a:r>
              <a:rPr lang="en-US" dirty="0"/>
              <a:t>Example: Normal hearing sloping to a moderate hearing loss</a:t>
            </a:r>
          </a:p>
          <a:p>
            <a:pPr lvl="1"/>
            <a:r>
              <a:rPr lang="en-US" dirty="0"/>
              <a:t>Is this child going to hear and react to sounds? </a:t>
            </a:r>
          </a:p>
          <a:p>
            <a:pPr lvl="1"/>
            <a:r>
              <a:rPr lang="en-US" dirty="0"/>
              <a:t>Will he react to someone talking?</a:t>
            </a:r>
          </a:p>
          <a:p>
            <a:pPr lvl="1"/>
            <a:endParaRPr lang="en-US" dirty="0"/>
          </a:p>
          <a:p>
            <a:endParaRPr lang="en-US" sz="1600" dirty="0"/>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pic>
        <p:nvPicPr>
          <p:cNvPr id="5"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990600" y="1907450"/>
            <a:ext cx="3352270" cy="402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rot="16200000">
            <a:off x="-824686" y="3499487"/>
            <a:ext cx="3778058" cy="369332"/>
          </a:xfrm>
          <a:prstGeom prst="rect">
            <a:avLst/>
          </a:prstGeom>
          <a:solidFill>
            <a:schemeClr val="bg1"/>
          </a:solidFill>
        </p:spPr>
        <p:txBody>
          <a:bodyPr wrap="square" rtlCol="0">
            <a:spAutoFit/>
          </a:bodyPr>
          <a:lstStyle/>
          <a:p>
            <a:r>
              <a:rPr lang="en-US" dirty="0"/>
              <a:t>Loud  </a:t>
            </a:r>
            <a:r>
              <a:rPr lang="en-US" dirty="0">
                <a:sym typeface="Wingdings" panose="05000000000000000000" pitchFamily="2" charset="2"/>
              </a:rPr>
              <a:t>&lt;----------------------------- Soft</a:t>
            </a:r>
            <a:endParaRPr lang="en-US" dirty="0"/>
          </a:p>
        </p:txBody>
      </p:sp>
      <p:sp>
        <p:nvSpPr>
          <p:cNvPr id="7" name="TextBox 6"/>
          <p:cNvSpPr txBox="1"/>
          <p:nvPr/>
        </p:nvSpPr>
        <p:spPr>
          <a:xfrm>
            <a:off x="842714" y="1832566"/>
            <a:ext cx="3703916" cy="369332"/>
          </a:xfrm>
          <a:prstGeom prst="rect">
            <a:avLst/>
          </a:prstGeom>
          <a:solidFill>
            <a:schemeClr val="bg1"/>
          </a:solidFill>
        </p:spPr>
        <p:txBody>
          <a:bodyPr wrap="square" rtlCol="0">
            <a:spAutoFit/>
          </a:bodyPr>
          <a:lstStyle/>
          <a:p>
            <a:r>
              <a:rPr lang="en-US" dirty="0"/>
              <a:t>Low pitch --------------------</a:t>
            </a:r>
            <a:r>
              <a:rPr lang="en-US" dirty="0">
                <a:sym typeface="Wingdings" panose="05000000000000000000" pitchFamily="2" charset="2"/>
              </a:rPr>
              <a:t>&gt; High pitch</a:t>
            </a:r>
            <a:endParaRPr lang="en-US" dirty="0"/>
          </a:p>
        </p:txBody>
      </p:sp>
      <p:sp>
        <p:nvSpPr>
          <p:cNvPr id="10" name="Rectangle 9"/>
          <p:cNvSpPr/>
          <p:nvPr/>
        </p:nvSpPr>
        <p:spPr>
          <a:xfrm>
            <a:off x="3850504" y="3497082"/>
            <a:ext cx="393056" cy="461665"/>
          </a:xfrm>
          <a:prstGeom prst="rect">
            <a:avLst/>
          </a:prstGeom>
        </p:spPr>
        <p:txBody>
          <a:bodyPr wrap="none">
            <a:spAutoFit/>
          </a:bodyPr>
          <a:lstStyle/>
          <a:p>
            <a:r>
              <a:rPr lang="en-US" sz="2400" b="1" dirty="0">
                <a:solidFill>
                  <a:srgbClr val="FF0000"/>
                </a:solidFill>
              </a:rPr>
              <a:t>O</a:t>
            </a:r>
            <a:endParaRPr lang="en-US" b="1" dirty="0">
              <a:solidFill>
                <a:srgbClr val="FF0000"/>
              </a:solidFill>
            </a:endParaRPr>
          </a:p>
        </p:txBody>
      </p:sp>
      <p:sp>
        <p:nvSpPr>
          <p:cNvPr id="11" name="Rectangle 10"/>
          <p:cNvSpPr/>
          <p:nvPr/>
        </p:nvSpPr>
        <p:spPr>
          <a:xfrm>
            <a:off x="1519552" y="2761284"/>
            <a:ext cx="393056" cy="461665"/>
          </a:xfrm>
          <a:prstGeom prst="rect">
            <a:avLst/>
          </a:prstGeom>
        </p:spPr>
        <p:txBody>
          <a:bodyPr wrap="none">
            <a:spAutoFit/>
          </a:bodyPr>
          <a:lstStyle/>
          <a:p>
            <a:r>
              <a:rPr lang="en-US" sz="2400" b="1" dirty="0">
                <a:solidFill>
                  <a:srgbClr val="FF0000"/>
                </a:solidFill>
              </a:rPr>
              <a:t>O</a:t>
            </a:r>
            <a:endParaRPr lang="en-US" b="1" dirty="0">
              <a:solidFill>
                <a:srgbClr val="FF0000"/>
              </a:solidFill>
            </a:endParaRPr>
          </a:p>
        </p:txBody>
      </p:sp>
      <p:sp>
        <p:nvSpPr>
          <p:cNvPr id="12" name="Rectangle 11"/>
          <p:cNvSpPr/>
          <p:nvPr/>
        </p:nvSpPr>
        <p:spPr>
          <a:xfrm>
            <a:off x="3405872" y="3497082"/>
            <a:ext cx="393056" cy="461665"/>
          </a:xfrm>
          <a:prstGeom prst="rect">
            <a:avLst/>
          </a:prstGeom>
        </p:spPr>
        <p:txBody>
          <a:bodyPr wrap="none">
            <a:spAutoFit/>
          </a:bodyPr>
          <a:lstStyle/>
          <a:p>
            <a:r>
              <a:rPr lang="en-US" sz="2400" b="1" dirty="0">
                <a:solidFill>
                  <a:srgbClr val="FF0000"/>
                </a:solidFill>
              </a:rPr>
              <a:t>O</a:t>
            </a:r>
            <a:endParaRPr lang="en-US" b="1" dirty="0">
              <a:solidFill>
                <a:srgbClr val="FF0000"/>
              </a:solidFill>
            </a:endParaRPr>
          </a:p>
        </p:txBody>
      </p:sp>
      <p:sp>
        <p:nvSpPr>
          <p:cNvPr id="13" name="Rectangle 12"/>
          <p:cNvSpPr/>
          <p:nvPr/>
        </p:nvSpPr>
        <p:spPr>
          <a:xfrm>
            <a:off x="2497836" y="2992117"/>
            <a:ext cx="393056" cy="461665"/>
          </a:xfrm>
          <a:prstGeom prst="rect">
            <a:avLst/>
          </a:prstGeom>
        </p:spPr>
        <p:txBody>
          <a:bodyPr wrap="none">
            <a:spAutoFit/>
          </a:bodyPr>
          <a:lstStyle/>
          <a:p>
            <a:r>
              <a:rPr lang="en-US" sz="2400" b="1" dirty="0">
                <a:solidFill>
                  <a:srgbClr val="FF0000"/>
                </a:solidFill>
              </a:rPr>
              <a:t>O</a:t>
            </a:r>
            <a:endParaRPr lang="en-US" b="1" dirty="0">
              <a:solidFill>
                <a:srgbClr val="FF0000"/>
              </a:solidFill>
            </a:endParaRPr>
          </a:p>
        </p:txBody>
      </p:sp>
      <p:sp>
        <p:nvSpPr>
          <p:cNvPr id="14" name="Rectangle 13"/>
          <p:cNvSpPr/>
          <p:nvPr/>
        </p:nvSpPr>
        <p:spPr>
          <a:xfrm>
            <a:off x="2961240" y="3266249"/>
            <a:ext cx="393056" cy="461665"/>
          </a:xfrm>
          <a:prstGeom prst="rect">
            <a:avLst/>
          </a:prstGeom>
        </p:spPr>
        <p:txBody>
          <a:bodyPr wrap="none">
            <a:spAutoFit/>
          </a:bodyPr>
          <a:lstStyle/>
          <a:p>
            <a:r>
              <a:rPr lang="en-US" sz="2400" b="1" dirty="0">
                <a:solidFill>
                  <a:srgbClr val="FF0000"/>
                </a:solidFill>
              </a:rPr>
              <a:t>O</a:t>
            </a:r>
            <a:endParaRPr lang="en-US" b="1" dirty="0">
              <a:solidFill>
                <a:srgbClr val="FF0000"/>
              </a:solidFill>
            </a:endParaRPr>
          </a:p>
        </p:txBody>
      </p:sp>
      <p:sp>
        <p:nvSpPr>
          <p:cNvPr id="15" name="Rectangle 14"/>
          <p:cNvSpPr/>
          <p:nvPr/>
        </p:nvSpPr>
        <p:spPr>
          <a:xfrm>
            <a:off x="2030765" y="2761284"/>
            <a:ext cx="393056" cy="461665"/>
          </a:xfrm>
          <a:prstGeom prst="rect">
            <a:avLst/>
          </a:prstGeom>
        </p:spPr>
        <p:txBody>
          <a:bodyPr wrap="none">
            <a:spAutoFit/>
          </a:bodyPr>
          <a:lstStyle/>
          <a:p>
            <a:r>
              <a:rPr lang="en-US" sz="2400" b="1" dirty="0">
                <a:solidFill>
                  <a:srgbClr val="FF0000"/>
                </a:solidFill>
              </a:rPr>
              <a:t>O</a:t>
            </a:r>
            <a:endParaRPr lang="en-US" b="1" dirty="0">
              <a:solidFill>
                <a:srgbClr val="FF0000"/>
              </a:solidFill>
            </a:endParaRPr>
          </a:p>
        </p:txBody>
      </p:sp>
    </p:spTree>
    <p:extLst>
      <p:ext uri="{BB962C8B-B14F-4D97-AF65-F5344CB8AC3E}">
        <p14:creationId xmlns:p14="http://schemas.microsoft.com/office/powerpoint/2010/main" val="5502589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Degrees of Hearing Loss</a:t>
            </a:r>
          </a:p>
        </p:txBody>
      </p:sp>
      <p:sp>
        <p:nvSpPr>
          <p:cNvPr id="4" name="Content Placeholder 3"/>
          <p:cNvSpPr>
            <a:spLocks noGrp="1"/>
          </p:cNvSpPr>
          <p:nvPr>
            <p:ph sz="half" idx="2"/>
          </p:nvPr>
        </p:nvSpPr>
        <p:spPr>
          <a:xfrm>
            <a:off x="4657555" y="1774804"/>
            <a:ext cx="3700382" cy="3884852"/>
          </a:xfrm>
        </p:spPr>
        <p:txBody>
          <a:bodyPr>
            <a:noAutofit/>
          </a:bodyPr>
          <a:lstStyle/>
          <a:p>
            <a:r>
              <a:rPr lang="en-US" dirty="0"/>
              <a:t>Example: Normal hearing sloping to a moderate hearing loss</a:t>
            </a:r>
          </a:p>
          <a:p>
            <a:pPr lvl="1"/>
            <a:r>
              <a:rPr lang="en-US" dirty="0"/>
              <a:t>Is this child going to hear and react to sounds? </a:t>
            </a:r>
          </a:p>
          <a:p>
            <a:pPr lvl="1"/>
            <a:r>
              <a:rPr lang="en-US" dirty="0"/>
              <a:t>Will he react to someone talking?</a:t>
            </a:r>
          </a:p>
          <a:p>
            <a:pPr lvl="1"/>
            <a:endParaRPr lang="en-US" dirty="0"/>
          </a:p>
          <a:p>
            <a:endParaRPr lang="en-US" sz="1600" dirty="0"/>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pic>
        <p:nvPicPr>
          <p:cNvPr id="5"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990600" y="1907450"/>
            <a:ext cx="3352270" cy="402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rot="16200000">
            <a:off x="-824686" y="3499487"/>
            <a:ext cx="3778058" cy="369332"/>
          </a:xfrm>
          <a:prstGeom prst="rect">
            <a:avLst/>
          </a:prstGeom>
          <a:solidFill>
            <a:schemeClr val="bg1"/>
          </a:solidFill>
        </p:spPr>
        <p:txBody>
          <a:bodyPr wrap="square" rtlCol="0">
            <a:spAutoFit/>
          </a:bodyPr>
          <a:lstStyle/>
          <a:p>
            <a:r>
              <a:rPr lang="en-US" dirty="0"/>
              <a:t>Loud  </a:t>
            </a:r>
            <a:r>
              <a:rPr lang="en-US" dirty="0">
                <a:sym typeface="Wingdings" panose="05000000000000000000" pitchFamily="2" charset="2"/>
              </a:rPr>
              <a:t>&lt;----------------------------- Soft</a:t>
            </a:r>
            <a:endParaRPr lang="en-US" dirty="0"/>
          </a:p>
        </p:txBody>
      </p:sp>
      <p:sp>
        <p:nvSpPr>
          <p:cNvPr id="7" name="TextBox 6"/>
          <p:cNvSpPr txBox="1"/>
          <p:nvPr/>
        </p:nvSpPr>
        <p:spPr>
          <a:xfrm>
            <a:off x="842714" y="1832566"/>
            <a:ext cx="3703916" cy="369332"/>
          </a:xfrm>
          <a:prstGeom prst="rect">
            <a:avLst/>
          </a:prstGeom>
          <a:solidFill>
            <a:schemeClr val="bg1"/>
          </a:solidFill>
        </p:spPr>
        <p:txBody>
          <a:bodyPr wrap="square" rtlCol="0">
            <a:spAutoFit/>
          </a:bodyPr>
          <a:lstStyle/>
          <a:p>
            <a:r>
              <a:rPr lang="en-US" dirty="0"/>
              <a:t>Low pitch --------------------</a:t>
            </a:r>
            <a:r>
              <a:rPr lang="en-US" dirty="0">
                <a:sym typeface="Wingdings" panose="05000000000000000000" pitchFamily="2" charset="2"/>
              </a:rPr>
              <a:t>&gt; High pitch</a:t>
            </a:r>
            <a:endParaRPr lang="en-US" dirty="0"/>
          </a:p>
        </p:txBody>
      </p:sp>
      <p:sp>
        <p:nvSpPr>
          <p:cNvPr id="10" name="Rectangle 9"/>
          <p:cNvSpPr/>
          <p:nvPr/>
        </p:nvSpPr>
        <p:spPr>
          <a:xfrm>
            <a:off x="3850504" y="3497082"/>
            <a:ext cx="393056" cy="461665"/>
          </a:xfrm>
          <a:prstGeom prst="rect">
            <a:avLst/>
          </a:prstGeom>
        </p:spPr>
        <p:txBody>
          <a:bodyPr wrap="none">
            <a:spAutoFit/>
          </a:bodyPr>
          <a:lstStyle/>
          <a:p>
            <a:r>
              <a:rPr lang="en-US" sz="2400" b="1" dirty="0">
                <a:solidFill>
                  <a:srgbClr val="FF0000"/>
                </a:solidFill>
              </a:rPr>
              <a:t>O</a:t>
            </a:r>
            <a:endParaRPr lang="en-US" b="1" dirty="0">
              <a:solidFill>
                <a:srgbClr val="FF0000"/>
              </a:solidFill>
            </a:endParaRPr>
          </a:p>
        </p:txBody>
      </p:sp>
      <p:sp>
        <p:nvSpPr>
          <p:cNvPr id="11" name="Rectangle 10"/>
          <p:cNvSpPr/>
          <p:nvPr/>
        </p:nvSpPr>
        <p:spPr>
          <a:xfrm>
            <a:off x="1519552" y="2761284"/>
            <a:ext cx="393056" cy="461665"/>
          </a:xfrm>
          <a:prstGeom prst="rect">
            <a:avLst/>
          </a:prstGeom>
        </p:spPr>
        <p:txBody>
          <a:bodyPr wrap="none">
            <a:spAutoFit/>
          </a:bodyPr>
          <a:lstStyle/>
          <a:p>
            <a:r>
              <a:rPr lang="en-US" sz="2400" b="1" dirty="0">
                <a:solidFill>
                  <a:srgbClr val="FF0000"/>
                </a:solidFill>
              </a:rPr>
              <a:t>O</a:t>
            </a:r>
            <a:endParaRPr lang="en-US" b="1" dirty="0">
              <a:solidFill>
                <a:srgbClr val="FF0000"/>
              </a:solidFill>
            </a:endParaRPr>
          </a:p>
        </p:txBody>
      </p:sp>
      <p:sp>
        <p:nvSpPr>
          <p:cNvPr id="12" name="Rectangle 11"/>
          <p:cNvSpPr/>
          <p:nvPr/>
        </p:nvSpPr>
        <p:spPr>
          <a:xfrm>
            <a:off x="3405872" y="3497082"/>
            <a:ext cx="393056" cy="461665"/>
          </a:xfrm>
          <a:prstGeom prst="rect">
            <a:avLst/>
          </a:prstGeom>
        </p:spPr>
        <p:txBody>
          <a:bodyPr wrap="none">
            <a:spAutoFit/>
          </a:bodyPr>
          <a:lstStyle/>
          <a:p>
            <a:r>
              <a:rPr lang="en-US" sz="2400" b="1" dirty="0">
                <a:solidFill>
                  <a:srgbClr val="FF0000"/>
                </a:solidFill>
              </a:rPr>
              <a:t>O</a:t>
            </a:r>
            <a:endParaRPr lang="en-US" b="1" dirty="0">
              <a:solidFill>
                <a:srgbClr val="FF0000"/>
              </a:solidFill>
            </a:endParaRPr>
          </a:p>
        </p:txBody>
      </p:sp>
      <p:sp>
        <p:nvSpPr>
          <p:cNvPr id="13" name="Rectangle 12"/>
          <p:cNvSpPr/>
          <p:nvPr/>
        </p:nvSpPr>
        <p:spPr>
          <a:xfrm>
            <a:off x="2497836" y="2992117"/>
            <a:ext cx="393056" cy="461665"/>
          </a:xfrm>
          <a:prstGeom prst="rect">
            <a:avLst/>
          </a:prstGeom>
        </p:spPr>
        <p:txBody>
          <a:bodyPr wrap="none">
            <a:spAutoFit/>
          </a:bodyPr>
          <a:lstStyle/>
          <a:p>
            <a:r>
              <a:rPr lang="en-US" sz="2400" b="1" dirty="0">
                <a:solidFill>
                  <a:srgbClr val="FF0000"/>
                </a:solidFill>
              </a:rPr>
              <a:t>O</a:t>
            </a:r>
            <a:endParaRPr lang="en-US" b="1" dirty="0">
              <a:solidFill>
                <a:srgbClr val="FF0000"/>
              </a:solidFill>
            </a:endParaRPr>
          </a:p>
        </p:txBody>
      </p:sp>
      <p:sp>
        <p:nvSpPr>
          <p:cNvPr id="14" name="Rectangle 13"/>
          <p:cNvSpPr/>
          <p:nvPr/>
        </p:nvSpPr>
        <p:spPr>
          <a:xfrm>
            <a:off x="2961240" y="3266249"/>
            <a:ext cx="393056" cy="461665"/>
          </a:xfrm>
          <a:prstGeom prst="rect">
            <a:avLst/>
          </a:prstGeom>
        </p:spPr>
        <p:txBody>
          <a:bodyPr wrap="none">
            <a:spAutoFit/>
          </a:bodyPr>
          <a:lstStyle/>
          <a:p>
            <a:r>
              <a:rPr lang="en-US" sz="2400" b="1" dirty="0">
                <a:solidFill>
                  <a:srgbClr val="FF0000"/>
                </a:solidFill>
              </a:rPr>
              <a:t>O</a:t>
            </a:r>
            <a:endParaRPr lang="en-US" b="1" dirty="0">
              <a:solidFill>
                <a:srgbClr val="FF0000"/>
              </a:solidFill>
            </a:endParaRPr>
          </a:p>
        </p:txBody>
      </p:sp>
      <p:sp>
        <p:nvSpPr>
          <p:cNvPr id="15" name="Rectangle 14"/>
          <p:cNvSpPr/>
          <p:nvPr/>
        </p:nvSpPr>
        <p:spPr>
          <a:xfrm>
            <a:off x="2030765" y="2761284"/>
            <a:ext cx="393056" cy="461665"/>
          </a:xfrm>
          <a:prstGeom prst="rect">
            <a:avLst/>
          </a:prstGeom>
        </p:spPr>
        <p:txBody>
          <a:bodyPr wrap="none">
            <a:spAutoFit/>
          </a:bodyPr>
          <a:lstStyle/>
          <a:p>
            <a:r>
              <a:rPr lang="en-US" sz="2400" b="1" dirty="0">
                <a:solidFill>
                  <a:srgbClr val="FF0000"/>
                </a:solidFill>
              </a:rPr>
              <a:t>O</a:t>
            </a:r>
            <a:endParaRPr lang="en-US" b="1" dirty="0">
              <a:solidFill>
                <a:srgbClr val="FF0000"/>
              </a:solidFill>
            </a:endParaRPr>
          </a:p>
        </p:txBody>
      </p:sp>
      <p:sp>
        <p:nvSpPr>
          <p:cNvPr id="16" name="Oval 15"/>
          <p:cNvSpPr/>
          <p:nvPr/>
        </p:nvSpPr>
        <p:spPr>
          <a:xfrm>
            <a:off x="1668393" y="3048000"/>
            <a:ext cx="914400" cy="914400"/>
          </a:xfrm>
          <a:prstGeom prst="ellipse">
            <a:avLst/>
          </a:prstGeom>
          <a:solidFill>
            <a:srgbClr val="B3E4D6">
              <a:alpha val="14902"/>
            </a:srgb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87746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Degrees of Hearing Loss</a:t>
            </a:r>
          </a:p>
        </p:txBody>
      </p:sp>
      <p:sp>
        <p:nvSpPr>
          <p:cNvPr id="4" name="Content Placeholder 3"/>
          <p:cNvSpPr>
            <a:spLocks noGrp="1"/>
          </p:cNvSpPr>
          <p:nvPr>
            <p:ph sz="half" idx="2"/>
          </p:nvPr>
        </p:nvSpPr>
        <p:spPr>
          <a:xfrm>
            <a:off x="4657555" y="1774804"/>
            <a:ext cx="3700382" cy="3884852"/>
          </a:xfrm>
        </p:spPr>
        <p:txBody>
          <a:bodyPr>
            <a:noAutofit/>
          </a:bodyPr>
          <a:lstStyle/>
          <a:p>
            <a:r>
              <a:rPr lang="en-US" dirty="0"/>
              <a:t>Example: Normal hearing sloping to a moderate hearing loss</a:t>
            </a:r>
          </a:p>
          <a:p>
            <a:pPr lvl="1"/>
            <a:r>
              <a:rPr lang="en-US" dirty="0"/>
              <a:t>Is this child going to hear and react to sounds? </a:t>
            </a:r>
          </a:p>
          <a:p>
            <a:pPr lvl="1"/>
            <a:r>
              <a:rPr lang="en-US" dirty="0"/>
              <a:t>Will he react to someone talking?</a:t>
            </a:r>
          </a:p>
          <a:p>
            <a:pPr lvl="1"/>
            <a:r>
              <a:rPr lang="en-US" dirty="0"/>
              <a:t>Will he learn speech and language as expected?</a:t>
            </a:r>
          </a:p>
          <a:p>
            <a:pPr lvl="1"/>
            <a:endParaRPr lang="en-US" dirty="0"/>
          </a:p>
          <a:p>
            <a:endParaRPr lang="en-US" sz="1600" dirty="0"/>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pic>
        <p:nvPicPr>
          <p:cNvPr id="5"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990600" y="1907450"/>
            <a:ext cx="3352270" cy="402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rot="16200000">
            <a:off x="-824686" y="3499487"/>
            <a:ext cx="3778058" cy="369332"/>
          </a:xfrm>
          <a:prstGeom prst="rect">
            <a:avLst/>
          </a:prstGeom>
          <a:solidFill>
            <a:schemeClr val="bg1"/>
          </a:solidFill>
        </p:spPr>
        <p:txBody>
          <a:bodyPr wrap="square" rtlCol="0">
            <a:spAutoFit/>
          </a:bodyPr>
          <a:lstStyle/>
          <a:p>
            <a:r>
              <a:rPr lang="en-US" dirty="0"/>
              <a:t>Loud  </a:t>
            </a:r>
            <a:r>
              <a:rPr lang="en-US" dirty="0">
                <a:sym typeface="Wingdings" panose="05000000000000000000" pitchFamily="2" charset="2"/>
              </a:rPr>
              <a:t>&lt;----------------------------- Soft</a:t>
            </a:r>
            <a:endParaRPr lang="en-US" dirty="0"/>
          </a:p>
        </p:txBody>
      </p:sp>
      <p:sp>
        <p:nvSpPr>
          <p:cNvPr id="7" name="TextBox 6"/>
          <p:cNvSpPr txBox="1"/>
          <p:nvPr/>
        </p:nvSpPr>
        <p:spPr>
          <a:xfrm>
            <a:off x="842714" y="1832566"/>
            <a:ext cx="3703916" cy="369332"/>
          </a:xfrm>
          <a:prstGeom prst="rect">
            <a:avLst/>
          </a:prstGeom>
          <a:solidFill>
            <a:schemeClr val="bg1"/>
          </a:solidFill>
        </p:spPr>
        <p:txBody>
          <a:bodyPr wrap="square" rtlCol="0">
            <a:spAutoFit/>
          </a:bodyPr>
          <a:lstStyle/>
          <a:p>
            <a:r>
              <a:rPr lang="en-US" dirty="0"/>
              <a:t>Low pitch --------------------</a:t>
            </a:r>
            <a:r>
              <a:rPr lang="en-US" dirty="0">
                <a:sym typeface="Wingdings" panose="05000000000000000000" pitchFamily="2" charset="2"/>
              </a:rPr>
              <a:t>&gt; High pitch</a:t>
            </a:r>
            <a:endParaRPr lang="en-US" dirty="0"/>
          </a:p>
        </p:txBody>
      </p:sp>
      <p:sp>
        <p:nvSpPr>
          <p:cNvPr id="10" name="Rectangle 9"/>
          <p:cNvSpPr/>
          <p:nvPr/>
        </p:nvSpPr>
        <p:spPr>
          <a:xfrm>
            <a:off x="3850504" y="3497082"/>
            <a:ext cx="393056" cy="461665"/>
          </a:xfrm>
          <a:prstGeom prst="rect">
            <a:avLst/>
          </a:prstGeom>
        </p:spPr>
        <p:txBody>
          <a:bodyPr wrap="none">
            <a:spAutoFit/>
          </a:bodyPr>
          <a:lstStyle/>
          <a:p>
            <a:r>
              <a:rPr lang="en-US" sz="2400" b="1" dirty="0">
                <a:solidFill>
                  <a:srgbClr val="FF0000"/>
                </a:solidFill>
              </a:rPr>
              <a:t>O</a:t>
            </a:r>
            <a:endParaRPr lang="en-US" b="1" dirty="0">
              <a:solidFill>
                <a:srgbClr val="FF0000"/>
              </a:solidFill>
            </a:endParaRPr>
          </a:p>
        </p:txBody>
      </p:sp>
      <p:sp>
        <p:nvSpPr>
          <p:cNvPr id="11" name="Rectangle 10"/>
          <p:cNvSpPr/>
          <p:nvPr/>
        </p:nvSpPr>
        <p:spPr>
          <a:xfrm>
            <a:off x="1519552" y="2761284"/>
            <a:ext cx="393056" cy="461665"/>
          </a:xfrm>
          <a:prstGeom prst="rect">
            <a:avLst/>
          </a:prstGeom>
        </p:spPr>
        <p:txBody>
          <a:bodyPr wrap="none">
            <a:spAutoFit/>
          </a:bodyPr>
          <a:lstStyle/>
          <a:p>
            <a:r>
              <a:rPr lang="en-US" sz="2400" b="1" dirty="0">
                <a:solidFill>
                  <a:srgbClr val="FF0000"/>
                </a:solidFill>
              </a:rPr>
              <a:t>O</a:t>
            </a:r>
            <a:endParaRPr lang="en-US" b="1" dirty="0">
              <a:solidFill>
                <a:srgbClr val="FF0000"/>
              </a:solidFill>
            </a:endParaRPr>
          </a:p>
        </p:txBody>
      </p:sp>
      <p:sp>
        <p:nvSpPr>
          <p:cNvPr id="12" name="Rectangle 11"/>
          <p:cNvSpPr/>
          <p:nvPr/>
        </p:nvSpPr>
        <p:spPr>
          <a:xfrm>
            <a:off x="3405872" y="3497082"/>
            <a:ext cx="393056" cy="461665"/>
          </a:xfrm>
          <a:prstGeom prst="rect">
            <a:avLst/>
          </a:prstGeom>
        </p:spPr>
        <p:txBody>
          <a:bodyPr wrap="none">
            <a:spAutoFit/>
          </a:bodyPr>
          <a:lstStyle/>
          <a:p>
            <a:r>
              <a:rPr lang="en-US" sz="2400" b="1" dirty="0">
                <a:solidFill>
                  <a:srgbClr val="FF0000"/>
                </a:solidFill>
              </a:rPr>
              <a:t>O</a:t>
            </a:r>
            <a:endParaRPr lang="en-US" b="1" dirty="0">
              <a:solidFill>
                <a:srgbClr val="FF0000"/>
              </a:solidFill>
            </a:endParaRPr>
          </a:p>
        </p:txBody>
      </p:sp>
      <p:sp>
        <p:nvSpPr>
          <p:cNvPr id="13" name="Rectangle 12"/>
          <p:cNvSpPr/>
          <p:nvPr/>
        </p:nvSpPr>
        <p:spPr>
          <a:xfrm>
            <a:off x="2497836" y="2992117"/>
            <a:ext cx="393056" cy="461665"/>
          </a:xfrm>
          <a:prstGeom prst="rect">
            <a:avLst/>
          </a:prstGeom>
        </p:spPr>
        <p:txBody>
          <a:bodyPr wrap="none">
            <a:spAutoFit/>
          </a:bodyPr>
          <a:lstStyle/>
          <a:p>
            <a:r>
              <a:rPr lang="en-US" sz="2400" b="1" dirty="0">
                <a:solidFill>
                  <a:srgbClr val="FF0000"/>
                </a:solidFill>
              </a:rPr>
              <a:t>O</a:t>
            </a:r>
            <a:endParaRPr lang="en-US" b="1" dirty="0">
              <a:solidFill>
                <a:srgbClr val="FF0000"/>
              </a:solidFill>
            </a:endParaRPr>
          </a:p>
        </p:txBody>
      </p:sp>
      <p:sp>
        <p:nvSpPr>
          <p:cNvPr id="14" name="Rectangle 13"/>
          <p:cNvSpPr/>
          <p:nvPr/>
        </p:nvSpPr>
        <p:spPr>
          <a:xfrm>
            <a:off x="2961240" y="3266249"/>
            <a:ext cx="393056" cy="461665"/>
          </a:xfrm>
          <a:prstGeom prst="rect">
            <a:avLst/>
          </a:prstGeom>
        </p:spPr>
        <p:txBody>
          <a:bodyPr wrap="none">
            <a:spAutoFit/>
          </a:bodyPr>
          <a:lstStyle/>
          <a:p>
            <a:r>
              <a:rPr lang="en-US" sz="2400" b="1" dirty="0">
                <a:solidFill>
                  <a:srgbClr val="FF0000"/>
                </a:solidFill>
              </a:rPr>
              <a:t>O</a:t>
            </a:r>
            <a:endParaRPr lang="en-US" b="1" dirty="0">
              <a:solidFill>
                <a:srgbClr val="FF0000"/>
              </a:solidFill>
            </a:endParaRPr>
          </a:p>
        </p:txBody>
      </p:sp>
      <p:sp>
        <p:nvSpPr>
          <p:cNvPr id="15" name="Rectangle 14"/>
          <p:cNvSpPr/>
          <p:nvPr/>
        </p:nvSpPr>
        <p:spPr>
          <a:xfrm>
            <a:off x="2030765" y="2761284"/>
            <a:ext cx="393056" cy="461665"/>
          </a:xfrm>
          <a:prstGeom prst="rect">
            <a:avLst/>
          </a:prstGeom>
        </p:spPr>
        <p:txBody>
          <a:bodyPr wrap="none">
            <a:spAutoFit/>
          </a:bodyPr>
          <a:lstStyle/>
          <a:p>
            <a:r>
              <a:rPr lang="en-US" sz="2400" b="1" dirty="0">
                <a:solidFill>
                  <a:srgbClr val="FF0000"/>
                </a:solidFill>
              </a:rPr>
              <a:t>O</a:t>
            </a:r>
            <a:endParaRPr lang="en-US" b="1" dirty="0">
              <a:solidFill>
                <a:srgbClr val="FF0000"/>
              </a:solidFill>
            </a:endParaRPr>
          </a:p>
        </p:txBody>
      </p:sp>
    </p:spTree>
    <p:extLst>
      <p:ext uri="{BB962C8B-B14F-4D97-AF65-F5344CB8AC3E}">
        <p14:creationId xmlns:p14="http://schemas.microsoft.com/office/powerpoint/2010/main" val="3737815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Degrees of Hearing Loss</a:t>
            </a:r>
          </a:p>
        </p:txBody>
      </p:sp>
      <p:sp>
        <p:nvSpPr>
          <p:cNvPr id="4" name="Content Placeholder 3"/>
          <p:cNvSpPr>
            <a:spLocks noGrp="1"/>
          </p:cNvSpPr>
          <p:nvPr>
            <p:ph sz="half" idx="2"/>
          </p:nvPr>
        </p:nvSpPr>
        <p:spPr>
          <a:xfrm>
            <a:off x="4657555" y="1774804"/>
            <a:ext cx="3700382" cy="3884852"/>
          </a:xfrm>
        </p:spPr>
        <p:txBody>
          <a:bodyPr>
            <a:noAutofit/>
          </a:bodyPr>
          <a:lstStyle/>
          <a:p>
            <a:r>
              <a:rPr lang="en-US" dirty="0"/>
              <a:t>Example: Normal hearing sloping to a moderate hearing loss</a:t>
            </a:r>
          </a:p>
          <a:p>
            <a:pPr lvl="1"/>
            <a:r>
              <a:rPr lang="en-US" dirty="0"/>
              <a:t>Is this child going to hear and react to sounds? </a:t>
            </a:r>
          </a:p>
          <a:p>
            <a:pPr lvl="1"/>
            <a:r>
              <a:rPr lang="en-US" dirty="0"/>
              <a:t>Will he react to someone talking?</a:t>
            </a:r>
          </a:p>
          <a:p>
            <a:pPr lvl="1"/>
            <a:r>
              <a:rPr lang="en-US" dirty="0"/>
              <a:t>Will he learn speech and language as expected?</a:t>
            </a:r>
          </a:p>
          <a:p>
            <a:pPr lvl="1"/>
            <a:endParaRPr lang="en-US" dirty="0"/>
          </a:p>
          <a:p>
            <a:endParaRPr lang="en-US" sz="1600" dirty="0"/>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pic>
        <p:nvPicPr>
          <p:cNvPr id="5"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990600" y="1907450"/>
            <a:ext cx="3352270" cy="402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rot="16200000">
            <a:off x="-824686" y="3499487"/>
            <a:ext cx="3778058" cy="369332"/>
          </a:xfrm>
          <a:prstGeom prst="rect">
            <a:avLst/>
          </a:prstGeom>
          <a:solidFill>
            <a:schemeClr val="bg1"/>
          </a:solidFill>
        </p:spPr>
        <p:txBody>
          <a:bodyPr wrap="square" rtlCol="0">
            <a:spAutoFit/>
          </a:bodyPr>
          <a:lstStyle/>
          <a:p>
            <a:r>
              <a:rPr lang="en-US" dirty="0"/>
              <a:t>Loud  </a:t>
            </a:r>
            <a:r>
              <a:rPr lang="en-US" dirty="0">
                <a:sym typeface="Wingdings" panose="05000000000000000000" pitchFamily="2" charset="2"/>
              </a:rPr>
              <a:t>&lt;----------------------------- Soft</a:t>
            </a:r>
            <a:endParaRPr lang="en-US" dirty="0"/>
          </a:p>
        </p:txBody>
      </p:sp>
      <p:sp>
        <p:nvSpPr>
          <p:cNvPr id="7" name="TextBox 6"/>
          <p:cNvSpPr txBox="1"/>
          <p:nvPr/>
        </p:nvSpPr>
        <p:spPr>
          <a:xfrm>
            <a:off x="842714" y="1832566"/>
            <a:ext cx="3703916" cy="369332"/>
          </a:xfrm>
          <a:prstGeom prst="rect">
            <a:avLst/>
          </a:prstGeom>
          <a:solidFill>
            <a:schemeClr val="bg1"/>
          </a:solidFill>
        </p:spPr>
        <p:txBody>
          <a:bodyPr wrap="square" rtlCol="0">
            <a:spAutoFit/>
          </a:bodyPr>
          <a:lstStyle/>
          <a:p>
            <a:r>
              <a:rPr lang="en-US" dirty="0"/>
              <a:t>Low pitch --------------------</a:t>
            </a:r>
            <a:r>
              <a:rPr lang="en-US" dirty="0">
                <a:sym typeface="Wingdings" panose="05000000000000000000" pitchFamily="2" charset="2"/>
              </a:rPr>
              <a:t>&gt; High pitch</a:t>
            </a:r>
            <a:endParaRPr lang="en-US" dirty="0"/>
          </a:p>
        </p:txBody>
      </p:sp>
      <p:sp>
        <p:nvSpPr>
          <p:cNvPr id="10" name="Rectangle 9"/>
          <p:cNvSpPr/>
          <p:nvPr/>
        </p:nvSpPr>
        <p:spPr>
          <a:xfrm>
            <a:off x="3850504" y="3497082"/>
            <a:ext cx="393056" cy="461665"/>
          </a:xfrm>
          <a:prstGeom prst="rect">
            <a:avLst/>
          </a:prstGeom>
        </p:spPr>
        <p:txBody>
          <a:bodyPr wrap="none">
            <a:spAutoFit/>
          </a:bodyPr>
          <a:lstStyle/>
          <a:p>
            <a:r>
              <a:rPr lang="en-US" sz="2400" b="1" dirty="0">
                <a:solidFill>
                  <a:srgbClr val="FF0000"/>
                </a:solidFill>
              </a:rPr>
              <a:t>O</a:t>
            </a:r>
            <a:endParaRPr lang="en-US" b="1" dirty="0">
              <a:solidFill>
                <a:srgbClr val="FF0000"/>
              </a:solidFill>
            </a:endParaRPr>
          </a:p>
        </p:txBody>
      </p:sp>
      <p:sp>
        <p:nvSpPr>
          <p:cNvPr id="11" name="Rectangle 10"/>
          <p:cNvSpPr/>
          <p:nvPr/>
        </p:nvSpPr>
        <p:spPr>
          <a:xfrm>
            <a:off x="1519552" y="2761284"/>
            <a:ext cx="393056" cy="461665"/>
          </a:xfrm>
          <a:prstGeom prst="rect">
            <a:avLst/>
          </a:prstGeom>
        </p:spPr>
        <p:txBody>
          <a:bodyPr wrap="none">
            <a:spAutoFit/>
          </a:bodyPr>
          <a:lstStyle/>
          <a:p>
            <a:r>
              <a:rPr lang="en-US" sz="2400" b="1" dirty="0">
                <a:solidFill>
                  <a:srgbClr val="FF0000"/>
                </a:solidFill>
              </a:rPr>
              <a:t>O</a:t>
            </a:r>
            <a:endParaRPr lang="en-US" b="1" dirty="0">
              <a:solidFill>
                <a:srgbClr val="FF0000"/>
              </a:solidFill>
            </a:endParaRPr>
          </a:p>
        </p:txBody>
      </p:sp>
      <p:sp>
        <p:nvSpPr>
          <p:cNvPr id="12" name="Rectangle 11"/>
          <p:cNvSpPr/>
          <p:nvPr/>
        </p:nvSpPr>
        <p:spPr>
          <a:xfrm>
            <a:off x="3405872" y="3497082"/>
            <a:ext cx="393056" cy="461665"/>
          </a:xfrm>
          <a:prstGeom prst="rect">
            <a:avLst/>
          </a:prstGeom>
        </p:spPr>
        <p:txBody>
          <a:bodyPr wrap="none">
            <a:spAutoFit/>
          </a:bodyPr>
          <a:lstStyle/>
          <a:p>
            <a:r>
              <a:rPr lang="en-US" sz="2400" b="1" dirty="0">
                <a:solidFill>
                  <a:srgbClr val="FF0000"/>
                </a:solidFill>
              </a:rPr>
              <a:t>O</a:t>
            </a:r>
            <a:endParaRPr lang="en-US" b="1" dirty="0">
              <a:solidFill>
                <a:srgbClr val="FF0000"/>
              </a:solidFill>
            </a:endParaRPr>
          </a:p>
        </p:txBody>
      </p:sp>
      <p:sp>
        <p:nvSpPr>
          <p:cNvPr id="13" name="Rectangle 12"/>
          <p:cNvSpPr/>
          <p:nvPr/>
        </p:nvSpPr>
        <p:spPr>
          <a:xfrm>
            <a:off x="2497836" y="2992117"/>
            <a:ext cx="393056" cy="461665"/>
          </a:xfrm>
          <a:prstGeom prst="rect">
            <a:avLst/>
          </a:prstGeom>
        </p:spPr>
        <p:txBody>
          <a:bodyPr wrap="none">
            <a:spAutoFit/>
          </a:bodyPr>
          <a:lstStyle/>
          <a:p>
            <a:r>
              <a:rPr lang="en-US" sz="2400" b="1" dirty="0">
                <a:solidFill>
                  <a:srgbClr val="FF0000"/>
                </a:solidFill>
              </a:rPr>
              <a:t>O</a:t>
            </a:r>
            <a:endParaRPr lang="en-US" b="1" dirty="0">
              <a:solidFill>
                <a:srgbClr val="FF0000"/>
              </a:solidFill>
            </a:endParaRPr>
          </a:p>
        </p:txBody>
      </p:sp>
      <p:sp>
        <p:nvSpPr>
          <p:cNvPr id="14" name="Rectangle 13"/>
          <p:cNvSpPr/>
          <p:nvPr/>
        </p:nvSpPr>
        <p:spPr>
          <a:xfrm>
            <a:off x="2961240" y="3266249"/>
            <a:ext cx="393056" cy="461665"/>
          </a:xfrm>
          <a:prstGeom prst="rect">
            <a:avLst/>
          </a:prstGeom>
        </p:spPr>
        <p:txBody>
          <a:bodyPr wrap="none">
            <a:spAutoFit/>
          </a:bodyPr>
          <a:lstStyle/>
          <a:p>
            <a:r>
              <a:rPr lang="en-US" sz="2400" b="1" dirty="0">
                <a:solidFill>
                  <a:srgbClr val="FF0000"/>
                </a:solidFill>
              </a:rPr>
              <a:t>O</a:t>
            </a:r>
            <a:endParaRPr lang="en-US" b="1" dirty="0">
              <a:solidFill>
                <a:srgbClr val="FF0000"/>
              </a:solidFill>
            </a:endParaRPr>
          </a:p>
        </p:txBody>
      </p:sp>
      <p:sp>
        <p:nvSpPr>
          <p:cNvPr id="15" name="Rectangle 14"/>
          <p:cNvSpPr/>
          <p:nvPr/>
        </p:nvSpPr>
        <p:spPr>
          <a:xfrm>
            <a:off x="2030765" y="2761284"/>
            <a:ext cx="393056" cy="461665"/>
          </a:xfrm>
          <a:prstGeom prst="rect">
            <a:avLst/>
          </a:prstGeom>
        </p:spPr>
        <p:txBody>
          <a:bodyPr wrap="none">
            <a:spAutoFit/>
          </a:bodyPr>
          <a:lstStyle/>
          <a:p>
            <a:r>
              <a:rPr lang="en-US" sz="2400" b="1" dirty="0">
                <a:solidFill>
                  <a:srgbClr val="FF0000"/>
                </a:solidFill>
              </a:rPr>
              <a:t>O</a:t>
            </a:r>
            <a:endParaRPr lang="en-US" b="1" dirty="0">
              <a:solidFill>
                <a:srgbClr val="FF0000"/>
              </a:solidFill>
            </a:endParaRPr>
          </a:p>
        </p:txBody>
      </p:sp>
      <p:sp>
        <p:nvSpPr>
          <p:cNvPr id="16" name="Oval 15"/>
          <p:cNvSpPr/>
          <p:nvPr/>
        </p:nvSpPr>
        <p:spPr>
          <a:xfrm>
            <a:off x="2700010" y="2831177"/>
            <a:ext cx="1447800" cy="555732"/>
          </a:xfrm>
          <a:prstGeom prst="ellipse">
            <a:avLst/>
          </a:prstGeom>
          <a:solidFill>
            <a:srgbClr val="FF0000">
              <a:alpha val="5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14540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Degrees of Hearing Loss</a:t>
            </a:r>
          </a:p>
        </p:txBody>
      </p:sp>
      <p:sp>
        <p:nvSpPr>
          <p:cNvPr id="4" name="Content Placeholder 3"/>
          <p:cNvSpPr>
            <a:spLocks noGrp="1"/>
          </p:cNvSpPr>
          <p:nvPr>
            <p:ph sz="half" idx="2"/>
          </p:nvPr>
        </p:nvSpPr>
        <p:spPr>
          <a:xfrm>
            <a:off x="4657555" y="1774804"/>
            <a:ext cx="3700382" cy="3884852"/>
          </a:xfrm>
        </p:spPr>
        <p:txBody>
          <a:bodyPr>
            <a:noAutofit/>
          </a:bodyPr>
          <a:lstStyle/>
          <a:p>
            <a:r>
              <a:rPr lang="en-US" dirty="0"/>
              <a:t>Example: Normal hearing sloping to a moderate hearing loss</a:t>
            </a:r>
          </a:p>
          <a:p>
            <a:pPr lvl="1"/>
            <a:r>
              <a:rPr lang="en-US" dirty="0"/>
              <a:t>Is this child going to hear and react to sounds? </a:t>
            </a:r>
          </a:p>
          <a:p>
            <a:pPr lvl="1"/>
            <a:r>
              <a:rPr lang="en-US" dirty="0"/>
              <a:t>Will he react to someone talking?</a:t>
            </a:r>
          </a:p>
          <a:p>
            <a:pPr lvl="1"/>
            <a:r>
              <a:rPr lang="en-US" dirty="0"/>
              <a:t>Will he learn speech and language as expected?</a:t>
            </a:r>
          </a:p>
          <a:p>
            <a:pPr lvl="2"/>
            <a:r>
              <a:rPr lang="en-US" sz="1600" dirty="0"/>
              <a:t>Amount of speech that is audible: </a:t>
            </a:r>
            <a:r>
              <a:rPr lang="en-US" sz="1600" b="1" dirty="0">
                <a:solidFill>
                  <a:srgbClr val="FF0000"/>
                </a:solidFill>
              </a:rPr>
              <a:t>44%</a:t>
            </a:r>
          </a:p>
          <a:p>
            <a:pPr lvl="1"/>
            <a:endParaRPr lang="en-US" dirty="0"/>
          </a:p>
          <a:p>
            <a:pPr lvl="1"/>
            <a:endParaRPr lang="en-US" dirty="0"/>
          </a:p>
          <a:p>
            <a:endParaRPr lang="en-US" sz="1600" dirty="0"/>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pic>
        <p:nvPicPr>
          <p:cNvPr id="5"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990600" y="1907450"/>
            <a:ext cx="3352270" cy="402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rot="16200000">
            <a:off x="-824686" y="3499487"/>
            <a:ext cx="3778058" cy="369332"/>
          </a:xfrm>
          <a:prstGeom prst="rect">
            <a:avLst/>
          </a:prstGeom>
          <a:solidFill>
            <a:schemeClr val="bg1"/>
          </a:solidFill>
        </p:spPr>
        <p:txBody>
          <a:bodyPr wrap="square" rtlCol="0">
            <a:spAutoFit/>
          </a:bodyPr>
          <a:lstStyle/>
          <a:p>
            <a:r>
              <a:rPr lang="en-US" dirty="0"/>
              <a:t>Loud  </a:t>
            </a:r>
            <a:r>
              <a:rPr lang="en-US" dirty="0">
                <a:sym typeface="Wingdings" panose="05000000000000000000" pitchFamily="2" charset="2"/>
              </a:rPr>
              <a:t>&lt;----------------------------- Soft</a:t>
            </a:r>
            <a:endParaRPr lang="en-US" dirty="0"/>
          </a:p>
        </p:txBody>
      </p:sp>
      <p:sp>
        <p:nvSpPr>
          <p:cNvPr id="7" name="TextBox 6"/>
          <p:cNvSpPr txBox="1"/>
          <p:nvPr/>
        </p:nvSpPr>
        <p:spPr>
          <a:xfrm>
            <a:off x="842714" y="1832566"/>
            <a:ext cx="3703916" cy="369332"/>
          </a:xfrm>
          <a:prstGeom prst="rect">
            <a:avLst/>
          </a:prstGeom>
          <a:solidFill>
            <a:schemeClr val="bg1"/>
          </a:solidFill>
        </p:spPr>
        <p:txBody>
          <a:bodyPr wrap="square" rtlCol="0">
            <a:spAutoFit/>
          </a:bodyPr>
          <a:lstStyle/>
          <a:p>
            <a:r>
              <a:rPr lang="en-US" dirty="0"/>
              <a:t>Low pitch --------------------</a:t>
            </a:r>
            <a:r>
              <a:rPr lang="en-US" dirty="0">
                <a:sym typeface="Wingdings" panose="05000000000000000000" pitchFamily="2" charset="2"/>
              </a:rPr>
              <a:t>&gt; High pitch</a:t>
            </a:r>
            <a:endParaRPr lang="en-US" dirty="0"/>
          </a:p>
        </p:txBody>
      </p:sp>
      <p:sp>
        <p:nvSpPr>
          <p:cNvPr id="10" name="Rectangle 9"/>
          <p:cNvSpPr/>
          <p:nvPr/>
        </p:nvSpPr>
        <p:spPr>
          <a:xfrm>
            <a:off x="3850504" y="3497082"/>
            <a:ext cx="393056" cy="461665"/>
          </a:xfrm>
          <a:prstGeom prst="rect">
            <a:avLst/>
          </a:prstGeom>
        </p:spPr>
        <p:txBody>
          <a:bodyPr wrap="none">
            <a:spAutoFit/>
          </a:bodyPr>
          <a:lstStyle/>
          <a:p>
            <a:r>
              <a:rPr lang="en-US" sz="2400" b="1" dirty="0">
                <a:solidFill>
                  <a:srgbClr val="FF0000"/>
                </a:solidFill>
              </a:rPr>
              <a:t>O</a:t>
            </a:r>
            <a:endParaRPr lang="en-US" b="1" dirty="0">
              <a:solidFill>
                <a:srgbClr val="FF0000"/>
              </a:solidFill>
            </a:endParaRPr>
          </a:p>
        </p:txBody>
      </p:sp>
      <p:sp>
        <p:nvSpPr>
          <p:cNvPr id="11" name="Rectangle 10"/>
          <p:cNvSpPr/>
          <p:nvPr/>
        </p:nvSpPr>
        <p:spPr>
          <a:xfrm>
            <a:off x="1519552" y="2761284"/>
            <a:ext cx="393056" cy="461665"/>
          </a:xfrm>
          <a:prstGeom prst="rect">
            <a:avLst/>
          </a:prstGeom>
        </p:spPr>
        <p:txBody>
          <a:bodyPr wrap="none">
            <a:spAutoFit/>
          </a:bodyPr>
          <a:lstStyle/>
          <a:p>
            <a:r>
              <a:rPr lang="en-US" sz="2400" b="1" dirty="0">
                <a:solidFill>
                  <a:srgbClr val="FF0000"/>
                </a:solidFill>
              </a:rPr>
              <a:t>O</a:t>
            </a:r>
            <a:endParaRPr lang="en-US" b="1" dirty="0">
              <a:solidFill>
                <a:srgbClr val="FF0000"/>
              </a:solidFill>
            </a:endParaRPr>
          </a:p>
        </p:txBody>
      </p:sp>
      <p:sp>
        <p:nvSpPr>
          <p:cNvPr id="12" name="Rectangle 11"/>
          <p:cNvSpPr/>
          <p:nvPr/>
        </p:nvSpPr>
        <p:spPr>
          <a:xfrm>
            <a:off x="3405872" y="3497082"/>
            <a:ext cx="393056" cy="461665"/>
          </a:xfrm>
          <a:prstGeom prst="rect">
            <a:avLst/>
          </a:prstGeom>
        </p:spPr>
        <p:txBody>
          <a:bodyPr wrap="none">
            <a:spAutoFit/>
          </a:bodyPr>
          <a:lstStyle/>
          <a:p>
            <a:r>
              <a:rPr lang="en-US" sz="2400" b="1" dirty="0">
                <a:solidFill>
                  <a:srgbClr val="FF0000"/>
                </a:solidFill>
              </a:rPr>
              <a:t>O</a:t>
            </a:r>
            <a:endParaRPr lang="en-US" b="1" dirty="0">
              <a:solidFill>
                <a:srgbClr val="FF0000"/>
              </a:solidFill>
            </a:endParaRPr>
          </a:p>
        </p:txBody>
      </p:sp>
      <p:sp>
        <p:nvSpPr>
          <p:cNvPr id="13" name="Rectangle 12"/>
          <p:cNvSpPr/>
          <p:nvPr/>
        </p:nvSpPr>
        <p:spPr>
          <a:xfrm>
            <a:off x="2497836" y="2992117"/>
            <a:ext cx="393056" cy="461665"/>
          </a:xfrm>
          <a:prstGeom prst="rect">
            <a:avLst/>
          </a:prstGeom>
        </p:spPr>
        <p:txBody>
          <a:bodyPr wrap="none">
            <a:spAutoFit/>
          </a:bodyPr>
          <a:lstStyle/>
          <a:p>
            <a:r>
              <a:rPr lang="en-US" sz="2400" b="1" dirty="0">
                <a:solidFill>
                  <a:srgbClr val="FF0000"/>
                </a:solidFill>
              </a:rPr>
              <a:t>O</a:t>
            </a:r>
            <a:endParaRPr lang="en-US" b="1" dirty="0">
              <a:solidFill>
                <a:srgbClr val="FF0000"/>
              </a:solidFill>
            </a:endParaRPr>
          </a:p>
        </p:txBody>
      </p:sp>
      <p:sp>
        <p:nvSpPr>
          <p:cNvPr id="14" name="Rectangle 13"/>
          <p:cNvSpPr/>
          <p:nvPr/>
        </p:nvSpPr>
        <p:spPr>
          <a:xfrm>
            <a:off x="2961240" y="3266249"/>
            <a:ext cx="393056" cy="461665"/>
          </a:xfrm>
          <a:prstGeom prst="rect">
            <a:avLst/>
          </a:prstGeom>
        </p:spPr>
        <p:txBody>
          <a:bodyPr wrap="none">
            <a:spAutoFit/>
          </a:bodyPr>
          <a:lstStyle/>
          <a:p>
            <a:r>
              <a:rPr lang="en-US" sz="2400" b="1" dirty="0">
                <a:solidFill>
                  <a:srgbClr val="FF0000"/>
                </a:solidFill>
              </a:rPr>
              <a:t>O</a:t>
            </a:r>
            <a:endParaRPr lang="en-US" b="1" dirty="0">
              <a:solidFill>
                <a:srgbClr val="FF0000"/>
              </a:solidFill>
            </a:endParaRPr>
          </a:p>
        </p:txBody>
      </p:sp>
      <p:sp>
        <p:nvSpPr>
          <p:cNvPr id="15" name="Rectangle 14"/>
          <p:cNvSpPr/>
          <p:nvPr/>
        </p:nvSpPr>
        <p:spPr>
          <a:xfrm>
            <a:off x="2030765" y="2761284"/>
            <a:ext cx="393056" cy="461665"/>
          </a:xfrm>
          <a:prstGeom prst="rect">
            <a:avLst/>
          </a:prstGeom>
        </p:spPr>
        <p:txBody>
          <a:bodyPr wrap="none">
            <a:spAutoFit/>
          </a:bodyPr>
          <a:lstStyle/>
          <a:p>
            <a:r>
              <a:rPr lang="en-US" sz="2400" b="1" dirty="0">
                <a:solidFill>
                  <a:srgbClr val="FF0000"/>
                </a:solidFill>
              </a:rPr>
              <a:t>O</a:t>
            </a:r>
            <a:endParaRPr lang="en-US" b="1" dirty="0">
              <a:solidFill>
                <a:srgbClr val="FF0000"/>
              </a:solidFill>
            </a:endParaRPr>
          </a:p>
        </p:txBody>
      </p:sp>
      <p:sp>
        <p:nvSpPr>
          <p:cNvPr id="16" name="Oval 15"/>
          <p:cNvSpPr/>
          <p:nvPr/>
        </p:nvSpPr>
        <p:spPr>
          <a:xfrm>
            <a:off x="2700010" y="2831177"/>
            <a:ext cx="1447800" cy="555732"/>
          </a:xfrm>
          <a:prstGeom prst="ellipse">
            <a:avLst/>
          </a:prstGeom>
          <a:solidFill>
            <a:srgbClr val="FF0000">
              <a:alpha val="5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51556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2640" y="3380322"/>
            <a:ext cx="2690812" cy="1514528"/>
          </a:xfrm>
          <a:prstGeom prst="rect">
            <a:avLst/>
          </a:prstGeom>
          <a:effectLst>
            <a:softEdge rad="317500"/>
          </a:effectLst>
        </p:spPr>
      </p:pic>
      <p:grpSp>
        <p:nvGrpSpPr>
          <p:cNvPr id="8" name="Group 7"/>
          <p:cNvGrpSpPr/>
          <p:nvPr/>
        </p:nvGrpSpPr>
        <p:grpSpPr>
          <a:xfrm>
            <a:off x="6117589" y="817360"/>
            <a:ext cx="2430780" cy="2743200"/>
            <a:chOff x="4729896" y="1984819"/>
            <a:chExt cx="3021522" cy="3563761"/>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402" t="19542" r="54151" b="827"/>
            <a:stretch/>
          </p:blipFill>
          <p:spPr>
            <a:xfrm>
              <a:off x="4729896" y="3036732"/>
              <a:ext cx="1888273" cy="2484026"/>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69288" t="17926"/>
            <a:stretch/>
          </p:blipFill>
          <p:spPr>
            <a:xfrm>
              <a:off x="6475383" y="1984819"/>
              <a:ext cx="1276035" cy="2560226"/>
            </a:xfrm>
            <a:prstGeom prst="rect">
              <a:avLst/>
            </a:prstGeom>
          </p:spPr>
        </p:pic>
        <p:sp>
          <p:nvSpPr>
            <p:cNvPr id="11" name="Rectangle 10"/>
            <p:cNvSpPr/>
            <p:nvPr/>
          </p:nvSpPr>
          <p:spPr>
            <a:xfrm>
              <a:off x="6170583" y="4347545"/>
              <a:ext cx="609600" cy="1201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a:t>Auditory Neuropathy (AN/ANSD)</a:t>
            </a:r>
          </a:p>
        </p:txBody>
      </p:sp>
      <p:sp>
        <p:nvSpPr>
          <p:cNvPr id="3" name="Content Placeholder 2"/>
          <p:cNvSpPr>
            <a:spLocks noGrp="1"/>
          </p:cNvSpPr>
          <p:nvPr>
            <p:ph sz="half" idx="1"/>
          </p:nvPr>
        </p:nvSpPr>
        <p:spPr>
          <a:xfrm>
            <a:off x="822959" y="1845735"/>
            <a:ext cx="5044441" cy="4023359"/>
          </a:xfrm>
        </p:spPr>
        <p:txBody>
          <a:bodyPr>
            <a:normAutofit/>
          </a:bodyPr>
          <a:lstStyle/>
          <a:p>
            <a:r>
              <a:rPr lang="en-US" dirty="0"/>
              <a:t>Even if sound is detected at normal levels, it must be sent to the brain by the auditory nerve</a:t>
            </a:r>
          </a:p>
          <a:p>
            <a:pPr lvl="1"/>
            <a:r>
              <a:rPr lang="en-US" dirty="0"/>
              <a:t>Accurate signal transmission depends on synchronous neural firing</a:t>
            </a:r>
          </a:p>
          <a:p>
            <a:pPr lvl="1"/>
            <a:r>
              <a:rPr lang="en-US" dirty="0"/>
              <a:t>If not: poor speech understanding ability (especially in noise)</a:t>
            </a:r>
          </a:p>
          <a:p>
            <a:r>
              <a:rPr lang="en-US" dirty="0"/>
              <a:t>Hearing thresholds may be normal, abnormal, or fluctuating</a:t>
            </a:r>
          </a:p>
          <a:p>
            <a:pPr lvl="1"/>
            <a:r>
              <a:rPr lang="en-US" dirty="0"/>
              <a:t>Animal studies have shown 50-80% nerve sections w/normal hearing thresholds</a:t>
            </a:r>
            <a:r>
              <a:rPr lang="en-US" baseline="30000" dirty="0"/>
              <a:t>1</a:t>
            </a:r>
          </a:p>
          <a:p>
            <a:pPr lvl="1"/>
            <a:r>
              <a:rPr lang="en-US" dirty="0"/>
              <a:t>Some people’s hearing thresholds change with body temperature</a:t>
            </a:r>
            <a:r>
              <a:rPr lang="en-US" baseline="30000" dirty="0"/>
              <a:t>2</a:t>
            </a:r>
            <a:endParaRPr lang="en-US" dirty="0"/>
          </a:p>
        </p:txBody>
      </p:sp>
      <p:pic>
        <p:nvPicPr>
          <p:cNvPr id="1026" name="Picture 2" descr="Image result for staticky radi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6960" y="3131703"/>
            <a:ext cx="2209800" cy="2209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8260" y="5799712"/>
            <a:ext cx="8318500" cy="769441"/>
          </a:xfrm>
          <a:prstGeom prst="rect">
            <a:avLst/>
          </a:prstGeom>
        </p:spPr>
        <p:txBody>
          <a:bodyPr wrap="square">
            <a:spAutoFit/>
          </a:bodyPr>
          <a:lstStyle/>
          <a:p>
            <a:r>
              <a:rPr lang="en-US" sz="1100" baseline="30000" dirty="0"/>
              <a:t>1</a:t>
            </a:r>
            <a:r>
              <a:rPr lang="en-US" sz="1100" dirty="0"/>
              <a:t>Schuknecht, H. F., &amp; </a:t>
            </a:r>
            <a:r>
              <a:rPr lang="en-US" sz="1100" dirty="0" err="1"/>
              <a:t>Woellner</a:t>
            </a:r>
            <a:r>
              <a:rPr lang="en-US" sz="1100" dirty="0"/>
              <a:t>, R. C. (1953). Hearing losses following partial section of the cochlear nerve. </a:t>
            </a:r>
            <a:r>
              <a:rPr lang="en-US" sz="1100" i="1" dirty="0"/>
              <a:t>The Laryngoscope</a:t>
            </a:r>
            <a:r>
              <a:rPr lang="en-US" sz="1100" dirty="0"/>
              <a:t>, </a:t>
            </a:r>
            <a:r>
              <a:rPr lang="en-US" sz="1100" i="1" dirty="0"/>
              <a:t>63</a:t>
            </a:r>
            <a:r>
              <a:rPr lang="en-US" sz="1100" dirty="0"/>
              <a:t>(6), 441-465.</a:t>
            </a:r>
          </a:p>
          <a:p>
            <a:r>
              <a:rPr lang="en-US" sz="1100" baseline="30000" dirty="0"/>
              <a:t>2</a:t>
            </a:r>
            <a:r>
              <a:rPr lang="en-US" sz="1100" dirty="0"/>
              <a:t>Starr, A., </a:t>
            </a:r>
            <a:r>
              <a:rPr lang="en-US" sz="1100" dirty="0" err="1"/>
              <a:t>Sininger</a:t>
            </a:r>
            <a:r>
              <a:rPr lang="en-US" sz="1100" dirty="0"/>
              <a:t>, Y., Winter, M., </a:t>
            </a:r>
            <a:r>
              <a:rPr lang="en-US" sz="1100" dirty="0" err="1"/>
              <a:t>Derebery</a:t>
            </a:r>
            <a:r>
              <a:rPr lang="en-US" sz="1100" dirty="0"/>
              <a:t>, M. J., Oba, S., &amp; </a:t>
            </a:r>
            <a:r>
              <a:rPr lang="en-US" sz="1100" dirty="0" err="1"/>
              <a:t>Michalewski</a:t>
            </a:r>
            <a:r>
              <a:rPr lang="en-US" sz="1100" dirty="0"/>
              <a:t>, H. J. (1998). Transient deafness due to temperature-sensitive auditory neuropathy. </a:t>
            </a:r>
            <a:r>
              <a:rPr lang="en-US" sz="1100" i="1" dirty="0"/>
              <a:t>Ear and hearing</a:t>
            </a:r>
            <a:r>
              <a:rPr lang="en-US" sz="1100" dirty="0"/>
              <a:t>, </a:t>
            </a:r>
            <a:r>
              <a:rPr lang="en-US" sz="1100" i="1" dirty="0"/>
              <a:t>19</a:t>
            </a:r>
            <a:r>
              <a:rPr lang="en-US" sz="1100" dirty="0"/>
              <a:t>(3), 169-179.</a:t>
            </a:r>
          </a:p>
          <a:p>
            <a:endParaRPr lang="en-US" sz="1100" dirty="0"/>
          </a:p>
        </p:txBody>
      </p:sp>
      <p:sp>
        <p:nvSpPr>
          <p:cNvPr id="28" name="Right Arrow 27"/>
          <p:cNvSpPr/>
          <p:nvPr/>
        </p:nvSpPr>
        <p:spPr>
          <a:xfrm rot="5400000">
            <a:off x="7303396" y="1513655"/>
            <a:ext cx="436832" cy="4078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30812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test children?</a:t>
            </a:r>
          </a:p>
        </p:txBody>
      </p:sp>
      <p:sp>
        <p:nvSpPr>
          <p:cNvPr id="3" name="Content Placeholder 2"/>
          <p:cNvSpPr>
            <a:spLocks noGrp="1"/>
          </p:cNvSpPr>
          <p:nvPr>
            <p:ph idx="1"/>
          </p:nvPr>
        </p:nvSpPr>
        <p:spPr/>
        <p:txBody>
          <a:bodyPr>
            <a:normAutofit/>
          </a:bodyPr>
          <a:lstStyle/>
          <a:p>
            <a:pPr>
              <a:lnSpc>
                <a:spcPct val="150000"/>
              </a:lnSpc>
            </a:pPr>
            <a:r>
              <a:rPr lang="en-US" sz="2400" dirty="0"/>
              <a:t>Method depends on age, developmental abilities, and what results are obtained during the session</a:t>
            </a:r>
          </a:p>
          <a:p>
            <a:pPr lvl="1">
              <a:lnSpc>
                <a:spcPct val="150000"/>
              </a:lnSpc>
            </a:pPr>
            <a:r>
              <a:rPr lang="en-US" sz="2000" b="1" dirty="0"/>
              <a:t>No child is too young to test or diagnose with hearing loss!</a:t>
            </a:r>
          </a:p>
        </p:txBody>
      </p:sp>
    </p:spTree>
    <p:extLst>
      <p:ext uri="{BB962C8B-B14F-4D97-AF65-F5344CB8AC3E}">
        <p14:creationId xmlns:p14="http://schemas.microsoft.com/office/powerpoint/2010/main" val="3813347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idx="1"/>
          </p:nvPr>
        </p:nvSpPr>
        <p:spPr/>
        <p:txBody>
          <a:bodyPr>
            <a:normAutofit/>
          </a:bodyPr>
          <a:lstStyle/>
          <a:p>
            <a:r>
              <a:rPr lang="en-US" dirty="0"/>
              <a:t>Types of Hearing Loss</a:t>
            </a:r>
          </a:p>
          <a:p>
            <a:r>
              <a:rPr lang="en-US" dirty="0"/>
              <a:t>Methods of Assessing Hearing</a:t>
            </a:r>
          </a:p>
          <a:p>
            <a:r>
              <a:rPr lang="en-US" dirty="0"/>
              <a:t>OAE vs AABR/ABR Newborn Hearing Screenings</a:t>
            </a:r>
          </a:p>
        </p:txBody>
      </p:sp>
    </p:spTree>
    <p:extLst>
      <p:ext uri="{BB962C8B-B14F-4D97-AF65-F5344CB8AC3E}">
        <p14:creationId xmlns:p14="http://schemas.microsoft.com/office/powerpoint/2010/main" val="35036935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Hearing Tests</a:t>
            </a:r>
          </a:p>
        </p:txBody>
      </p:sp>
      <p:sp>
        <p:nvSpPr>
          <p:cNvPr id="3" name="Content Placeholder 2"/>
          <p:cNvSpPr>
            <a:spLocks noGrp="1"/>
          </p:cNvSpPr>
          <p:nvPr>
            <p:ph sz="half" idx="1"/>
          </p:nvPr>
        </p:nvSpPr>
        <p:spPr>
          <a:xfrm>
            <a:off x="609600" y="1845735"/>
            <a:ext cx="3688079" cy="4023359"/>
          </a:xfrm>
        </p:spPr>
        <p:txBody>
          <a:bodyPr>
            <a:normAutofit/>
          </a:bodyPr>
          <a:lstStyle/>
          <a:p>
            <a:r>
              <a:rPr lang="en-US" dirty="0"/>
              <a:t>Behavioral = gold standard</a:t>
            </a:r>
          </a:p>
          <a:p>
            <a:pPr lvl="1"/>
            <a:r>
              <a:rPr lang="en-US" dirty="0"/>
              <a:t>Tests the entire auditory system</a:t>
            </a:r>
          </a:p>
          <a:p>
            <a:pPr lvl="1"/>
            <a:r>
              <a:rPr lang="en-US" dirty="0"/>
              <a:t>Patient gives a behavioral response to a sound (show us what is heard)</a:t>
            </a:r>
          </a:p>
          <a:p>
            <a:r>
              <a:rPr lang="en-US" dirty="0"/>
              <a:t>Behavioral procedures</a:t>
            </a:r>
          </a:p>
          <a:p>
            <a:pPr lvl="1"/>
            <a:r>
              <a:rPr lang="en-US" b="1" dirty="0"/>
              <a:t>Visual Reinforcement Audiometry</a:t>
            </a:r>
          </a:p>
          <a:p>
            <a:pPr lvl="2"/>
            <a:r>
              <a:rPr lang="en-US" dirty="0"/>
              <a:t>Approx. ages 7mo-2.5yrs</a:t>
            </a:r>
          </a:p>
          <a:p>
            <a:pPr lvl="2"/>
            <a:r>
              <a:rPr lang="en-US" dirty="0"/>
              <a:t>Often </a:t>
            </a:r>
            <a:r>
              <a:rPr lang="en-US" dirty="0" err="1"/>
              <a:t>soundfield</a:t>
            </a:r>
            <a:r>
              <a:rPr lang="en-US" dirty="0"/>
              <a:t> and ear-specific</a:t>
            </a:r>
          </a:p>
        </p:txBody>
      </p:sp>
      <p:sp>
        <p:nvSpPr>
          <p:cNvPr id="4" name="Content Placeholder 3"/>
          <p:cNvSpPr>
            <a:spLocks noGrp="1"/>
          </p:cNvSpPr>
          <p:nvPr>
            <p:ph sz="half" idx="2"/>
          </p:nvPr>
        </p:nvSpPr>
        <p:spPr>
          <a:xfrm>
            <a:off x="4663439" y="2362200"/>
            <a:ext cx="3703320" cy="4023360"/>
          </a:xfrm>
        </p:spPr>
        <p:txBody>
          <a:bodyPr>
            <a:normAutofit/>
          </a:bodyPr>
          <a:lstStyle/>
          <a:p>
            <a:endParaRPr lang="en-US" dirty="0"/>
          </a:p>
          <a:p>
            <a:endParaRPr lang="en-US" dirty="0"/>
          </a:p>
        </p:txBody>
      </p:sp>
      <p:sp>
        <p:nvSpPr>
          <p:cNvPr id="6" name="TextBox 5"/>
          <p:cNvSpPr txBox="1"/>
          <p:nvPr/>
        </p:nvSpPr>
        <p:spPr>
          <a:xfrm>
            <a:off x="4419600" y="5816620"/>
            <a:ext cx="4434841" cy="523220"/>
          </a:xfrm>
          <a:prstGeom prst="rect">
            <a:avLst/>
          </a:prstGeom>
          <a:noFill/>
        </p:spPr>
        <p:txBody>
          <a:bodyPr wrap="square" rtlCol="0">
            <a:spAutoFit/>
          </a:bodyPr>
          <a:lstStyle/>
          <a:p>
            <a:pPr algn="r"/>
            <a:r>
              <a:rPr lang="en-US" sz="1400" i="1" dirty="0"/>
              <a:t>Dahlia, age 7 months</a:t>
            </a:r>
          </a:p>
          <a:p>
            <a:pPr algn="r"/>
            <a:r>
              <a:rPr lang="en-US" sz="1400" i="1" dirty="0"/>
              <a:t>Capstone Pediatrics</a:t>
            </a:r>
          </a:p>
        </p:txBody>
      </p:sp>
      <p:pic>
        <p:nvPicPr>
          <p:cNvPr id="5" name="Picture 4"/>
          <p:cNvPicPr>
            <a:picLocks noChangeAspect="1"/>
          </p:cNvPicPr>
          <p:nvPr/>
        </p:nvPicPr>
        <p:blipFill rotWithShape="1">
          <a:blip r:embed="rId2"/>
          <a:srcRect l="5970" t="4742" r="14003" b="11477"/>
          <a:stretch/>
        </p:blipFill>
        <p:spPr>
          <a:xfrm>
            <a:off x="5999108" y="239294"/>
            <a:ext cx="2230491" cy="1247478"/>
          </a:xfrm>
          <a:prstGeom prst="rect">
            <a:avLst/>
          </a:prstGeom>
        </p:spPr>
      </p:pic>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59948" y="3056892"/>
            <a:ext cx="2269651" cy="1223319"/>
          </a:xfrm>
          <a:prstGeom prst="rect">
            <a:avLst/>
          </a:prstGeom>
        </p:spPr>
      </p:pic>
      <p:pic>
        <p:nvPicPr>
          <p:cNvPr id="12" name="Picture 11"/>
          <p:cNvPicPr>
            <a:picLocks noChangeAspect="1"/>
          </p:cNvPicPr>
          <p:nvPr/>
        </p:nvPicPr>
        <p:blipFill rotWithShape="1">
          <a:blip r:embed="rId4"/>
          <a:srcRect l="2074" t="4865" r="10183" b="6819"/>
          <a:stretch/>
        </p:blipFill>
        <p:spPr>
          <a:xfrm>
            <a:off x="5940170" y="4417390"/>
            <a:ext cx="2289429" cy="1341120"/>
          </a:xfrm>
          <a:prstGeom prst="rect">
            <a:avLst/>
          </a:prstGeom>
        </p:spPr>
      </p:pic>
      <p:pic>
        <p:nvPicPr>
          <p:cNvPr id="13" name="Picture 1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999108" y="1650702"/>
            <a:ext cx="2230491" cy="1247478"/>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1800" y="2111611"/>
            <a:ext cx="451579" cy="472653"/>
          </a:xfrm>
          <a:prstGeom prst="rect">
            <a:avLst/>
          </a:prstGeom>
        </p:spPr>
      </p:pic>
    </p:spTree>
    <p:extLst>
      <p:ext uri="{BB962C8B-B14F-4D97-AF65-F5344CB8AC3E}">
        <p14:creationId xmlns:p14="http://schemas.microsoft.com/office/powerpoint/2010/main" val="38342626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64380" y="2239459"/>
            <a:ext cx="3659511" cy="2046706"/>
          </a:xfrm>
          <a:prstGeom prst="rect">
            <a:avLst/>
          </a:prstGeom>
        </p:spPr>
      </p:pic>
      <p:sp>
        <p:nvSpPr>
          <p:cNvPr id="2" name="Title 1"/>
          <p:cNvSpPr>
            <a:spLocks noGrp="1"/>
          </p:cNvSpPr>
          <p:nvPr>
            <p:ph type="title"/>
          </p:nvPr>
        </p:nvSpPr>
        <p:spPr/>
        <p:txBody>
          <a:bodyPr/>
          <a:lstStyle/>
          <a:p>
            <a:r>
              <a:rPr lang="en-US" dirty="0"/>
              <a:t>Hearing Tests</a:t>
            </a:r>
          </a:p>
        </p:txBody>
      </p:sp>
      <p:sp>
        <p:nvSpPr>
          <p:cNvPr id="3" name="Content Placeholder 2"/>
          <p:cNvSpPr>
            <a:spLocks noGrp="1"/>
          </p:cNvSpPr>
          <p:nvPr>
            <p:ph sz="half" idx="1"/>
          </p:nvPr>
        </p:nvSpPr>
        <p:spPr>
          <a:xfrm>
            <a:off x="609600" y="1845735"/>
            <a:ext cx="3688079" cy="4023359"/>
          </a:xfrm>
        </p:spPr>
        <p:txBody>
          <a:bodyPr>
            <a:normAutofit/>
          </a:bodyPr>
          <a:lstStyle/>
          <a:p>
            <a:r>
              <a:rPr lang="en-US" dirty="0"/>
              <a:t>Behavioral = gold standard</a:t>
            </a:r>
          </a:p>
          <a:p>
            <a:pPr lvl="1"/>
            <a:r>
              <a:rPr lang="en-US" dirty="0"/>
              <a:t>Tests the entire auditory system</a:t>
            </a:r>
          </a:p>
          <a:p>
            <a:pPr lvl="1"/>
            <a:r>
              <a:rPr lang="en-US" dirty="0"/>
              <a:t>Patient gives a behavioral response to a sound (show us what is heard)</a:t>
            </a:r>
          </a:p>
          <a:p>
            <a:r>
              <a:rPr lang="en-US" dirty="0"/>
              <a:t>Behavioral procedures</a:t>
            </a:r>
          </a:p>
          <a:p>
            <a:pPr lvl="1"/>
            <a:r>
              <a:rPr lang="en-US" b="1" dirty="0"/>
              <a:t>Visual Reinforcement Audiometry</a:t>
            </a:r>
          </a:p>
          <a:p>
            <a:pPr lvl="2"/>
            <a:r>
              <a:rPr lang="en-US" dirty="0"/>
              <a:t>Approx. ages 7mo-2.5yrs</a:t>
            </a:r>
          </a:p>
          <a:p>
            <a:pPr lvl="2"/>
            <a:r>
              <a:rPr lang="en-US" dirty="0"/>
              <a:t>Often </a:t>
            </a:r>
            <a:r>
              <a:rPr lang="en-US" dirty="0" err="1"/>
              <a:t>soundfield</a:t>
            </a:r>
            <a:r>
              <a:rPr lang="en-US" dirty="0"/>
              <a:t> and ear-specific</a:t>
            </a:r>
          </a:p>
        </p:txBody>
      </p:sp>
      <p:sp>
        <p:nvSpPr>
          <p:cNvPr id="4" name="Content Placeholder 3"/>
          <p:cNvSpPr>
            <a:spLocks noGrp="1"/>
          </p:cNvSpPr>
          <p:nvPr>
            <p:ph sz="half" idx="2"/>
          </p:nvPr>
        </p:nvSpPr>
        <p:spPr/>
        <p:txBody>
          <a:bodyPr>
            <a:normAutofit/>
          </a:bodyPr>
          <a:lstStyle/>
          <a:p>
            <a:endParaRPr lang="en-US" dirty="0"/>
          </a:p>
          <a:p>
            <a:endParaRPr lang="en-US" dirty="0"/>
          </a:p>
        </p:txBody>
      </p:sp>
      <p:sp>
        <p:nvSpPr>
          <p:cNvPr id="6" name="TextBox 5"/>
          <p:cNvSpPr txBox="1"/>
          <p:nvPr/>
        </p:nvSpPr>
        <p:spPr>
          <a:xfrm>
            <a:off x="4297679" y="4434839"/>
            <a:ext cx="4434841" cy="523220"/>
          </a:xfrm>
          <a:prstGeom prst="rect">
            <a:avLst/>
          </a:prstGeom>
          <a:noFill/>
        </p:spPr>
        <p:txBody>
          <a:bodyPr wrap="square" rtlCol="0">
            <a:spAutoFit/>
          </a:bodyPr>
          <a:lstStyle/>
          <a:p>
            <a:pPr algn="r"/>
            <a:r>
              <a:rPr lang="en-US" sz="1400" i="1" dirty="0"/>
              <a:t>Dahlia, age 7 months</a:t>
            </a:r>
          </a:p>
          <a:p>
            <a:pPr algn="r"/>
            <a:r>
              <a:rPr lang="en-US" sz="1400" i="1" dirty="0"/>
              <a:t>Capstone Pediatrics</a:t>
            </a:r>
          </a:p>
        </p:txBody>
      </p:sp>
      <p:pic>
        <p:nvPicPr>
          <p:cNvPr id="8" name="Content Placeholder 4"/>
          <p:cNvPicPr>
            <a:picLocks noChangeAspect="1"/>
          </p:cNvPicPr>
          <p:nvPr/>
        </p:nvPicPr>
        <p:blipFill>
          <a:blip r:embed="rId3">
            <a:clrChange>
              <a:clrFrom>
                <a:srgbClr val="FDD284"/>
              </a:clrFrom>
              <a:clrTo>
                <a:srgbClr val="FDD284">
                  <a:alpha val="0"/>
                </a:srgbClr>
              </a:clrTo>
            </a:clrChange>
            <a:extLst>
              <a:ext uri="{28A0092B-C50C-407E-A947-70E740481C1C}">
                <a14:useLocalDpi xmlns:a14="http://schemas.microsoft.com/office/drawing/2010/main" val="0"/>
              </a:ext>
            </a:extLst>
          </a:blip>
          <a:stretch>
            <a:fillRect/>
          </a:stretch>
        </p:blipFill>
        <p:spPr>
          <a:xfrm>
            <a:off x="6482477" y="3112437"/>
            <a:ext cx="1378109" cy="1173728"/>
          </a:xfrm>
          <a:prstGeom prst="rect">
            <a:avLst/>
          </a:prstGeom>
        </p:spPr>
      </p:pic>
    </p:spTree>
    <p:extLst>
      <p:ext uri="{BB962C8B-B14F-4D97-AF65-F5344CB8AC3E}">
        <p14:creationId xmlns:p14="http://schemas.microsoft.com/office/powerpoint/2010/main" val="1332640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Hearing Tests</a:t>
            </a:r>
          </a:p>
        </p:txBody>
      </p:sp>
      <p:sp>
        <p:nvSpPr>
          <p:cNvPr id="3" name="Content Placeholder 2"/>
          <p:cNvSpPr>
            <a:spLocks noGrp="1"/>
          </p:cNvSpPr>
          <p:nvPr>
            <p:ph sz="half" idx="1"/>
          </p:nvPr>
        </p:nvSpPr>
        <p:spPr>
          <a:xfrm>
            <a:off x="609600" y="1845735"/>
            <a:ext cx="3688079" cy="4023359"/>
          </a:xfrm>
        </p:spPr>
        <p:txBody>
          <a:bodyPr>
            <a:normAutofit/>
          </a:bodyPr>
          <a:lstStyle/>
          <a:p>
            <a:r>
              <a:rPr lang="en-US" dirty="0"/>
              <a:t>Behavioral = gold standard</a:t>
            </a:r>
          </a:p>
          <a:p>
            <a:pPr lvl="1"/>
            <a:r>
              <a:rPr lang="en-US" dirty="0"/>
              <a:t>Tests the entire auditory system</a:t>
            </a:r>
          </a:p>
          <a:p>
            <a:pPr lvl="1"/>
            <a:r>
              <a:rPr lang="en-US" dirty="0"/>
              <a:t>Patient gives a behavioral response to a sound (show us what is heard)</a:t>
            </a:r>
          </a:p>
          <a:p>
            <a:r>
              <a:rPr lang="en-US" dirty="0"/>
              <a:t>Behavioral procedures</a:t>
            </a:r>
          </a:p>
          <a:p>
            <a:pPr lvl="1"/>
            <a:r>
              <a:rPr lang="en-US" dirty="0"/>
              <a:t>Visual Reinforcement Audiometry</a:t>
            </a:r>
          </a:p>
          <a:p>
            <a:pPr lvl="2"/>
            <a:r>
              <a:rPr lang="en-US" dirty="0"/>
              <a:t>Approx. ages 7mo-2.5yrs</a:t>
            </a:r>
          </a:p>
          <a:p>
            <a:pPr lvl="2"/>
            <a:r>
              <a:rPr lang="en-US" dirty="0"/>
              <a:t>Often </a:t>
            </a:r>
            <a:r>
              <a:rPr lang="en-US" dirty="0" err="1"/>
              <a:t>soundfield</a:t>
            </a:r>
            <a:r>
              <a:rPr lang="en-US" dirty="0"/>
              <a:t> and ear-specific</a:t>
            </a:r>
          </a:p>
          <a:p>
            <a:pPr lvl="1"/>
            <a:r>
              <a:rPr lang="en-US" b="1" dirty="0"/>
              <a:t>Conditioned Play Audiometry</a:t>
            </a:r>
          </a:p>
          <a:p>
            <a:pPr lvl="2"/>
            <a:r>
              <a:rPr lang="en-US" dirty="0"/>
              <a:t>Approx. ages 2.5yrs-5 </a:t>
            </a:r>
            <a:r>
              <a:rPr lang="en-US" dirty="0" err="1"/>
              <a:t>yrs</a:t>
            </a:r>
            <a:endParaRPr lang="en-US" dirty="0"/>
          </a:p>
        </p:txBody>
      </p:sp>
      <p:sp>
        <p:nvSpPr>
          <p:cNvPr id="6" name="TextBox 5"/>
          <p:cNvSpPr txBox="1"/>
          <p:nvPr/>
        </p:nvSpPr>
        <p:spPr>
          <a:xfrm>
            <a:off x="3509332" y="5586401"/>
            <a:ext cx="4434841" cy="523220"/>
          </a:xfrm>
          <a:prstGeom prst="rect">
            <a:avLst/>
          </a:prstGeom>
          <a:noFill/>
        </p:spPr>
        <p:txBody>
          <a:bodyPr wrap="square" rtlCol="0">
            <a:spAutoFit/>
          </a:bodyPr>
          <a:lstStyle/>
          <a:p>
            <a:pPr algn="r"/>
            <a:r>
              <a:rPr lang="en-US" sz="1400" i="1" dirty="0" err="1"/>
              <a:t>Gaven</a:t>
            </a:r>
            <a:r>
              <a:rPr lang="en-US" sz="1400" i="1" dirty="0"/>
              <a:t>, age 3.5 years</a:t>
            </a:r>
          </a:p>
          <a:p>
            <a:pPr algn="r"/>
            <a:r>
              <a:rPr lang="en-US" sz="1400" i="1" dirty="0"/>
              <a:t>Capstone Pediatrics</a:t>
            </a:r>
          </a:p>
        </p:txBody>
      </p:sp>
      <p:pic>
        <p:nvPicPr>
          <p:cNvPr id="7" name="Picture 6"/>
          <p:cNvPicPr>
            <a:picLocks noChangeAspect="1"/>
          </p:cNvPicPr>
          <p:nvPr/>
        </p:nvPicPr>
        <p:blipFill rotWithShape="1">
          <a:blip r:embed="rId2"/>
          <a:srcRect l="17521" t="27874" r="43337" b="9166"/>
          <a:stretch/>
        </p:blipFill>
        <p:spPr>
          <a:xfrm>
            <a:off x="6259753" y="3805462"/>
            <a:ext cx="1684420" cy="1523999"/>
          </a:xfrm>
          <a:prstGeom prst="rect">
            <a:avLst/>
          </a:prstGeom>
        </p:spPr>
      </p:pic>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24599" y="1979723"/>
            <a:ext cx="1554729" cy="1441657"/>
          </a:xfrm>
          <a:prstGeom prst="rect">
            <a:avLst/>
          </a:prstGeom>
        </p:spPr>
      </p:pic>
      <p:pic>
        <p:nvPicPr>
          <p:cNvPr id="12" name="Picture 11"/>
          <p:cNvPicPr>
            <a:picLocks noChangeAspect="1"/>
          </p:cNvPicPr>
          <p:nvPr/>
        </p:nvPicPr>
        <p:blipFill rotWithShape="1">
          <a:blip r:embed="rId4"/>
          <a:srcRect l="18542" t="32282" r="45034" b="7674"/>
          <a:stretch/>
        </p:blipFill>
        <p:spPr>
          <a:xfrm>
            <a:off x="6324599" y="305863"/>
            <a:ext cx="1554729" cy="1441658"/>
          </a:xfrm>
          <a:prstGeom prst="rect">
            <a:avLst/>
          </a:prstGeom>
        </p:spPr>
      </p:pic>
      <p:pic>
        <p:nvPicPr>
          <p:cNvPr id="10" name="Picture 9"/>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531890" y="2299441"/>
            <a:ext cx="383226" cy="401110"/>
          </a:xfrm>
          <a:prstGeom prst="rect">
            <a:avLst/>
          </a:prstGeom>
        </p:spPr>
      </p:pic>
    </p:spTree>
    <p:extLst>
      <p:ext uri="{BB962C8B-B14F-4D97-AF65-F5344CB8AC3E}">
        <p14:creationId xmlns:p14="http://schemas.microsoft.com/office/powerpoint/2010/main" val="5109472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Hearing Tests</a:t>
            </a:r>
          </a:p>
        </p:txBody>
      </p:sp>
      <p:sp>
        <p:nvSpPr>
          <p:cNvPr id="3" name="Content Placeholder 2"/>
          <p:cNvSpPr>
            <a:spLocks noGrp="1"/>
          </p:cNvSpPr>
          <p:nvPr>
            <p:ph sz="half" idx="1"/>
          </p:nvPr>
        </p:nvSpPr>
        <p:spPr>
          <a:xfrm>
            <a:off x="609600" y="1845735"/>
            <a:ext cx="3688079" cy="4023359"/>
          </a:xfrm>
        </p:spPr>
        <p:txBody>
          <a:bodyPr>
            <a:normAutofit/>
          </a:bodyPr>
          <a:lstStyle/>
          <a:p>
            <a:r>
              <a:rPr lang="en-US" dirty="0"/>
              <a:t>Behavioral = gold standard</a:t>
            </a:r>
          </a:p>
          <a:p>
            <a:pPr lvl="1"/>
            <a:r>
              <a:rPr lang="en-US" dirty="0"/>
              <a:t>Tests the entire auditory system</a:t>
            </a:r>
          </a:p>
          <a:p>
            <a:pPr lvl="1"/>
            <a:r>
              <a:rPr lang="en-US" dirty="0"/>
              <a:t>Patient gives a behavioral response to a sound (show us what is heard)</a:t>
            </a:r>
          </a:p>
          <a:p>
            <a:r>
              <a:rPr lang="en-US" dirty="0"/>
              <a:t>Behavioral procedures</a:t>
            </a:r>
          </a:p>
          <a:p>
            <a:pPr lvl="1"/>
            <a:r>
              <a:rPr lang="en-US" dirty="0"/>
              <a:t>Visual Reinforcement Audiometry</a:t>
            </a:r>
          </a:p>
          <a:p>
            <a:pPr lvl="2"/>
            <a:r>
              <a:rPr lang="en-US" dirty="0"/>
              <a:t>Approx. ages 7mo-2.5yrs</a:t>
            </a:r>
          </a:p>
          <a:p>
            <a:pPr lvl="2"/>
            <a:r>
              <a:rPr lang="en-US" dirty="0"/>
              <a:t>Often </a:t>
            </a:r>
            <a:r>
              <a:rPr lang="en-US" dirty="0" err="1"/>
              <a:t>soundfield</a:t>
            </a:r>
            <a:r>
              <a:rPr lang="en-US" dirty="0"/>
              <a:t> and ear-specific</a:t>
            </a:r>
          </a:p>
          <a:p>
            <a:pPr lvl="1"/>
            <a:r>
              <a:rPr lang="en-US" dirty="0"/>
              <a:t>Conditioned Play Audiometry</a:t>
            </a:r>
          </a:p>
          <a:p>
            <a:pPr lvl="2"/>
            <a:r>
              <a:rPr lang="en-US" dirty="0"/>
              <a:t>Approx. ages 2.5yrs-5 </a:t>
            </a:r>
            <a:r>
              <a:rPr lang="en-US" dirty="0" err="1"/>
              <a:t>yrs</a:t>
            </a:r>
            <a:endParaRPr lang="en-US" dirty="0"/>
          </a:p>
          <a:p>
            <a:pPr lvl="1"/>
            <a:r>
              <a:rPr lang="en-US" b="1" dirty="0"/>
              <a:t>Standard/Conventional</a:t>
            </a:r>
          </a:p>
          <a:p>
            <a:pPr lvl="2"/>
            <a:r>
              <a:rPr lang="en-US" dirty="0"/>
              <a:t>Approx. ages 5 </a:t>
            </a:r>
            <a:r>
              <a:rPr lang="en-US" dirty="0" err="1"/>
              <a:t>yrs</a:t>
            </a:r>
            <a:r>
              <a:rPr lang="en-US" dirty="0"/>
              <a:t>+</a:t>
            </a:r>
          </a:p>
        </p:txBody>
      </p:sp>
      <p:sp>
        <p:nvSpPr>
          <p:cNvPr id="4" name="Content Placeholder 3"/>
          <p:cNvSpPr>
            <a:spLocks noGrp="1"/>
          </p:cNvSpPr>
          <p:nvPr>
            <p:ph sz="half" idx="2"/>
          </p:nvPr>
        </p:nvSpPr>
        <p:spPr/>
        <p:txBody>
          <a:bodyPr>
            <a:normAutofit/>
          </a:bodyPr>
          <a:lstStyle/>
          <a:p>
            <a:endParaRPr lang="en-US" dirty="0"/>
          </a:p>
          <a:p>
            <a:endParaRPr lang="en-US" dirty="0"/>
          </a:p>
        </p:txBody>
      </p:sp>
      <p:sp>
        <p:nvSpPr>
          <p:cNvPr id="6" name="TextBox 5"/>
          <p:cNvSpPr txBox="1"/>
          <p:nvPr/>
        </p:nvSpPr>
        <p:spPr>
          <a:xfrm>
            <a:off x="3903665" y="5133920"/>
            <a:ext cx="4434841" cy="523220"/>
          </a:xfrm>
          <a:prstGeom prst="rect">
            <a:avLst/>
          </a:prstGeom>
          <a:noFill/>
        </p:spPr>
        <p:txBody>
          <a:bodyPr wrap="square" rtlCol="0">
            <a:spAutoFit/>
          </a:bodyPr>
          <a:lstStyle/>
          <a:p>
            <a:pPr algn="r"/>
            <a:r>
              <a:rPr lang="en-US" sz="1400" i="1" dirty="0"/>
              <a:t>Kara, age 4.5 years</a:t>
            </a:r>
          </a:p>
          <a:p>
            <a:pPr algn="r"/>
            <a:r>
              <a:rPr lang="en-US" sz="1400" i="1" dirty="0"/>
              <a:t>Capstone Pediatrics</a:t>
            </a:r>
          </a:p>
        </p:txBody>
      </p:sp>
      <p:pic>
        <p:nvPicPr>
          <p:cNvPr id="7" name="Picture 6"/>
          <p:cNvPicPr>
            <a:picLocks noChangeAspect="1"/>
          </p:cNvPicPr>
          <p:nvPr/>
        </p:nvPicPr>
        <p:blipFill rotWithShape="1">
          <a:blip r:embed="rId2"/>
          <a:srcRect l="53215" t="8357" r="20294" b="45822"/>
          <a:stretch/>
        </p:blipFill>
        <p:spPr>
          <a:xfrm>
            <a:off x="5166360" y="1862746"/>
            <a:ext cx="3200400" cy="3113903"/>
          </a:xfrm>
          <a:prstGeom prst="rect">
            <a:avLst/>
          </a:prstGeom>
          <a:effectLst>
            <a:outerShdw blurRad="50800" dist="101600" dir="3000000" algn="tl" rotWithShape="0">
              <a:prstClr val="black">
                <a:alpha val="40000"/>
              </a:prstClr>
            </a:outerShdw>
          </a:effectLst>
        </p:spPr>
      </p:pic>
    </p:spTree>
    <p:extLst>
      <p:ext uri="{BB962C8B-B14F-4D97-AF65-F5344CB8AC3E}">
        <p14:creationId xmlns:p14="http://schemas.microsoft.com/office/powerpoint/2010/main" val="14923110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Behavioral Observation (Audiometry)</a:t>
            </a:r>
          </a:p>
        </p:txBody>
      </p:sp>
      <p:sp>
        <p:nvSpPr>
          <p:cNvPr id="3" name="Content Placeholder 2"/>
          <p:cNvSpPr>
            <a:spLocks noGrp="1"/>
          </p:cNvSpPr>
          <p:nvPr>
            <p:ph sz="half" idx="1"/>
          </p:nvPr>
        </p:nvSpPr>
        <p:spPr>
          <a:xfrm>
            <a:off x="4663440" y="1905000"/>
            <a:ext cx="3703320" cy="4023359"/>
          </a:xfrm>
        </p:spPr>
        <p:txBody>
          <a:bodyPr>
            <a:normAutofit fontScale="92500" lnSpcReduction="10000"/>
          </a:bodyPr>
          <a:lstStyle/>
          <a:p>
            <a:r>
              <a:rPr lang="en-US" dirty="0"/>
              <a:t>BOA</a:t>
            </a:r>
          </a:p>
          <a:p>
            <a:r>
              <a:rPr lang="en-US" dirty="0"/>
              <a:t>Usual ages 0-5 months (or older)</a:t>
            </a:r>
          </a:p>
          <a:p>
            <a:r>
              <a:rPr lang="en-US" dirty="0"/>
              <a:t>Look for infant to react in some way to sound (unconditioned response)</a:t>
            </a:r>
          </a:p>
          <a:p>
            <a:pPr lvl="1"/>
            <a:r>
              <a:rPr lang="en-US" dirty="0"/>
              <a:t>Eye widening, change in sucking, startle</a:t>
            </a:r>
          </a:p>
          <a:p>
            <a:r>
              <a:rPr lang="en-US" b="1" dirty="0">
                <a:solidFill>
                  <a:srgbClr val="FF0000"/>
                </a:solidFill>
              </a:rPr>
              <a:t>POOR</a:t>
            </a:r>
            <a:r>
              <a:rPr lang="en-US" dirty="0"/>
              <a:t> reliability</a:t>
            </a:r>
          </a:p>
          <a:p>
            <a:r>
              <a:rPr lang="en-US" b="1" dirty="0">
                <a:solidFill>
                  <a:srgbClr val="FF0000"/>
                </a:solidFill>
              </a:rPr>
              <a:t>HIGHLY</a:t>
            </a:r>
            <a:r>
              <a:rPr lang="en-US" dirty="0">
                <a:solidFill>
                  <a:srgbClr val="FF0000"/>
                </a:solidFill>
              </a:rPr>
              <a:t> </a:t>
            </a:r>
            <a:r>
              <a:rPr lang="en-US" dirty="0"/>
              <a:t>influenced by infant state (wakefulness, habituation) and tester interpretation</a:t>
            </a:r>
          </a:p>
          <a:p>
            <a:r>
              <a:rPr lang="en-US" b="1" dirty="0">
                <a:solidFill>
                  <a:srgbClr val="FF0000"/>
                </a:solidFill>
              </a:rPr>
              <a:t>UNABLE</a:t>
            </a:r>
            <a:r>
              <a:rPr lang="en-US" dirty="0">
                <a:solidFill>
                  <a:srgbClr val="FF0000"/>
                </a:solidFill>
              </a:rPr>
              <a:t> </a:t>
            </a:r>
            <a:r>
              <a:rPr lang="en-US" dirty="0"/>
              <a:t>to determine hearing thresholds</a:t>
            </a:r>
          </a:p>
        </p:txBody>
      </p:sp>
      <p:pic>
        <p:nvPicPr>
          <p:cNvPr id="7" name="Content Placeholder 6"/>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1447800" y="2133600"/>
            <a:ext cx="1905000" cy="253453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027848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Behavioral Observation (Audiometry)</a:t>
            </a:r>
          </a:p>
        </p:txBody>
      </p:sp>
      <p:sp>
        <p:nvSpPr>
          <p:cNvPr id="3" name="Content Placeholder 2"/>
          <p:cNvSpPr>
            <a:spLocks noGrp="1"/>
          </p:cNvSpPr>
          <p:nvPr>
            <p:ph idx="1"/>
          </p:nvPr>
        </p:nvSpPr>
        <p:spPr/>
        <p:txBody>
          <a:bodyPr>
            <a:normAutofit/>
          </a:bodyPr>
          <a:lstStyle/>
          <a:p>
            <a:r>
              <a:rPr lang="en-US" dirty="0"/>
              <a:t>From the American Academy of Audiology protocol (emphasis mine): </a:t>
            </a:r>
          </a:p>
          <a:p>
            <a:pPr lvl="1"/>
            <a:r>
              <a:rPr lang="en-US" dirty="0"/>
              <a:t>Purposes:  To assist in the determination of global auditory skill development.  </a:t>
            </a:r>
            <a:r>
              <a:rPr lang="en-US" b="1" dirty="0"/>
              <a:t>This method is inappropriate for hearing screening or estimating auditory thresholds, or for selecting, modifying or verifying amplification.  </a:t>
            </a:r>
          </a:p>
          <a:p>
            <a:pPr lvl="1"/>
            <a:r>
              <a:rPr lang="en-US" dirty="0"/>
              <a:t>Expected Outcome:  Observation of behavioral responses to auditory stimuli may contribute to the global assessment of auditory skill development. </a:t>
            </a:r>
          </a:p>
          <a:p>
            <a:pPr lvl="1"/>
            <a:r>
              <a:rPr lang="en-US" dirty="0"/>
              <a:t>Reporting Requirements:  […] The results should be characterized as observational and not intended as predictive of auditory thresholds. </a:t>
            </a:r>
          </a:p>
          <a:p>
            <a:r>
              <a:rPr lang="en-US" dirty="0"/>
              <a:t>You may see this in reports… be aware of purpose and limitations.</a:t>
            </a:r>
          </a:p>
        </p:txBody>
      </p:sp>
      <p:sp>
        <p:nvSpPr>
          <p:cNvPr id="5" name="Rectangle 4"/>
          <p:cNvSpPr/>
          <p:nvPr/>
        </p:nvSpPr>
        <p:spPr>
          <a:xfrm>
            <a:off x="594360" y="5869094"/>
            <a:ext cx="7772400" cy="523220"/>
          </a:xfrm>
          <a:prstGeom prst="rect">
            <a:avLst/>
          </a:prstGeom>
        </p:spPr>
        <p:txBody>
          <a:bodyPr wrap="square">
            <a:spAutoFit/>
          </a:bodyPr>
          <a:lstStyle/>
          <a:p>
            <a:r>
              <a:rPr lang="en-US" sz="1400" dirty="0"/>
              <a:t>“</a:t>
            </a:r>
            <a:r>
              <a:rPr lang="en-US" sz="1400" dirty="0" err="1"/>
              <a:t>Audiologic</a:t>
            </a:r>
            <a:r>
              <a:rPr lang="en-US" sz="1400" dirty="0"/>
              <a:t> Guidelines for the Assessment of Hearing in Infants and Young Children” (2012), American Academy of Audiology </a:t>
            </a:r>
          </a:p>
        </p:txBody>
      </p:sp>
    </p:spTree>
    <p:extLst>
      <p:ext uri="{BB962C8B-B14F-4D97-AF65-F5344CB8AC3E}">
        <p14:creationId xmlns:p14="http://schemas.microsoft.com/office/powerpoint/2010/main" val="15835622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Hearing Tests</a:t>
            </a:r>
          </a:p>
        </p:txBody>
      </p:sp>
      <p:sp>
        <p:nvSpPr>
          <p:cNvPr id="3" name="Content Placeholder 2"/>
          <p:cNvSpPr>
            <a:spLocks noGrp="1"/>
          </p:cNvSpPr>
          <p:nvPr>
            <p:ph sz="half" idx="1"/>
          </p:nvPr>
        </p:nvSpPr>
        <p:spPr>
          <a:xfrm>
            <a:off x="609600" y="1845735"/>
            <a:ext cx="3688079" cy="4023359"/>
          </a:xfrm>
        </p:spPr>
        <p:txBody>
          <a:bodyPr>
            <a:normAutofit/>
          </a:bodyPr>
          <a:lstStyle/>
          <a:p>
            <a:r>
              <a:rPr lang="en-US" dirty="0"/>
              <a:t>Objective measures supplement behavioral information</a:t>
            </a:r>
          </a:p>
          <a:p>
            <a:pPr lvl="1"/>
            <a:r>
              <a:rPr lang="en-US" dirty="0"/>
              <a:t>Non-behavioral responses (for example, looking at brainstem activity when sound is played)</a:t>
            </a:r>
          </a:p>
          <a:p>
            <a:pPr lvl="1"/>
            <a:r>
              <a:rPr lang="en-US" dirty="0"/>
              <a:t>e.g., OAEs and ABR/AABR</a:t>
            </a:r>
          </a:p>
        </p:txBody>
      </p:sp>
      <p:sp>
        <p:nvSpPr>
          <p:cNvPr id="4" name="Content Placeholder 3"/>
          <p:cNvSpPr>
            <a:spLocks noGrp="1"/>
          </p:cNvSpPr>
          <p:nvPr>
            <p:ph sz="half" idx="2"/>
          </p:nvPr>
        </p:nvSpPr>
        <p:spPr/>
        <p:txBody>
          <a:bodyPr>
            <a:normAutofit/>
          </a:bodyPr>
          <a:lstStyle/>
          <a:p>
            <a:endParaRPr lang="en-US" dirty="0"/>
          </a:p>
          <a:p>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334" t="16668" r="11666" b="14443"/>
          <a:stretch/>
        </p:blipFill>
        <p:spPr>
          <a:xfrm>
            <a:off x="4663440" y="1905000"/>
            <a:ext cx="3886200" cy="23622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6" name="TextBox 5"/>
          <p:cNvSpPr txBox="1"/>
          <p:nvPr/>
        </p:nvSpPr>
        <p:spPr>
          <a:xfrm>
            <a:off x="4297679" y="4434839"/>
            <a:ext cx="4434841" cy="738664"/>
          </a:xfrm>
          <a:prstGeom prst="rect">
            <a:avLst/>
          </a:prstGeom>
          <a:noFill/>
        </p:spPr>
        <p:txBody>
          <a:bodyPr wrap="square" rtlCol="0">
            <a:spAutoFit/>
          </a:bodyPr>
          <a:lstStyle/>
          <a:p>
            <a:pPr algn="r"/>
            <a:r>
              <a:rPr lang="en-US" sz="1400" i="1" dirty="0"/>
              <a:t>Newborn receiving an Auditory Brainstem Response test</a:t>
            </a:r>
          </a:p>
          <a:p>
            <a:pPr algn="r"/>
            <a:r>
              <a:rPr lang="en-US" sz="1400" i="1" dirty="0"/>
              <a:t>www.youtube.com/watch?v=QvrBogzziXA</a:t>
            </a:r>
          </a:p>
          <a:p>
            <a:endParaRPr lang="en-US" sz="1400" i="1" dirty="0"/>
          </a:p>
        </p:txBody>
      </p:sp>
    </p:spTree>
    <p:extLst>
      <p:ext uri="{BB962C8B-B14F-4D97-AF65-F5344CB8AC3E}">
        <p14:creationId xmlns:p14="http://schemas.microsoft.com/office/powerpoint/2010/main" val="24195494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Tests</a:t>
            </a:r>
          </a:p>
        </p:txBody>
      </p:sp>
      <p:sp>
        <p:nvSpPr>
          <p:cNvPr id="3" name="Content Placeholder 2"/>
          <p:cNvSpPr>
            <a:spLocks noGrp="1"/>
          </p:cNvSpPr>
          <p:nvPr>
            <p:ph sz="half" idx="1"/>
          </p:nvPr>
        </p:nvSpPr>
        <p:spPr/>
        <p:txBody>
          <a:bodyPr/>
          <a:lstStyle/>
          <a:p>
            <a:r>
              <a:rPr lang="en-US" dirty="0" err="1"/>
              <a:t>Immittance</a:t>
            </a:r>
            <a:endParaRPr lang="en-US" dirty="0"/>
          </a:p>
          <a:p>
            <a:pPr lvl="1"/>
            <a:r>
              <a:rPr lang="en-US" dirty="0"/>
              <a:t>Tympanometry</a:t>
            </a:r>
          </a:p>
          <a:p>
            <a:pPr lvl="1"/>
            <a:r>
              <a:rPr lang="en-US" dirty="0"/>
              <a:t>Acoustic Reflexes</a:t>
            </a:r>
          </a:p>
          <a:p>
            <a:r>
              <a:rPr lang="en-US" dirty="0"/>
              <a:t>Speech Testing</a:t>
            </a:r>
          </a:p>
          <a:p>
            <a:r>
              <a:rPr lang="en-US" dirty="0" err="1"/>
              <a:t>Otoacoustic</a:t>
            </a:r>
            <a:r>
              <a:rPr lang="en-US" dirty="0"/>
              <a:t> Emissions </a:t>
            </a:r>
          </a:p>
          <a:p>
            <a:pPr lvl="1"/>
            <a:r>
              <a:rPr lang="en-US" dirty="0"/>
              <a:t>OAE</a:t>
            </a:r>
          </a:p>
          <a:p>
            <a:r>
              <a:rPr lang="en-US" dirty="0"/>
              <a:t>Auditory Brainstem Response </a:t>
            </a:r>
          </a:p>
          <a:p>
            <a:pPr lvl="1"/>
            <a:r>
              <a:rPr lang="en-US" dirty="0"/>
              <a:t>ABR or AABR</a:t>
            </a:r>
          </a:p>
        </p:txBody>
      </p:sp>
      <p:sp>
        <p:nvSpPr>
          <p:cNvPr id="6" name="Content Placeholder 5"/>
          <p:cNvSpPr>
            <a:spLocks noGrp="1"/>
          </p:cNvSpPr>
          <p:nvPr>
            <p:ph sz="half" idx="2"/>
          </p:nvPr>
        </p:nvSpPr>
        <p:spPr>
          <a:xfrm>
            <a:off x="4800600" y="3360420"/>
            <a:ext cx="3703320" cy="3032760"/>
          </a:xfrm>
        </p:spPr>
        <p:txBody>
          <a:bodyPr/>
          <a:lstStyle/>
          <a:p>
            <a:pPr>
              <a:spcAft>
                <a:spcPts val="1200"/>
              </a:spcAft>
            </a:pPr>
            <a:r>
              <a:rPr lang="en-US" i="1" dirty="0"/>
              <a:t>Diagnostic and screening versions</a:t>
            </a:r>
          </a:p>
          <a:p>
            <a:pPr>
              <a:spcAft>
                <a:spcPts val="1200"/>
              </a:spcAft>
            </a:pPr>
            <a:r>
              <a:rPr lang="en-US" i="1" dirty="0"/>
              <a:t>Screening versions used for Newborn Hearing Screening (OAEs: also can screen older children)</a:t>
            </a:r>
          </a:p>
          <a:p>
            <a:endParaRPr lang="en-US" dirty="0"/>
          </a:p>
        </p:txBody>
      </p:sp>
      <p:sp>
        <p:nvSpPr>
          <p:cNvPr id="4" name="Right Brace 3"/>
          <p:cNvSpPr/>
          <p:nvPr/>
        </p:nvSpPr>
        <p:spPr>
          <a:xfrm>
            <a:off x="4132084" y="3476414"/>
            <a:ext cx="457200" cy="1400386"/>
          </a:xfrm>
          <a:prstGeom prst="rightBrace">
            <a:avLst>
              <a:gd name="adj1" fmla="val 41798"/>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78186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a:t>Immittance</a:t>
            </a:r>
            <a:r>
              <a:rPr lang="en-US" dirty="0"/>
              <a:t>	: Tympanometry</a:t>
            </a:r>
          </a:p>
        </p:txBody>
      </p:sp>
      <p:sp>
        <p:nvSpPr>
          <p:cNvPr id="6" name="Text Placeholder 5"/>
          <p:cNvSpPr>
            <a:spLocks noGrp="1"/>
          </p:cNvSpPr>
          <p:nvPr>
            <p:ph sz="half" idx="1"/>
          </p:nvPr>
        </p:nvSpPr>
        <p:spPr>
          <a:xfrm>
            <a:off x="822960" y="1845735"/>
            <a:ext cx="4206240" cy="4023359"/>
          </a:xfrm>
        </p:spPr>
        <p:txBody>
          <a:bodyPr>
            <a:normAutofit/>
          </a:bodyPr>
          <a:lstStyle/>
          <a:p>
            <a:r>
              <a:rPr lang="en-US" dirty="0"/>
              <a:t>Evaluates middle ear pressure and compliance</a:t>
            </a:r>
          </a:p>
          <a:p>
            <a:pPr lvl="1"/>
            <a:r>
              <a:rPr lang="en-US" dirty="0"/>
              <a:t>Type A = normal</a:t>
            </a:r>
          </a:p>
          <a:p>
            <a:pPr lvl="1"/>
            <a:r>
              <a:rPr lang="en-US" dirty="0"/>
              <a:t>Type Ad = normal pressure, </a:t>
            </a:r>
            <a:r>
              <a:rPr lang="en-US" dirty="0" err="1"/>
              <a:t>hypercompliance</a:t>
            </a:r>
            <a:endParaRPr lang="en-US" dirty="0"/>
          </a:p>
          <a:p>
            <a:pPr lvl="1"/>
            <a:r>
              <a:rPr lang="en-US" dirty="0"/>
              <a:t>Type As = normal pressure, reduced compliance</a:t>
            </a:r>
          </a:p>
          <a:p>
            <a:pPr lvl="1"/>
            <a:r>
              <a:rPr lang="en-US" dirty="0"/>
              <a:t>Type C = significant (negative) pressure</a:t>
            </a:r>
          </a:p>
          <a:p>
            <a:pPr lvl="1"/>
            <a:r>
              <a:rPr lang="en-US" dirty="0"/>
              <a:t>Type W = double-peaked</a:t>
            </a:r>
          </a:p>
          <a:p>
            <a:pPr lvl="1"/>
            <a:r>
              <a:rPr lang="en-US" dirty="0"/>
              <a:t>Type B = no measurable eardrum movement</a:t>
            </a:r>
          </a:p>
        </p:txBody>
      </p:sp>
      <p:sp>
        <p:nvSpPr>
          <p:cNvPr id="10" name="Content Placeholder 9"/>
          <p:cNvSpPr>
            <a:spLocks noGrp="1"/>
          </p:cNvSpPr>
          <p:nvPr>
            <p:ph sz="half" idx="2"/>
          </p:nvPr>
        </p:nvSpPr>
        <p:spPr>
          <a:xfrm>
            <a:off x="5181600" y="1845735"/>
            <a:ext cx="3185160" cy="4023360"/>
          </a:xfrm>
        </p:spPr>
        <p:txBody>
          <a:bodyPr>
            <a:normAutofit/>
          </a:bodyPr>
          <a:lstStyle/>
          <a:p>
            <a:endParaRPr lang="en-US" dirty="0"/>
          </a:p>
        </p:txBody>
      </p:sp>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00600" y="1871135"/>
            <a:ext cx="1668780" cy="1219200"/>
          </a:xfrm>
          <a:prstGeom prst="rect">
            <a:avLst/>
          </a:prstGeom>
        </p:spPr>
      </p:pic>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766560" y="1845735"/>
            <a:ext cx="1752600" cy="1295400"/>
          </a:xfrm>
          <a:prstGeom prst="rect">
            <a:avLst/>
          </a:prstGeom>
        </p:spPr>
      </p:pic>
      <p:pic>
        <p:nvPicPr>
          <p:cNvPr id="8" name="Picture 7"/>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834890" y="3285914"/>
            <a:ext cx="1600200" cy="1143000"/>
          </a:xfrm>
          <a:prstGeom prst="rect">
            <a:avLst/>
          </a:prstGeom>
        </p:spPr>
      </p:pic>
      <p:pic>
        <p:nvPicPr>
          <p:cNvPr id="9" name="Picture 8"/>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789420" y="3249509"/>
            <a:ext cx="1752600" cy="1295400"/>
          </a:xfrm>
          <a:prstGeom prst="rect">
            <a:avLst/>
          </a:prstGeom>
        </p:spPr>
      </p:pic>
      <p:pic>
        <p:nvPicPr>
          <p:cNvPr id="12" name="Picture 11"/>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966460" y="4671909"/>
            <a:ext cx="1600200" cy="1219200"/>
          </a:xfrm>
          <a:prstGeom prst="rect">
            <a:avLst/>
          </a:prstGeom>
        </p:spPr>
      </p:pic>
      <p:sp>
        <p:nvSpPr>
          <p:cNvPr id="2" name="TextBox 1"/>
          <p:cNvSpPr txBox="1"/>
          <p:nvPr/>
        </p:nvSpPr>
        <p:spPr>
          <a:xfrm>
            <a:off x="7566660" y="3345367"/>
            <a:ext cx="308098" cy="369332"/>
          </a:xfrm>
          <a:prstGeom prst="rect">
            <a:avLst/>
          </a:prstGeom>
          <a:noFill/>
        </p:spPr>
        <p:txBody>
          <a:bodyPr wrap="none" rtlCol="0">
            <a:spAutoFit/>
          </a:bodyPr>
          <a:lstStyle/>
          <a:p>
            <a:r>
              <a:rPr lang="en-US" dirty="0"/>
              <a:t>C</a:t>
            </a:r>
          </a:p>
        </p:txBody>
      </p:sp>
      <p:sp>
        <p:nvSpPr>
          <p:cNvPr id="13" name="TextBox 12"/>
          <p:cNvSpPr txBox="1"/>
          <p:nvPr/>
        </p:nvSpPr>
        <p:spPr>
          <a:xfrm>
            <a:off x="7281165" y="1932940"/>
            <a:ext cx="439544" cy="369332"/>
          </a:xfrm>
          <a:prstGeom prst="rect">
            <a:avLst/>
          </a:prstGeom>
          <a:noFill/>
        </p:spPr>
        <p:txBody>
          <a:bodyPr wrap="none" rtlCol="0">
            <a:spAutoFit/>
          </a:bodyPr>
          <a:lstStyle/>
          <a:p>
            <a:r>
              <a:rPr lang="en-US" dirty="0"/>
              <a:t>Ad</a:t>
            </a:r>
          </a:p>
        </p:txBody>
      </p:sp>
      <p:sp>
        <p:nvSpPr>
          <p:cNvPr id="14" name="TextBox 13"/>
          <p:cNvSpPr txBox="1"/>
          <p:nvPr/>
        </p:nvSpPr>
        <p:spPr>
          <a:xfrm>
            <a:off x="5248152" y="3327124"/>
            <a:ext cx="407484" cy="369332"/>
          </a:xfrm>
          <a:prstGeom prst="rect">
            <a:avLst/>
          </a:prstGeom>
          <a:noFill/>
        </p:spPr>
        <p:txBody>
          <a:bodyPr wrap="none" rtlCol="0">
            <a:spAutoFit/>
          </a:bodyPr>
          <a:lstStyle/>
          <a:p>
            <a:r>
              <a:rPr lang="en-US" dirty="0"/>
              <a:t>As</a:t>
            </a:r>
          </a:p>
        </p:txBody>
      </p:sp>
      <p:sp>
        <p:nvSpPr>
          <p:cNvPr id="15" name="TextBox 14"/>
          <p:cNvSpPr txBox="1"/>
          <p:nvPr/>
        </p:nvSpPr>
        <p:spPr>
          <a:xfrm>
            <a:off x="5244884" y="1932940"/>
            <a:ext cx="317716" cy="369332"/>
          </a:xfrm>
          <a:prstGeom prst="rect">
            <a:avLst/>
          </a:prstGeom>
          <a:noFill/>
        </p:spPr>
        <p:txBody>
          <a:bodyPr wrap="none" rtlCol="0">
            <a:spAutoFit/>
          </a:bodyPr>
          <a:lstStyle/>
          <a:p>
            <a:r>
              <a:rPr lang="en-US" dirty="0"/>
              <a:t>A</a:t>
            </a:r>
          </a:p>
        </p:txBody>
      </p:sp>
      <p:sp>
        <p:nvSpPr>
          <p:cNvPr id="16" name="TextBox 15"/>
          <p:cNvSpPr txBox="1"/>
          <p:nvPr/>
        </p:nvSpPr>
        <p:spPr>
          <a:xfrm>
            <a:off x="6447790" y="4759301"/>
            <a:ext cx="389850" cy="369332"/>
          </a:xfrm>
          <a:prstGeom prst="rect">
            <a:avLst/>
          </a:prstGeom>
          <a:noFill/>
        </p:spPr>
        <p:txBody>
          <a:bodyPr wrap="none" rtlCol="0">
            <a:spAutoFit/>
          </a:bodyPr>
          <a:lstStyle/>
          <a:p>
            <a:r>
              <a:rPr lang="en-US" dirty="0"/>
              <a:t>W</a:t>
            </a:r>
          </a:p>
        </p:txBody>
      </p:sp>
    </p:spTree>
    <p:extLst>
      <p:ext uri="{BB962C8B-B14F-4D97-AF65-F5344CB8AC3E}">
        <p14:creationId xmlns:p14="http://schemas.microsoft.com/office/powerpoint/2010/main" val="8455138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a:t>Immittance</a:t>
            </a:r>
            <a:r>
              <a:rPr lang="en-US" dirty="0"/>
              <a:t>	: Tympanometry</a:t>
            </a:r>
          </a:p>
        </p:txBody>
      </p:sp>
      <p:sp>
        <p:nvSpPr>
          <p:cNvPr id="6" name="Text Placeholder 5"/>
          <p:cNvSpPr>
            <a:spLocks noGrp="1"/>
          </p:cNvSpPr>
          <p:nvPr>
            <p:ph sz="half" idx="1"/>
          </p:nvPr>
        </p:nvSpPr>
        <p:spPr>
          <a:xfrm>
            <a:off x="822960" y="1845735"/>
            <a:ext cx="3977640" cy="4023359"/>
          </a:xfrm>
        </p:spPr>
        <p:txBody>
          <a:bodyPr>
            <a:normAutofit/>
          </a:bodyPr>
          <a:lstStyle/>
          <a:p>
            <a:r>
              <a:rPr lang="en-US" dirty="0"/>
              <a:t>Also measures ear canal volume</a:t>
            </a:r>
          </a:p>
          <a:p>
            <a:pPr lvl="1"/>
            <a:r>
              <a:rPr lang="en-US" dirty="0"/>
              <a:t>No movement + enlarged volume = perforation or patent PE tube </a:t>
            </a:r>
          </a:p>
          <a:p>
            <a:pPr lvl="1"/>
            <a:r>
              <a:rPr lang="en-US" dirty="0"/>
              <a:t>Type B: need to know volume</a:t>
            </a:r>
          </a:p>
          <a:p>
            <a:r>
              <a:rPr lang="en-US" dirty="0"/>
              <a:t>For infants &lt; approx. 6 months, need to use a high-frequency probe tone (e.g., 1000 Hz)</a:t>
            </a:r>
          </a:p>
          <a:p>
            <a:pPr lvl="1"/>
            <a:r>
              <a:rPr lang="en-US" dirty="0"/>
              <a:t>Ear canal not ossified</a:t>
            </a:r>
          </a:p>
          <a:p>
            <a:pPr lvl="1"/>
            <a:r>
              <a:rPr lang="en-US" dirty="0"/>
              <a:t>Usual low-frequency tone -&gt; measures movement of ear canal, rather than tympanic mobility</a:t>
            </a:r>
          </a:p>
          <a:p>
            <a:pPr lvl="1"/>
            <a:endParaRPr lang="en-US" dirty="0"/>
          </a:p>
        </p:txBody>
      </p:sp>
      <p:sp>
        <p:nvSpPr>
          <p:cNvPr id="10" name="Content Placeholder 9"/>
          <p:cNvSpPr>
            <a:spLocks noGrp="1"/>
          </p:cNvSpPr>
          <p:nvPr>
            <p:ph sz="half" idx="2"/>
          </p:nvPr>
        </p:nvSpPr>
        <p:spPr>
          <a:xfrm>
            <a:off x="5181600" y="1845735"/>
            <a:ext cx="3185160" cy="4023360"/>
          </a:xfrm>
        </p:spPr>
        <p:txBody>
          <a:bodyPr>
            <a:normAutofit/>
          </a:bodyPr>
          <a:lstStyle/>
          <a:p>
            <a:endParaRPr lang="en-US" dirty="0"/>
          </a:p>
        </p:txBody>
      </p:sp>
      <p:pic>
        <p:nvPicPr>
          <p:cNvPr id="7" name="Picture 6"/>
          <p:cNvPicPr>
            <a:picLocks noChangeAspect="1"/>
          </p:cNvPicPr>
          <p:nvPr/>
        </p:nvPicPr>
        <p:blipFill rotWithShape="1">
          <a:blip r:embed="rId3"/>
          <a:srcRect l="25346" t="13168" r="66237" b="61021"/>
          <a:stretch/>
        </p:blipFill>
        <p:spPr>
          <a:xfrm>
            <a:off x="6705600" y="1934497"/>
            <a:ext cx="1661160" cy="2865432"/>
          </a:xfrm>
          <a:prstGeom prst="rect">
            <a:avLst/>
          </a:prstGeom>
        </p:spPr>
      </p:pic>
      <p:sp>
        <p:nvSpPr>
          <p:cNvPr id="2" name="TextBox 1"/>
          <p:cNvSpPr txBox="1"/>
          <p:nvPr/>
        </p:nvSpPr>
        <p:spPr>
          <a:xfrm>
            <a:off x="6941820" y="4799929"/>
            <a:ext cx="1524000" cy="1200329"/>
          </a:xfrm>
          <a:prstGeom prst="rect">
            <a:avLst/>
          </a:prstGeom>
          <a:noFill/>
        </p:spPr>
        <p:txBody>
          <a:bodyPr wrap="square" rtlCol="0">
            <a:spAutoFit/>
          </a:bodyPr>
          <a:lstStyle/>
          <a:p>
            <a:r>
              <a:rPr lang="en-US" sz="1200" i="1" dirty="0"/>
              <a:t>Large ear canal volume (measuring middle ear space) w/no eardrum mvmt= perf/patent PE tube</a:t>
            </a:r>
          </a:p>
        </p:txBody>
      </p:sp>
      <p:sp>
        <p:nvSpPr>
          <p:cNvPr id="3" name="Right Arrow 2"/>
          <p:cNvSpPr/>
          <p:nvPr/>
        </p:nvSpPr>
        <p:spPr>
          <a:xfrm>
            <a:off x="4069525" y="2667000"/>
            <a:ext cx="978408" cy="484632"/>
          </a:xfrm>
          <a:prstGeom prst="rightArrow">
            <a:avLst>
              <a:gd name="adj1" fmla="val 33543"/>
              <a:gd name="adj2" fmla="val 4161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4"/>
          <a:srcRect l="50798" t="28264" r="30518" b="16378"/>
          <a:stretch/>
        </p:blipFill>
        <p:spPr>
          <a:xfrm>
            <a:off x="5181600" y="1828799"/>
            <a:ext cx="1590834" cy="3003915"/>
          </a:xfrm>
          <a:prstGeom prst="rect">
            <a:avLst/>
          </a:prstGeom>
        </p:spPr>
      </p:pic>
    </p:spTree>
    <p:extLst>
      <p:ext uri="{BB962C8B-B14F-4D97-AF65-F5344CB8AC3E}">
        <p14:creationId xmlns:p14="http://schemas.microsoft.com/office/powerpoint/2010/main" val="766822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Hearing Loss</a:t>
            </a:r>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22960" y="1845735"/>
            <a:ext cx="3185160" cy="2903681"/>
          </a:xfrm>
        </p:spPr>
      </p:pic>
      <p:sp>
        <p:nvSpPr>
          <p:cNvPr id="5" name="Content Placeholder 4"/>
          <p:cNvSpPr>
            <a:spLocks noGrp="1"/>
          </p:cNvSpPr>
          <p:nvPr>
            <p:ph sz="half" idx="2"/>
          </p:nvPr>
        </p:nvSpPr>
        <p:spPr/>
        <p:txBody>
          <a:bodyPr/>
          <a:lstStyle/>
          <a:p>
            <a:r>
              <a:rPr lang="en-US" dirty="0"/>
              <a:t>External (Outer) and/or Middle Ear</a:t>
            </a:r>
          </a:p>
          <a:p>
            <a:pPr lvl="1"/>
            <a:r>
              <a:rPr lang="en-US" b="1" dirty="0"/>
              <a:t>Conductive</a:t>
            </a:r>
            <a:r>
              <a:rPr lang="en-US" dirty="0"/>
              <a:t> Hearing Loss</a:t>
            </a:r>
          </a:p>
          <a:p>
            <a:r>
              <a:rPr lang="en-US" dirty="0"/>
              <a:t>Inner ear and/or Nerve</a:t>
            </a:r>
          </a:p>
          <a:p>
            <a:pPr lvl="1"/>
            <a:r>
              <a:rPr lang="en-US" b="1" dirty="0"/>
              <a:t>Sensorineural</a:t>
            </a:r>
            <a:r>
              <a:rPr lang="en-US" dirty="0"/>
              <a:t> Hearing Loss</a:t>
            </a:r>
          </a:p>
          <a:p>
            <a:r>
              <a:rPr lang="en-US" dirty="0"/>
              <a:t>Both Conductive &amp; Sensorineural</a:t>
            </a:r>
          </a:p>
          <a:p>
            <a:pPr lvl="1"/>
            <a:r>
              <a:rPr lang="en-US" b="1" dirty="0"/>
              <a:t>Mixed</a:t>
            </a:r>
            <a:r>
              <a:rPr lang="en-US" dirty="0"/>
              <a:t> Hearing Loss</a:t>
            </a:r>
          </a:p>
        </p:txBody>
      </p:sp>
      <p:sp>
        <p:nvSpPr>
          <p:cNvPr id="7" name="Rectangle 6"/>
          <p:cNvSpPr/>
          <p:nvPr/>
        </p:nvSpPr>
        <p:spPr>
          <a:xfrm>
            <a:off x="685800" y="5867341"/>
            <a:ext cx="3308684" cy="230832"/>
          </a:xfrm>
          <a:prstGeom prst="rect">
            <a:avLst/>
          </a:prstGeom>
        </p:spPr>
        <p:txBody>
          <a:bodyPr wrap="square">
            <a:spAutoFit/>
          </a:bodyPr>
          <a:lstStyle/>
          <a:p>
            <a:r>
              <a:rPr lang="en-US" sz="900" dirty="0"/>
              <a:t>http://www.harthosp.org/hearing/HowtheEarWorks/default.aspx</a:t>
            </a:r>
          </a:p>
        </p:txBody>
      </p:sp>
      <p:sp>
        <p:nvSpPr>
          <p:cNvPr id="9" name="Right Arrow 8"/>
          <p:cNvSpPr/>
          <p:nvPr/>
        </p:nvSpPr>
        <p:spPr>
          <a:xfrm rot="11846689" flipV="1">
            <a:off x="3484367" y="3727976"/>
            <a:ext cx="1020232" cy="419416"/>
          </a:xfrm>
          <a:prstGeom prst="rightArrow">
            <a:avLst>
              <a:gd name="adj1" fmla="val 65361"/>
              <a:gd name="adj2" fmla="val 43587"/>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Sound</a:t>
            </a:r>
          </a:p>
        </p:txBody>
      </p:sp>
      <p:pic>
        <p:nvPicPr>
          <p:cNvPr id="2050" name="Picture 2" descr="Image result for images brai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 y="1845735"/>
            <a:ext cx="826794" cy="655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028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grpId="1" nodeType="clickEffect">
                                  <p:stCondLst>
                                    <p:cond delay="0"/>
                                  </p:stCondLst>
                                  <p:childTnLst>
                                    <p:animMotion origin="layout" path="M 4.44444E-6 -4.07407E-6 L -0.34688 -0.17407 " pathEditMode="relative" rAng="0" ptsTypes="AA">
                                      <p:cBhvr>
                                        <p:cTn id="10" dur="2000" fill="hold"/>
                                        <p:tgtEl>
                                          <p:spTgt spid="9"/>
                                        </p:tgtEl>
                                        <p:attrNameLst>
                                          <p:attrName>ppt_x</p:attrName>
                                          <p:attrName>ppt_y</p:attrName>
                                        </p:attrNameLst>
                                      </p:cBhvr>
                                      <p:rCtr x="-17344" y="-8704"/>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2"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a:t>Immittance</a:t>
            </a:r>
            <a:r>
              <a:rPr lang="en-US" dirty="0"/>
              <a:t>	: Acoustic Reflexes</a:t>
            </a:r>
          </a:p>
        </p:txBody>
      </p:sp>
      <p:sp>
        <p:nvSpPr>
          <p:cNvPr id="6" name="Text Placeholder 5"/>
          <p:cNvSpPr>
            <a:spLocks noGrp="1"/>
          </p:cNvSpPr>
          <p:nvPr>
            <p:ph sz="half" idx="1"/>
          </p:nvPr>
        </p:nvSpPr>
        <p:spPr>
          <a:xfrm>
            <a:off x="822960" y="1845735"/>
            <a:ext cx="4522278" cy="4023359"/>
          </a:xfrm>
        </p:spPr>
        <p:txBody>
          <a:bodyPr>
            <a:normAutofit/>
          </a:bodyPr>
          <a:lstStyle/>
          <a:p>
            <a:r>
              <a:rPr lang="en-US" dirty="0"/>
              <a:t>Loud sound stimulates CN VIII to fire, generating bilateral muscle reflex in middle ear</a:t>
            </a:r>
          </a:p>
          <a:p>
            <a:pPr lvl="1"/>
            <a:r>
              <a:rPr lang="en-US" dirty="0"/>
              <a:t>Ascending pathway: CN VIII</a:t>
            </a:r>
          </a:p>
          <a:p>
            <a:pPr lvl="1"/>
            <a:r>
              <a:rPr lang="en-US" dirty="0"/>
              <a:t>Descending pathway: CN VII, </a:t>
            </a:r>
            <a:r>
              <a:rPr lang="en-US" dirty="0" err="1"/>
              <a:t>stapedial</a:t>
            </a:r>
            <a:r>
              <a:rPr lang="en-US" dirty="0"/>
              <a:t> muscle</a:t>
            </a:r>
          </a:p>
          <a:p>
            <a:r>
              <a:rPr lang="en-US" dirty="0"/>
              <a:t>Present reflexes (at normal levels) indicate function of CN VIII</a:t>
            </a:r>
          </a:p>
          <a:p>
            <a:pPr lvl="1"/>
            <a:r>
              <a:rPr lang="en-US" dirty="0"/>
              <a:t>i.e., rule out auditory neuropathy</a:t>
            </a:r>
          </a:p>
        </p:txBody>
      </p:sp>
      <p:sp>
        <p:nvSpPr>
          <p:cNvPr id="2" name="Content Placeholder 1"/>
          <p:cNvSpPr>
            <a:spLocks noGrp="1"/>
          </p:cNvSpPr>
          <p:nvPr>
            <p:ph sz="half" idx="2"/>
          </p:nvPr>
        </p:nvSpPr>
        <p:spPr/>
        <p:txBody>
          <a:bodyPr>
            <a:normAutofit/>
          </a:bodyPr>
          <a:lstStyle/>
          <a:p>
            <a:endParaRPr lang="en-US" dirty="0"/>
          </a:p>
        </p:txBody>
      </p:sp>
      <p:grpSp>
        <p:nvGrpSpPr>
          <p:cNvPr id="7" name="Group 6"/>
          <p:cNvGrpSpPr/>
          <p:nvPr/>
        </p:nvGrpSpPr>
        <p:grpSpPr>
          <a:xfrm>
            <a:off x="5345238" y="1852992"/>
            <a:ext cx="3021522" cy="3563761"/>
            <a:chOff x="4729896" y="1984819"/>
            <a:chExt cx="3021522" cy="3563761"/>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402" t="19542" r="54151" b="827"/>
            <a:stretch/>
          </p:blipFill>
          <p:spPr>
            <a:xfrm>
              <a:off x="4729896" y="3036732"/>
              <a:ext cx="1888273" cy="2484026"/>
            </a:xfrm>
            <a:prstGeom prst="rect">
              <a:avLst/>
            </a:prstGeom>
          </p:spPr>
        </p:pic>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69288" t="17926"/>
            <a:stretch/>
          </p:blipFill>
          <p:spPr>
            <a:xfrm>
              <a:off x="6475383" y="1984819"/>
              <a:ext cx="1276035" cy="2560226"/>
            </a:xfrm>
            <a:prstGeom prst="rect">
              <a:avLst/>
            </a:prstGeom>
          </p:spPr>
        </p:pic>
        <p:sp>
          <p:nvSpPr>
            <p:cNvPr id="10" name="Rectangle 9"/>
            <p:cNvSpPr/>
            <p:nvPr/>
          </p:nvSpPr>
          <p:spPr>
            <a:xfrm>
              <a:off x="6170583" y="4347545"/>
              <a:ext cx="609600" cy="1201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ight Arrow 10"/>
          <p:cNvSpPr/>
          <p:nvPr/>
        </p:nvSpPr>
        <p:spPr>
          <a:xfrm rot="11730571">
            <a:off x="8100117" y="3352268"/>
            <a:ext cx="638593" cy="533400"/>
          </a:xfrm>
          <a:prstGeom prst="rightArrow">
            <a:avLst>
              <a:gd name="adj1" fmla="val 50000"/>
              <a:gd name="adj2" fmla="val 601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005019" y="4339036"/>
            <a:ext cx="2070818" cy="1384995"/>
          </a:xfrm>
          <a:prstGeom prst="rect">
            <a:avLst/>
          </a:prstGeom>
          <a:noFill/>
        </p:spPr>
        <p:txBody>
          <a:bodyPr wrap="square" rtlCol="0">
            <a:spAutoFit/>
          </a:bodyPr>
          <a:lstStyle/>
          <a:p>
            <a:r>
              <a:rPr lang="en-US" sz="1400" dirty="0"/>
              <a:t>Normal reflex = grossly normal FUNCTION through here</a:t>
            </a:r>
          </a:p>
          <a:p>
            <a:r>
              <a:rPr lang="en-US" sz="1400" dirty="0"/>
              <a:t>(stimulus is very loud: does NOT rule out all hearing loss)</a:t>
            </a:r>
          </a:p>
        </p:txBody>
      </p:sp>
    </p:spTree>
    <p:extLst>
      <p:ext uri="{BB962C8B-B14F-4D97-AF65-F5344CB8AC3E}">
        <p14:creationId xmlns:p14="http://schemas.microsoft.com/office/powerpoint/2010/main" val="41643297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a:t>Immittance</a:t>
            </a:r>
            <a:r>
              <a:rPr lang="en-US" dirty="0"/>
              <a:t>	: Acoustic Reflexes</a:t>
            </a:r>
          </a:p>
        </p:txBody>
      </p:sp>
      <p:sp>
        <p:nvSpPr>
          <p:cNvPr id="6" name="Text Placeholder 5"/>
          <p:cNvSpPr>
            <a:spLocks noGrp="1"/>
          </p:cNvSpPr>
          <p:nvPr>
            <p:ph sz="half" idx="1"/>
          </p:nvPr>
        </p:nvSpPr>
        <p:spPr>
          <a:xfrm>
            <a:off x="822960" y="1845735"/>
            <a:ext cx="3678466" cy="4023359"/>
          </a:xfrm>
        </p:spPr>
        <p:txBody>
          <a:bodyPr>
            <a:normAutofit lnSpcReduction="10000"/>
          </a:bodyPr>
          <a:lstStyle/>
          <a:p>
            <a:r>
              <a:rPr lang="en-US" dirty="0"/>
              <a:t>Absent/abnormal reflexes can indicate:</a:t>
            </a:r>
          </a:p>
          <a:p>
            <a:pPr lvl="1"/>
            <a:r>
              <a:rPr lang="en-US" dirty="0"/>
              <a:t>Neural dysfunction (VIII and/or VII)</a:t>
            </a:r>
          </a:p>
          <a:p>
            <a:pPr lvl="1"/>
            <a:r>
              <a:rPr lang="en-US" dirty="0"/>
              <a:t>Middle ear pathology</a:t>
            </a:r>
          </a:p>
          <a:p>
            <a:pPr lvl="1"/>
            <a:r>
              <a:rPr lang="en-US" dirty="0"/>
              <a:t>Hearing loss</a:t>
            </a:r>
          </a:p>
          <a:p>
            <a:r>
              <a:rPr lang="en-US" dirty="0"/>
              <a:t>Like tympanometry, infants &lt; approx. 6 months require a high-frequency probe tone (e.g., 1000 Hz)</a:t>
            </a:r>
          </a:p>
          <a:p>
            <a:pPr lvl="1"/>
            <a:r>
              <a:rPr lang="en-US" dirty="0"/>
              <a:t>Ear canal not ossified</a:t>
            </a:r>
          </a:p>
          <a:p>
            <a:pPr lvl="1"/>
            <a:r>
              <a:rPr lang="en-US" dirty="0"/>
              <a:t>Usual low-frequency tone -&gt; measures movement of ear canal, rather than contraction of </a:t>
            </a:r>
            <a:r>
              <a:rPr lang="en-US" dirty="0" err="1"/>
              <a:t>stapedial</a:t>
            </a:r>
            <a:r>
              <a:rPr lang="en-US" dirty="0"/>
              <a:t> muscle</a:t>
            </a:r>
          </a:p>
        </p:txBody>
      </p:sp>
      <p:sp>
        <p:nvSpPr>
          <p:cNvPr id="2" name="Content Placeholder 1"/>
          <p:cNvSpPr>
            <a:spLocks noGrp="1"/>
          </p:cNvSpPr>
          <p:nvPr>
            <p:ph sz="half" idx="2"/>
          </p:nvPr>
        </p:nvSpPr>
        <p:spPr/>
        <p:txBody>
          <a:bodyPr>
            <a:normAutofit lnSpcReduction="10000"/>
          </a:bodyPr>
          <a:lstStyle/>
          <a:p>
            <a:endParaRPr lang="en-US" dirty="0"/>
          </a:p>
        </p:txBody>
      </p:sp>
      <p:grpSp>
        <p:nvGrpSpPr>
          <p:cNvPr id="7" name="Group 6"/>
          <p:cNvGrpSpPr/>
          <p:nvPr/>
        </p:nvGrpSpPr>
        <p:grpSpPr>
          <a:xfrm>
            <a:off x="5345238" y="1852992"/>
            <a:ext cx="3021522" cy="3563761"/>
            <a:chOff x="4729896" y="1984819"/>
            <a:chExt cx="3021522" cy="3563761"/>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402" t="19542" r="54151" b="827"/>
            <a:stretch/>
          </p:blipFill>
          <p:spPr>
            <a:xfrm>
              <a:off x="4729896" y="3036732"/>
              <a:ext cx="1888273" cy="2484026"/>
            </a:xfrm>
            <a:prstGeom prst="rect">
              <a:avLst/>
            </a:prstGeom>
          </p:spPr>
        </p:pic>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69288" t="17926"/>
            <a:stretch/>
          </p:blipFill>
          <p:spPr>
            <a:xfrm>
              <a:off x="6475383" y="1984819"/>
              <a:ext cx="1276035" cy="2560226"/>
            </a:xfrm>
            <a:prstGeom prst="rect">
              <a:avLst/>
            </a:prstGeom>
          </p:spPr>
        </p:pic>
        <p:sp>
          <p:nvSpPr>
            <p:cNvPr id="10" name="Rectangle 9"/>
            <p:cNvSpPr/>
            <p:nvPr/>
          </p:nvSpPr>
          <p:spPr>
            <a:xfrm>
              <a:off x="6170583" y="4347545"/>
              <a:ext cx="609600" cy="1201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ight Arrow 10"/>
          <p:cNvSpPr/>
          <p:nvPr/>
        </p:nvSpPr>
        <p:spPr>
          <a:xfrm rot="11730571">
            <a:off x="8100117" y="3352268"/>
            <a:ext cx="638593" cy="533400"/>
          </a:xfrm>
          <a:prstGeom prst="rightArrow">
            <a:avLst>
              <a:gd name="adj1" fmla="val 50000"/>
              <a:gd name="adj2" fmla="val 601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005019" y="4339036"/>
            <a:ext cx="2070818" cy="1384995"/>
          </a:xfrm>
          <a:prstGeom prst="rect">
            <a:avLst/>
          </a:prstGeom>
          <a:noFill/>
        </p:spPr>
        <p:txBody>
          <a:bodyPr wrap="square" rtlCol="0">
            <a:spAutoFit/>
          </a:bodyPr>
          <a:lstStyle/>
          <a:p>
            <a:r>
              <a:rPr lang="en-US" sz="1400" dirty="0"/>
              <a:t>Normal reflex = grossly normal FUNCTION through here</a:t>
            </a:r>
          </a:p>
          <a:p>
            <a:r>
              <a:rPr lang="en-US" sz="1400" dirty="0"/>
              <a:t>(stimulus is very loud: does NOT rule out all hearing loss)</a:t>
            </a:r>
          </a:p>
        </p:txBody>
      </p:sp>
    </p:spTree>
    <p:extLst>
      <p:ext uri="{BB962C8B-B14F-4D97-AF65-F5344CB8AC3E}">
        <p14:creationId xmlns:p14="http://schemas.microsoft.com/office/powerpoint/2010/main" val="11084205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Speech Threshold Testing</a:t>
            </a:r>
          </a:p>
        </p:txBody>
      </p:sp>
      <p:sp>
        <p:nvSpPr>
          <p:cNvPr id="3" name="Content Placeholder 2"/>
          <p:cNvSpPr>
            <a:spLocks noGrp="1"/>
          </p:cNvSpPr>
          <p:nvPr>
            <p:ph idx="1"/>
          </p:nvPr>
        </p:nvSpPr>
        <p:spPr>
          <a:xfrm>
            <a:off x="1756410" y="2161420"/>
            <a:ext cx="5631180" cy="3707673"/>
          </a:xfrm>
        </p:spPr>
        <p:txBody>
          <a:bodyPr>
            <a:normAutofit/>
          </a:bodyPr>
          <a:lstStyle/>
          <a:p>
            <a:r>
              <a:rPr lang="en-US" dirty="0"/>
              <a:t>Speech Awareness Threshold or Speech Detection Threshold (SAT, SDT)</a:t>
            </a:r>
          </a:p>
          <a:p>
            <a:r>
              <a:rPr lang="en-US" dirty="0"/>
              <a:t>Speech Recognition Threshold (SRT) – identifying spondees</a:t>
            </a:r>
          </a:p>
          <a:p>
            <a:pPr lvl="1"/>
            <a:r>
              <a:rPr lang="en-US" dirty="0"/>
              <a:t>Repeating vs picture-pointing</a:t>
            </a:r>
          </a:p>
          <a:p>
            <a:r>
              <a:rPr lang="en-US" dirty="0"/>
              <a:t>Recorded vs. monitored live voice</a:t>
            </a:r>
          </a:p>
          <a:p>
            <a:r>
              <a:rPr lang="en-US" dirty="0"/>
              <a:t>Should align with pure-tone average (average thresholds 500-2000 Hz) on audiogram</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1897" y="1828800"/>
            <a:ext cx="1447800" cy="1648579"/>
          </a:xfrm>
          <a:prstGeom prst="rect">
            <a:avLst/>
          </a:prstGeom>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4297" y="4572000"/>
            <a:ext cx="1143000" cy="1594343"/>
          </a:xfrm>
          <a:prstGeom prst="rect">
            <a:avLst/>
          </a:prstGeom>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086600" y="1828799"/>
            <a:ext cx="1603103" cy="1648579"/>
          </a:xfrm>
          <a:prstGeom prst="rect">
            <a:avLst/>
          </a:prstGeom>
        </p:spPr>
      </p:pic>
      <p:pic>
        <p:nvPicPr>
          <p:cNvPr id="8" name="Picture 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999514" y="4706066"/>
            <a:ext cx="1679303" cy="1594343"/>
          </a:xfrm>
          <a:prstGeom prst="rect">
            <a:avLst/>
          </a:prstGeom>
        </p:spPr>
      </p:pic>
    </p:spTree>
    <p:extLst>
      <p:ext uri="{BB962C8B-B14F-4D97-AF65-F5344CB8AC3E}">
        <p14:creationId xmlns:p14="http://schemas.microsoft.com/office/powerpoint/2010/main" val="24210942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700" dirty="0"/>
              <a:t>Supra-threshold Speech Testing</a:t>
            </a:r>
          </a:p>
        </p:txBody>
      </p:sp>
      <p:sp>
        <p:nvSpPr>
          <p:cNvPr id="3" name="Content Placeholder 2"/>
          <p:cNvSpPr>
            <a:spLocks noGrp="1"/>
          </p:cNvSpPr>
          <p:nvPr>
            <p:ph sz="half" idx="1"/>
          </p:nvPr>
        </p:nvSpPr>
        <p:spPr/>
        <p:txBody>
          <a:bodyPr>
            <a:normAutofit/>
          </a:bodyPr>
          <a:lstStyle/>
          <a:p>
            <a:r>
              <a:rPr lang="en-US" dirty="0"/>
              <a:t>Word Recognition (WR), Speech-in-Noise (SIN)</a:t>
            </a:r>
          </a:p>
          <a:p>
            <a:r>
              <a:rPr lang="en-US" dirty="0"/>
              <a:t>Starting at approximately age 3 </a:t>
            </a:r>
            <a:r>
              <a:rPr lang="en-US" dirty="0" err="1"/>
              <a:t>yrs</a:t>
            </a:r>
            <a:endParaRPr lang="en-US" dirty="0"/>
          </a:p>
          <a:p>
            <a:r>
              <a:rPr lang="en-US" dirty="0"/>
              <a:t>Indicates </a:t>
            </a:r>
            <a:r>
              <a:rPr lang="en-US" dirty="0" err="1"/>
              <a:t>retrocochlear</a:t>
            </a:r>
            <a:r>
              <a:rPr lang="en-US" dirty="0"/>
              <a:t> pathology, potential benefit from additional volume, difficulties with auditory processing, etc.</a:t>
            </a:r>
          </a:p>
          <a:p>
            <a:r>
              <a:rPr lang="en-US" dirty="0"/>
              <a:t>With or without noise</a:t>
            </a:r>
          </a:p>
          <a:p>
            <a:r>
              <a:rPr lang="en-US" dirty="0"/>
              <a:t>Recorded vs monitored live voice</a:t>
            </a:r>
          </a:p>
          <a:p>
            <a:r>
              <a:rPr lang="en-US" dirty="0"/>
              <a:t>Picture-pointing vs repeating</a:t>
            </a:r>
          </a:p>
        </p:txBody>
      </p:sp>
      <p:pic>
        <p:nvPicPr>
          <p:cNvPr id="8" name="Picture 7"/>
          <p:cNvPicPr>
            <a:picLocks noChangeAspect="1"/>
          </p:cNvPicPr>
          <p:nvPr/>
        </p:nvPicPr>
        <p:blipFill rotWithShape="1">
          <a:blip r:embed="rId3"/>
          <a:srcRect l="26930" t="48940" r="60625" b="34969"/>
          <a:stretch/>
        </p:blipFill>
        <p:spPr>
          <a:xfrm>
            <a:off x="4952999" y="2057400"/>
            <a:ext cx="3352801" cy="2438400"/>
          </a:xfrm>
          <a:prstGeom prst="rect">
            <a:avLst/>
          </a:prstGeom>
          <a:ln>
            <a:solidFill>
              <a:schemeClr val="accent1">
                <a:lumMod val="75000"/>
              </a:schemeClr>
            </a:solidFill>
          </a:ln>
        </p:spPr>
      </p:pic>
      <p:sp>
        <p:nvSpPr>
          <p:cNvPr id="9" name="Rectangle 8"/>
          <p:cNvSpPr/>
          <p:nvPr/>
        </p:nvSpPr>
        <p:spPr>
          <a:xfrm>
            <a:off x="5638800" y="4628754"/>
            <a:ext cx="2786404" cy="307777"/>
          </a:xfrm>
          <a:prstGeom prst="rect">
            <a:avLst/>
          </a:prstGeom>
        </p:spPr>
        <p:txBody>
          <a:bodyPr wrap="none">
            <a:spAutoFit/>
          </a:bodyPr>
          <a:lstStyle/>
          <a:p>
            <a:r>
              <a:rPr lang="en-US" sz="1400" i="1" dirty="0"/>
              <a:t>NU-CHIPS, http://www.auditec.com</a:t>
            </a:r>
          </a:p>
        </p:txBody>
      </p:sp>
    </p:spTree>
    <p:extLst>
      <p:ext uri="{BB962C8B-B14F-4D97-AF65-F5344CB8AC3E}">
        <p14:creationId xmlns:p14="http://schemas.microsoft.com/office/powerpoint/2010/main" val="4064449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Otoacoustic</a:t>
            </a:r>
            <a:r>
              <a:rPr lang="en-US" dirty="0"/>
              <a:t> Emissions (OAEs)</a:t>
            </a:r>
          </a:p>
        </p:txBody>
      </p:sp>
      <p:pic>
        <p:nvPicPr>
          <p:cNvPr id="5" name="Content Placeholder 4"/>
          <p:cNvPicPr>
            <a:picLocks noGrp="1" noChangeAspect="1"/>
          </p:cNvPicPr>
          <p:nvPr>
            <p:ph sz="half" idx="1"/>
          </p:nvPr>
        </p:nvPicPr>
        <p:blipFill rotWithShape="1">
          <a:blip r:embed="rId2" cstate="email">
            <a:extLst>
              <a:ext uri="{28A0092B-C50C-407E-A947-70E740481C1C}">
                <a14:useLocalDpi xmlns:a14="http://schemas.microsoft.com/office/drawing/2010/main"/>
              </a:ext>
            </a:extLst>
          </a:blip>
          <a:srcRect/>
          <a:stretch/>
        </p:blipFill>
        <p:spPr>
          <a:xfrm>
            <a:off x="708064" y="1820335"/>
            <a:ext cx="2362201" cy="1524001"/>
          </a:xfrm>
          <a:prstGeom prst="rect">
            <a:avLst/>
          </a:prstGeom>
        </p:spPr>
      </p:pic>
      <p:sp>
        <p:nvSpPr>
          <p:cNvPr id="4" name="Content Placeholder 3"/>
          <p:cNvSpPr>
            <a:spLocks noGrp="1"/>
          </p:cNvSpPr>
          <p:nvPr>
            <p:ph sz="half" idx="2"/>
          </p:nvPr>
        </p:nvSpPr>
        <p:spPr/>
        <p:txBody>
          <a:bodyPr/>
          <a:lstStyle/>
          <a:p>
            <a:endParaRPr lang="en-US" dirty="0"/>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43917" y="2525909"/>
            <a:ext cx="2419945" cy="1504179"/>
          </a:xfrm>
          <a:prstGeom prst="rect">
            <a:avLst/>
          </a:prstGeom>
        </p:spPr>
      </p:pic>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923537" y="3396148"/>
            <a:ext cx="2667000" cy="1541859"/>
          </a:xfrm>
          <a:prstGeom prst="rect">
            <a:avLst/>
          </a:prstGeom>
        </p:spPr>
      </p:pic>
      <p:sp>
        <p:nvSpPr>
          <p:cNvPr id="8" name="Rectangle 7"/>
          <p:cNvSpPr/>
          <p:nvPr/>
        </p:nvSpPr>
        <p:spPr>
          <a:xfrm>
            <a:off x="152400" y="6042585"/>
            <a:ext cx="8007985" cy="307777"/>
          </a:xfrm>
          <a:prstGeom prst="rect">
            <a:avLst/>
          </a:prstGeom>
        </p:spPr>
        <p:txBody>
          <a:bodyPr wrap="square">
            <a:spAutoFit/>
          </a:bodyPr>
          <a:lstStyle/>
          <a:p>
            <a:r>
              <a:rPr lang="en-US" sz="1400" dirty="0"/>
              <a:t>Images from http://www.infanthearing.org/flashvideos/ECHO/HowOAEWorks.mp4</a:t>
            </a:r>
          </a:p>
        </p:txBody>
      </p:sp>
      <p:sp>
        <p:nvSpPr>
          <p:cNvPr id="9" name="TextBox 8"/>
          <p:cNvSpPr txBox="1"/>
          <p:nvPr/>
        </p:nvSpPr>
        <p:spPr>
          <a:xfrm>
            <a:off x="5798663" y="5017870"/>
            <a:ext cx="3194251" cy="523220"/>
          </a:xfrm>
          <a:prstGeom prst="rect">
            <a:avLst/>
          </a:prstGeom>
          <a:noFill/>
        </p:spPr>
        <p:txBody>
          <a:bodyPr wrap="square" rtlCol="0">
            <a:spAutoFit/>
          </a:bodyPr>
          <a:lstStyle/>
          <a:p>
            <a:r>
              <a:rPr lang="en-US" sz="1400" dirty="0"/>
              <a:t>…and a healthy cochlea generates its own measurable sound in response.</a:t>
            </a:r>
          </a:p>
        </p:txBody>
      </p:sp>
      <p:sp>
        <p:nvSpPr>
          <p:cNvPr id="10" name="TextBox 9"/>
          <p:cNvSpPr txBox="1"/>
          <p:nvPr/>
        </p:nvSpPr>
        <p:spPr>
          <a:xfrm>
            <a:off x="3003590" y="4109951"/>
            <a:ext cx="2795073" cy="307777"/>
          </a:xfrm>
          <a:prstGeom prst="rect">
            <a:avLst/>
          </a:prstGeom>
          <a:noFill/>
        </p:spPr>
        <p:txBody>
          <a:bodyPr wrap="square" rtlCol="0">
            <a:spAutoFit/>
          </a:bodyPr>
          <a:lstStyle/>
          <a:p>
            <a:r>
              <a:rPr lang="en-US" sz="1400" dirty="0"/>
              <a:t>…travels to the brain and is heard…</a:t>
            </a:r>
          </a:p>
        </p:txBody>
      </p:sp>
      <p:sp>
        <p:nvSpPr>
          <p:cNvPr id="11" name="TextBox 10"/>
          <p:cNvSpPr txBox="1"/>
          <p:nvPr/>
        </p:nvSpPr>
        <p:spPr>
          <a:xfrm>
            <a:off x="848360" y="3333160"/>
            <a:ext cx="1827039" cy="307777"/>
          </a:xfrm>
          <a:prstGeom prst="rect">
            <a:avLst/>
          </a:prstGeom>
          <a:noFill/>
        </p:spPr>
        <p:txBody>
          <a:bodyPr wrap="none" rtlCol="0">
            <a:spAutoFit/>
          </a:bodyPr>
          <a:lstStyle/>
          <a:p>
            <a:r>
              <a:rPr lang="en-US" sz="1400" dirty="0"/>
              <a:t>Sound enters the ear…</a:t>
            </a:r>
          </a:p>
        </p:txBody>
      </p:sp>
    </p:spTree>
    <p:extLst>
      <p:ext uri="{BB962C8B-B14F-4D97-AF65-F5344CB8AC3E}">
        <p14:creationId xmlns:p14="http://schemas.microsoft.com/office/powerpoint/2010/main" val="24320657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Otoacoustic</a:t>
            </a:r>
            <a:r>
              <a:rPr lang="en-US" dirty="0"/>
              <a:t> Emissions (OAEs)</a:t>
            </a:r>
          </a:p>
        </p:txBody>
      </p:sp>
      <p:sp>
        <p:nvSpPr>
          <p:cNvPr id="3" name="Content Placeholder 2"/>
          <p:cNvSpPr>
            <a:spLocks noGrp="1"/>
          </p:cNvSpPr>
          <p:nvPr>
            <p:ph sz="half" idx="1"/>
          </p:nvPr>
        </p:nvSpPr>
        <p:spPr>
          <a:xfrm>
            <a:off x="822960" y="1845735"/>
            <a:ext cx="3546279" cy="4023359"/>
          </a:xfrm>
        </p:spPr>
        <p:txBody>
          <a:bodyPr>
            <a:normAutofit fontScale="92500" lnSpcReduction="10000"/>
          </a:bodyPr>
          <a:lstStyle/>
          <a:p>
            <a:r>
              <a:rPr lang="en-US" dirty="0"/>
              <a:t>Sound produced by (healthy) outer hair cells of the cochlea</a:t>
            </a:r>
          </a:p>
          <a:p>
            <a:pPr lvl="1"/>
            <a:r>
              <a:rPr lang="en-US" dirty="0"/>
              <a:t>If present emissions: cochlear hearing sensitivity likely normal or (at worst) a mild loss</a:t>
            </a:r>
          </a:p>
          <a:p>
            <a:pPr lvl="1"/>
            <a:r>
              <a:rPr lang="en-US" dirty="0"/>
              <a:t>If absent: can mean worse-than-mild hearing loss</a:t>
            </a:r>
          </a:p>
          <a:p>
            <a:pPr lvl="1"/>
            <a:r>
              <a:rPr lang="en-US" dirty="0"/>
              <a:t>Can also be absent due to middle ear dysfunction, wax, noise/movement, etc.</a:t>
            </a:r>
          </a:p>
          <a:p>
            <a:pPr lvl="1"/>
            <a:r>
              <a:rPr lang="en-US" dirty="0"/>
              <a:t>See “Screening” for more info</a:t>
            </a:r>
          </a:p>
          <a:p>
            <a:r>
              <a:rPr lang="en-US" dirty="0"/>
              <a:t>3 types: </a:t>
            </a:r>
          </a:p>
          <a:p>
            <a:pPr lvl="1"/>
            <a:r>
              <a:rPr lang="en-US" dirty="0"/>
              <a:t>Distortion Product (DPOAEs)</a:t>
            </a:r>
          </a:p>
          <a:p>
            <a:pPr lvl="1"/>
            <a:r>
              <a:rPr lang="en-US" dirty="0"/>
              <a:t>Transient Evoked (TEOAEs)</a:t>
            </a:r>
          </a:p>
          <a:p>
            <a:pPr lvl="1"/>
            <a:r>
              <a:rPr lang="en-US" dirty="0"/>
              <a:t>Spontaneous (SOAEs)</a:t>
            </a:r>
          </a:p>
        </p:txBody>
      </p:sp>
      <p:pic>
        <p:nvPicPr>
          <p:cNvPr id="5" name="Content Placeholder 4"/>
          <p:cNvPicPr>
            <a:picLocks noGrp="1" noChangeAspect="1"/>
          </p:cNvPicPr>
          <p:nvPr>
            <p:ph sz="half" idx="2"/>
          </p:nvPr>
        </p:nvPicPr>
        <p:blipFill rotWithShape="1">
          <a:blip r:embed="rId2" cstate="email">
            <a:extLst>
              <a:ext uri="{28A0092B-C50C-407E-A947-70E740481C1C}">
                <a14:useLocalDpi xmlns:a14="http://schemas.microsoft.com/office/drawing/2010/main"/>
              </a:ext>
            </a:extLst>
          </a:blip>
          <a:srcRect/>
          <a:stretch/>
        </p:blipFill>
        <p:spPr>
          <a:xfrm>
            <a:off x="4369239" y="1746042"/>
            <a:ext cx="4470735" cy="2070966"/>
          </a:xfrm>
          <a:prstGeom prst="rect">
            <a:avLst/>
          </a:prstGeom>
        </p:spPr>
      </p:pic>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26786" y="3892301"/>
            <a:ext cx="4355640" cy="2294489"/>
          </a:xfrm>
          <a:prstGeom prst="rect">
            <a:avLst/>
          </a:prstGeom>
        </p:spPr>
      </p:pic>
    </p:spTree>
    <p:extLst>
      <p:ext uri="{BB962C8B-B14F-4D97-AF65-F5344CB8AC3E}">
        <p14:creationId xmlns:p14="http://schemas.microsoft.com/office/powerpoint/2010/main" val="3265357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dirty="0"/>
              <a:t>Audible DPOAE Examples</a:t>
            </a:r>
          </a:p>
        </p:txBody>
      </p:sp>
      <p:sp>
        <p:nvSpPr>
          <p:cNvPr id="14" name="Rectangle 13"/>
          <p:cNvSpPr/>
          <p:nvPr/>
        </p:nvSpPr>
        <p:spPr>
          <a:xfrm>
            <a:off x="609600" y="1974641"/>
            <a:ext cx="8305800" cy="338554"/>
          </a:xfrm>
          <a:prstGeom prst="rect">
            <a:avLst/>
          </a:prstGeom>
        </p:spPr>
        <p:txBody>
          <a:bodyPr wrap="square">
            <a:spAutoFit/>
          </a:bodyPr>
          <a:lstStyle/>
          <a:p>
            <a:r>
              <a:rPr lang="en-US" sz="1600" dirty="0"/>
              <a:t>www.earslap.com/article/combination-tones-and-the-nonlinearities-of-the-human-ear.html</a:t>
            </a:r>
          </a:p>
        </p:txBody>
      </p:sp>
      <p:sp>
        <p:nvSpPr>
          <p:cNvPr id="20" name="TextBox 19"/>
          <p:cNvSpPr txBox="1"/>
          <p:nvPr/>
        </p:nvSpPr>
        <p:spPr>
          <a:xfrm>
            <a:off x="2534920" y="2621433"/>
            <a:ext cx="5999480" cy="923330"/>
          </a:xfrm>
          <a:prstGeom prst="rect">
            <a:avLst/>
          </a:prstGeom>
          <a:noFill/>
        </p:spPr>
        <p:txBody>
          <a:bodyPr wrap="square" rtlCol="0">
            <a:spAutoFit/>
          </a:bodyPr>
          <a:lstStyle/>
          <a:p>
            <a:pPr marL="285750" indent="-285750">
              <a:buFont typeface="Arial" panose="020B0604020202020204" pitchFamily="34" charset="0"/>
              <a:buChar char="•"/>
            </a:pPr>
            <a:r>
              <a:rPr lang="en-US" dirty="0"/>
              <a:t>Loud 1000 Hz and 1200 Hz</a:t>
            </a:r>
          </a:p>
          <a:p>
            <a:pPr marL="285750" indent="-285750">
              <a:buFont typeface="Arial" panose="020B0604020202020204" pitchFamily="34" charset="0"/>
              <a:buChar char="•"/>
            </a:pPr>
            <a:r>
              <a:rPr lang="en-US" dirty="0"/>
              <a:t>Very soft, low-frequency 200 Hz distortion product may be audible in background (sounds like humming/electrical)</a:t>
            </a:r>
          </a:p>
        </p:txBody>
      </p:sp>
      <p:sp>
        <p:nvSpPr>
          <p:cNvPr id="21" name="TextBox 20"/>
          <p:cNvSpPr txBox="1"/>
          <p:nvPr/>
        </p:nvSpPr>
        <p:spPr>
          <a:xfrm>
            <a:off x="2534920" y="4160164"/>
            <a:ext cx="5836920" cy="923330"/>
          </a:xfrm>
          <a:prstGeom prst="rect">
            <a:avLst/>
          </a:prstGeom>
          <a:noFill/>
        </p:spPr>
        <p:txBody>
          <a:bodyPr wrap="square" rtlCol="0">
            <a:spAutoFit/>
          </a:bodyPr>
          <a:lstStyle/>
          <a:p>
            <a:pPr marL="285750" indent="-285750">
              <a:buFont typeface="Arial" panose="020B0604020202020204" pitchFamily="34" charset="0"/>
              <a:buChar char="•"/>
            </a:pPr>
            <a:r>
              <a:rPr lang="en-US" dirty="0"/>
              <a:t>Loud modulated tones</a:t>
            </a:r>
          </a:p>
          <a:p>
            <a:pPr marL="285750" indent="-285750">
              <a:buFont typeface="Arial" panose="020B0604020202020204" pitchFamily="34" charset="0"/>
              <a:buChar char="•"/>
            </a:pPr>
            <a:r>
              <a:rPr lang="en-US" dirty="0"/>
              <a:t>Very soft “Ode to Joy” in the background is generated by your cochleae (not part of the stimulus!)</a:t>
            </a:r>
          </a:p>
        </p:txBody>
      </p:sp>
      <p:sp>
        <p:nvSpPr>
          <p:cNvPr id="22" name="TextBox 21"/>
          <p:cNvSpPr txBox="1"/>
          <p:nvPr/>
        </p:nvSpPr>
        <p:spPr>
          <a:xfrm>
            <a:off x="1403843" y="4744940"/>
            <a:ext cx="760144" cy="338554"/>
          </a:xfrm>
          <a:prstGeom prst="rect">
            <a:avLst/>
          </a:prstGeom>
          <a:noFill/>
        </p:spPr>
        <p:txBody>
          <a:bodyPr wrap="none" rtlCol="0">
            <a:spAutoFit/>
          </a:bodyPr>
          <a:lstStyle/>
          <a:p>
            <a:r>
              <a:rPr lang="en-US" sz="1600" i="1" dirty="0"/>
              <a:t>18 sec.</a:t>
            </a:r>
          </a:p>
        </p:txBody>
      </p:sp>
      <p:sp>
        <p:nvSpPr>
          <p:cNvPr id="23" name="TextBox 22"/>
          <p:cNvSpPr txBox="1"/>
          <p:nvPr/>
        </p:nvSpPr>
        <p:spPr>
          <a:xfrm>
            <a:off x="1419435" y="3248509"/>
            <a:ext cx="649537" cy="338554"/>
          </a:xfrm>
          <a:prstGeom prst="rect">
            <a:avLst/>
          </a:prstGeom>
          <a:noFill/>
        </p:spPr>
        <p:txBody>
          <a:bodyPr wrap="none" rtlCol="0">
            <a:spAutoFit/>
          </a:bodyPr>
          <a:lstStyle/>
          <a:p>
            <a:r>
              <a:rPr lang="en-US" sz="1600" i="1" dirty="0"/>
              <a:t>5 sec.</a:t>
            </a:r>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308044" y="3848088"/>
            <a:ext cx="872318" cy="938213"/>
          </a:xfrm>
        </p:spPr>
      </p:pic>
      <p:pic>
        <p:nvPicPr>
          <p:cNvPr id="4" name="Content Placeholder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168624" y="2674330"/>
            <a:ext cx="1020763" cy="574179"/>
          </a:xfrm>
        </p:spPr>
      </p:pic>
    </p:spTree>
    <p:extLst>
      <p:ext uri="{BB962C8B-B14F-4D97-AF65-F5344CB8AC3E}">
        <p14:creationId xmlns:p14="http://schemas.microsoft.com/office/powerpoint/2010/main" val="5161327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Otoacoustic</a:t>
            </a:r>
            <a:r>
              <a:rPr lang="en-US" dirty="0"/>
              <a:t> Emissions (OAEs)</a:t>
            </a:r>
          </a:p>
        </p:txBody>
      </p:sp>
      <p:sp>
        <p:nvSpPr>
          <p:cNvPr id="5" name="Text Placeholder 4"/>
          <p:cNvSpPr>
            <a:spLocks noGrp="1"/>
          </p:cNvSpPr>
          <p:nvPr>
            <p:ph type="body" idx="1"/>
          </p:nvPr>
        </p:nvSpPr>
        <p:spPr/>
        <p:txBody>
          <a:bodyPr/>
          <a:lstStyle/>
          <a:p>
            <a:r>
              <a:rPr lang="en-US" dirty="0"/>
              <a:t>14 </a:t>
            </a:r>
            <a:r>
              <a:rPr lang="en-US" dirty="0" err="1"/>
              <a:t>yr</a:t>
            </a:r>
            <a:r>
              <a:rPr lang="en-US" dirty="0"/>
              <a:t> old, has hearing aids</a:t>
            </a:r>
          </a:p>
        </p:txBody>
      </p:sp>
      <p:sp>
        <p:nvSpPr>
          <p:cNvPr id="3" name="Content Placeholder 2"/>
          <p:cNvSpPr>
            <a:spLocks noGrp="1"/>
          </p:cNvSpPr>
          <p:nvPr>
            <p:ph sz="half" idx="2"/>
          </p:nvPr>
        </p:nvSpPr>
        <p:spPr>
          <a:ln>
            <a:solidFill>
              <a:schemeClr val="accent1"/>
            </a:solidFill>
          </a:ln>
        </p:spPr>
        <p:txBody>
          <a:bodyPr>
            <a:normAutofit/>
          </a:bodyPr>
          <a:lstStyle/>
          <a:p>
            <a:endParaRPr lang="en-US" dirty="0"/>
          </a:p>
        </p:txBody>
      </p:sp>
      <p:sp>
        <p:nvSpPr>
          <p:cNvPr id="6" name="Text Placeholder 5"/>
          <p:cNvSpPr>
            <a:spLocks noGrp="1"/>
          </p:cNvSpPr>
          <p:nvPr>
            <p:ph type="body" sz="quarter" idx="3"/>
          </p:nvPr>
        </p:nvSpPr>
        <p:spPr/>
        <p:txBody>
          <a:bodyPr/>
          <a:lstStyle/>
          <a:p>
            <a:r>
              <a:rPr lang="en-US" dirty="0"/>
              <a:t>14 </a:t>
            </a:r>
            <a:r>
              <a:rPr lang="en-US" dirty="0" err="1"/>
              <a:t>Yr</a:t>
            </a:r>
            <a:r>
              <a:rPr lang="en-US" dirty="0"/>
              <a:t> Old, has noise exposure</a:t>
            </a:r>
          </a:p>
        </p:txBody>
      </p:sp>
      <p:sp>
        <p:nvSpPr>
          <p:cNvPr id="9" name="Content Placeholder 8"/>
          <p:cNvSpPr>
            <a:spLocks noGrp="1"/>
          </p:cNvSpPr>
          <p:nvPr>
            <p:ph sz="quarter" idx="4"/>
          </p:nvPr>
        </p:nvSpPr>
        <p:spPr>
          <a:ln>
            <a:solidFill>
              <a:schemeClr val="accent1"/>
            </a:solidFill>
          </a:ln>
        </p:spPr>
        <p:txBody>
          <a:bodyPr/>
          <a:lstStyle/>
          <a:p>
            <a:endParaRPr lang="en-US" dirty="0"/>
          </a:p>
        </p:txBody>
      </p:sp>
      <p:pic>
        <p:nvPicPr>
          <p:cNvPr id="7" name="Picture 6"/>
          <p:cNvPicPr>
            <a:picLocks noChangeAspect="1"/>
          </p:cNvPicPr>
          <p:nvPr/>
        </p:nvPicPr>
        <p:blipFill rotWithShape="1">
          <a:blip r:embed="rId2"/>
          <a:srcRect l="26667" t="10370" r="53333" b="56260"/>
          <a:stretch/>
        </p:blipFill>
        <p:spPr>
          <a:xfrm>
            <a:off x="2674620" y="2667988"/>
            <a:ext cx="1668780" cy="1566202"/>
          </a:xfrm>
          <a:prstGeom prst="rect">
            <a:avLst/>
          </a:prstGeom>
        </p:spPr>
      </p:pic>
      <p:pic>
        <p:nvPicPr>
          <p:cNvPr id="8" name="Picture 7"/>
          <p:cNvPicPr>
            <a:picLocks noChangeAspect="1"/>
          </p:cNvPicPr>
          <p:nvPr/>
        </p:nvPicPr>
        <p:blipFill rotWithShape="1">
          <a:blip r:embed="rId2"/>
          <a:srcRect l="26667" t="48050" r="53333" b="16394"/>
          <a:stretch/>
        </p:blipFill>
        <p:spPr>
          <a:xfrm>
            <a:off x="2787713" y="4273799"/>
            <a:ext cx="1555687" cy="1555687"/>
          </a:xfrm>
          <a:prstGeom prst="rect">
            <a:avLst/>
          </a:prstGeom>
        </p:spPr>
      </p:pic>
      <p:grpSp>
        <p:nvGrpSpPr>
          <p:cNvPr id="14" name="Group 13"/>
          <p:cNvGrpSpPr/>
          <p:nvPr/>
        </p:nvGrpSpPr>
        <p:grpSpPr>
          <a:xfrm>
            <a:off x="952437" y="2716913"/>
            <a:ext cx="1585023" cy="1702688"/>
            <a:chOff x="760022" y="2691025"/>
            <a:chExt cx="3766258" cy="4132884"/>
          </a:xfrm>
        </p:grpSpPr>
        <p:pic>
          <p:nvPicPr>
            <p:cNvPr id="10" name="Picture 9"/>
            <p:cNvPicPr>
              <a:picLocks noChangeAspect="1"/>
            </p:cNvPicPr>
            <p:nvPr/>
          </p:nvPicPr>
          <p:blipFill rotWithShape="1">
            <a:blip r:embed="rId3"/>
            <a:srcRect l="11543" t="21812" r="68944" b="40119"/>
            <a:stretch/>
          </p:blipFill>
          <p:spPr>
            <a:xfrm>
              <a:off x="760022" y="2691025"/>
              <a:ext cx="3766258" cy="4132884"/>
            </a:xfrm>
            <a:prstGeom prst="rect">
              <a:avLst/>
            </a:prstGeom>
          </p:spPr>
        </p:pic>
        <p:cxnSp>
          <p:nvCxnSpPr>
            <p:cNvPr id="12" name="Straight Connector 11"/>
            <p:cNvCxnSpPr/>
            <p:nvPr/>
          </p:nvCxnSpPr>
          <p:spPr>
            <a:xfrm>
              <a:off x="1143000" y="3810000"/>
              <a:ext cx="3270187" cy="0"/>
            </a:xfrm>
            <a:prstGeom prst="line">
              <a:avLst/>
            </a:prstGeom>
            <a:ln w="38100"/>
          </p:spPr>
          <p:style>
            <a:lnRef idx="1">
              <a:schemeClr val="accent1"/>
            </a:lnRef>
            <a:fillRef idx="0">
              <a:schemeClr val="accent1"/>
            </a:fillRef>
            <a:effectRef idx="0">
              <a:schemeClr val="accent1"/>
            </a:effectRef>
            <a:fontRef idx="minor">
              <a:schemeClr val="tx1"/>
            </a:fontRef>
          </p:style>
        </p:cxnSp>
      </p:grpSp>
      <p:pic>
        <p:nvPicPr>
          <p:cNvPr id="15" name="Picture 14"/>
          <p:cNvPicPr>
            <a:picLocks noChangeAspect="1"/>
          </p:cNvPicPr>
          <p:nvPr/>
        </p:nvPicPr>
        <p:blipFill rotWithShape="1">
          <a:blip r:embed="rId4"/>
          <a:srcRect l="24167" t="12596" r="50018" b="39475"/>
          <a:stretch/>
        </p:blipFill>
        <p:spPr>
          <a:xfrm>
            <a:off x="4831013" y="2691025"/>
            <a:ext cx="1724290" cy="1800724"/>
          </a:xfrm>
          <a:prstGeom prst="rect">
            <a:avLst/>
          </a:prstGeom>
        </p:spPr>
      </p:pic>
      <p:pic>
        <p:nvPicPr>
          <p:cNvPr id="16" name="Picture 15"/>
          <p:cNvPicPr>
            <a:picLocks noChangeAspect="1"/>
          </p:cNvPicPr>
          <p:nvPr/>
        </p:nvPicPr>
        <p:blipFill rotWithShape="1">
          <a:blip r:embed="rId5"/>
          <a:srcRect l="52500" t="34074" r="25553" b="21604"/>
          <a:stretch/>
        </p:blipFill>
        <p:spPr>
          <a:xfrm>
            <a:off x="6712783" y="4078806"/>
            <a:ext cx="1509968" cy="1715238"/>
          </a:xfrm>
          <a:prstGeom prst="rect">
            <a:avLst/>
          </a:prstGeom>
        </p:spPr>
      </p:pic>
      <p:pic>
        <p:nvPicPr>
          <p:cNvPr id="17" name="Picture 16"/>
          <p:cNvPicPr>
            <a:picLocks noChangeAspect="1"/>
          </p:cNvPicPr>
          <p:nvPr/>
        </p:nvPicPr>
        <p:blipFill rotWithShape="1">
          <a:blip r:embed="rId6"/>
          <a:srcRect l="49781" t="17644" r="24027" b="38897"/>
          <a:stretch/>
        </p:blipFill>
        <p:spPr>
          <a:xfrm>
            <a:off x="6743096" y="2723596"/>
            <a:ext cx="1371600" cy="1280160"/>
          </a:xfrm>
          <a:prstGeom prst="rect">
            <a:avLst/>
          </a:prstGeom>
        </p:spPr>
      </p:pic>
    </p:spTree>
    <p:extLst>
      <p:ext uri="{BB962C8B-B14F-4D97-AF65-F5344CB8AC3E}">
        <p14:creationId xmlns:p14="http://schemas.microsoft.com/office/powerpoint/2010/main" val="42684331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Otoacoustic</a:t>
            </a:r>
            <a:r>
              <a:rPr lang="en-US" dirty="0"/>
              <a:t> Emissions (OAEs)</a:t>
            </a:r>
          </a:p>
        </p:txBody>
      </p:sp>
      <p:sp>
        <p:nvSpPr>
          <p:cNvPr id="5" name="Text Placeholder 4"/>
          <p:cNvSpPr>
            <a:spLocks noGrp="1"/>
          </p:cNvSpPr>
          <p:nvPr>
            <p:ph type="body" idx="1"/>
          </p:nvPr>
        </p:nvSpPr>
        <p:spPr/>
        <p:txBody>
          <a:bodyPr/>
          <a:lstStyle/>
          <a:p>
            <a:r>
              <a:rPr lang="en-US" dirty="0"/>
              <a:t>14 </a:t>
            </a:r>
            <a:r>
              <a:rPr lang="en-US" dirty="0" err="1"/>
              <a:t>yr</a:t>
            </a:r>
            <a:r>
              <a:rPr lang="en-US" dirty="0"/>
              <a:t> old, has hearing aids</a:t>
            </a:r>
          </a:p>
        </p:txBody>
      </p:sp>
      <p:sp>
        <p:nvSpPr>
          <p:cNvPr id="3" name="Content Placeholder 2"/>
          <p:cNvSpPr>
            <a:spLocks noGrp="1"/>
          </p:cNvSpPr>
          <p:nvPr>
            <p:ph sz="half" idx="2"/>
          </p:nvPr>
        </p:nvSpPr>
        <p:spPr>
          <a:ln>
            <a:solidFill>
              <a:schemeClr val="accent1"/>
            </a:solidFill>
          </a:ln>
        </p:spPr>
        <p:txBody>
          <a:bodyPr>
            <a:normAutofit/>
          </a:bodyPr>
          <a:lstStyle/>
          <a:p>
            <a:endParaRPr lang="en-US" dirty="0"/>
          </a:p>
        </p:txBody>
      </p:sp>
      <p:sp>
        <p:nvSpPr>
          <p:cNvPr id="6" name="Text Placeholder 5"/>
          <p:cNvSpPr>
            <a:spLocks noGrp="1"/>
          </p:cNvSpPr>
          <p:nvPr>
            <p:ph type="body" sz="quarter" idx="3"/>
          </p:nvPr>
        </p:nvSpPr>
        <p:spPr/>
        <p:txBody>
          <a:bodyPr/>
          <a:lstStyle/>
          <a:p>
            <a:r>
              <a:rPr lang="en-US" dirty="0"/>
              <a:t>3 </a:t>
            </a:r>
            <a:r>
              <a:rPr lang="en-US" dirty="0" err="1"/>
              <a:t>Yr</a:t>
            </a:r>
            <a:r>
              <a:rPr lang="en-US" dirty="0"/>
              <a:t> Old (former 28wk gest.)</a:t>
            </a:r>
          </a:p>
        </p:txBody>
      </p:sp>
      <p:sp>
        <p:nvSpPr>
          <p:cNvPr id="9" name="Content Placeholder 8"/>
          <p:cNvSpPr>
            <a:spLocks noGrp="1"/>
          </p:cNvSpPr>
          <p:nvPr>
            <p:ph sz="quarter" idx="4"/>
          </p:nvPr>
        </p:nvSpPr>
        <p:spPr>
          <a:ln>
            <a:solidFill>
              <a:schemeClr val="accent1"/>
            </a:solidFill>
          </a:ln>
        </p:spPr>
        <p:txBody>
          <a:bodyPr/>
          <a:lstStyle/>
          <a:p>
            <a:endParaRPr lang="en-US" dirty="0"/>
          </a:p>
        </p:txBody>
      </p:sp>
      <p:pic>
        <p:nvPicPr>
          <p:cNvPr id="7" name="Picture 6"/>
          <p:cNvPicPr>
            <a:picLocks noChangeAspect="1"/>
          </p:cNvPicPr>
          <p:nvPr/>
        </p:nvPicPr>
        <p:blipFill rotWithShape="1">
          <a:blip r:embed="rId2"/>
          <a:srcRect l="26667" t="10370" r="53333" b="56260"/>
          <a:stretch/>
        </p:blipFill>
        <p:spPr>
          <a:xfrm>
            <a:off x="2674620" y="2667988"/>
            <a:ext cx="1668780" cy="1566202"/>
          </a:xfrm>
          <a:prstGeom prst="rect">
            <a:avLst/>
          </a:prstGeom>
        </p:spPr>
      </p:pic>
      <p:pic>
        <p:nvPicPr>
          <p:cNvPr id="8" name="Picture 7"/>
          <p:cNvPicPr>
            <a:picLocks noChangeAspect="1"/>
          </p:cNvPicPr>
          <p:nvPr/>
        </p:nvPicPr>
        <p:blipFill rotWithShape="1">
          <a:blip r:embed="rId2"/>
          <a:srcRect l="26667" t="48050" r="53333" b="16394"/>
          <a:stretch/>
        </p:blipFill>
        <p:spPr>
          <a:xfrm>
            <a:off x="2787713" y="4273799"/>
            <a:ext cx="1555687" cy="1555687"/>
          </a:xfrm>
          <a:prstGeom prst="rect">
            <a:avLst/>
          </a:prstGeom>
        </p:spPr>
      </p:pic>
      <p:grpSp>
        <p:nvGrpSpPr>
          <p:cNvPr id="14" name="Group 13"/>
          <p:cNvGrpSpPr/>
          <p:nvPr/>
        </p:nvGrpSpPr>
        <p:grpSpPr>
          <a:xfrm>
            <a:off x="952437" y="2716913"/>
            <a:ext cx="1585023" cy="1702688"/>
            <a:chOff x="760022" y="2691025"/>
            <a:chExt cx="3766258" cy="4132884"/>
          </a:xfrm>
        </p:grpSpPr>
        <p:pic>
          <p:nvPicPr>
            <p:cNvPr id="10" name="Picture 9"/>
            <p:cNvPicPr>
              <a:picLocks noChangeAspect="1"/>
            </p:cNvPicPr>
            <p:nvPr/>
          </p:nvPicPr>
          <p:blipFill rotWithShape="1">
            <a:blip r:embed="rId3"/>
            <a:srcRect l="11543" t="21812" r="68944" b="40119"/>
            <a:stretch/>
          </p:blipFill>
          <p:spPr>
            <a:xfrm>
              <a:off x="760022" y="2691025"/>
              <a:ext cx="3766258" cy="4132884"/>
            </a:xfrm>
            <a:prstGeom prst="rect">
              <a:avLst/>
            </a:prstGeom>
          </p:spPr>
        </p:pic>
        <p:cxnSp>
          <p:nvCxnSpPr>
            <p:cNvPr id="12" name="Straight Connector 11"/>
            <p:cNvCxnSpPr/>
            <p:nvPr/>
          </p:nvCxnSpPr>
          <p:spPr>
            <a:xfrm>
              <a:off x="1143000" y="3810000"/>
              <a:ext cx="3270187" cy="0"/>
            </a:xfrm>
            <a:prstGeom prst="line">
              <a:avLst/>
            </a:prstGeom>
            <a:ln w="38100"/>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rotWithShape="1">
          <a:blip r:embed="rId4"/>
          <a:srcRect l="4986" t="7108" r="57217" b="15688"/>
          <a:stretch/>
        </p:blipFill>
        <p:spPr>
          <a:xfrm>
            <a:off x="4778305" y="2667988"/>
            <a:ext cx="1654747" cy="1901199"/>
          </a:xfrm>
          <a:prstGeom prst="rect">
            <a:avLst/>
          </a:prstGeom>
        </p:spPr>
      </p:pic>
      <p:pic>
        <p:nvPicPr>
          <p:cNvPr id="11" name="Picture 10"/>
          <p:cNvPicPr>
            <a:picLocks noChangeAspect="1"/>
          </p:cNvPicPr>
          <p:nvPr/>
        </p:nvPicPr>
        <p:blipFill rotWithShape="1">
          <a:blip r:embed="rId5"/>
          <a:srcRect l="49435" t="2922" r="27945" b="10617"/>
          <a:stretch/>
        </p:blipFill>
        <p:spPr>
          <a:xfrm>
            <a:off x="6654673" y="2652039"/>
            <a:ext cx="1490466" cy="3204502"/>
          </a:xfrm>
          <a:prstGeom prst="rect">
            <a:avLst/>
          </a:prstGeom>
        </p:spPr>
      </p:pic>
    </p:spTree>
    <p:extLst>
      <p:ext uri="{BB962C8B-B14F-4D97-AF65-F5344CB8AC3E}">
        <p14:creationId xmlns:p14="http://schemas.microsoft.com/office/powerpoint/2010/main" val="3159026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Auditory Brainstem Response (ABR)</a:t>
            </a:r>
          </a:p>
        </p:txBody>
      </p:sp>
      <p:sp>
        <p:nvSpPr>
          <p:cNvPr id="4" name="Content Placeholder 3"/>
          <p:cNvSpPr>
            <a:spLocks noGrp="1"/>
          </p:cNvSpPr>
          <p:nvPr>
            <p:ph sz="half" idx="2"/>
          </p:nvPr>
        </p:nvSpPr>
        <p:spPr>
          <a:xfrm>
            <a:off x="4953000" y="1845735"/>
            <a:ext cx="3413760" cy="4023360"/>
          </a:xfrm>
        </p:spPr>
        <p:txBody>
          <a:bodyPr>
            <a:normAutofit/>
          </a:bodyPr>
          <a:lstStyle/>
          <a:p>
            <a:r>
              <a:rPr lang="en-US" dirty="0"/>
              <a:t>Auditory evoked potential</a:t>
            </a:r>
          </a:p>
          <a:p>
            <a:r>
              <a:rPr lang="en-US" dirty="0"/>
              <a:t>Measures response to sound at level of brainstem</a:t>
            </a:r>
          </a:p>
          <a:p>
            <a:pPr lvl="1"/>
            <a:r>
              <a:rPr lang="en-US" dirty="0"/>
              <a:t>Diagnose auditory neuropathy</a:t>
            </a:r>
          </a:p>
          <a:p>
            <a:pPr lvl="1"/>
            <a:r>
              <a:rPr lang="en-US" i="1" dirty="0"/>
              <a:t>Estimate </a:t>
            </a:r>
            <a:r>
              <a:rPr lang="en-US" dirty="0"/>
              <a:t>hearing sensitivity</a:t>
            </a:r>
          </a:p>
          <a:p>
            <a:endParaRPr lang="en-US" dirty="0"/>
          </a:p>
        </p:txBody>
      </p:sp>
      <p:sp>
        <p:nvSpPr>
          <p:cNvPr id="13" name="Rectangle 12"/>
          <p:cNvSpPr/>
          <p:nvPr/>
        </p:nvSpPr>
        <p:spPr>
          <a:xfrm>
            <a:off x="161656" y="5872812"/>
            <a:ext cx="8372744" cy="769441"/>
          </a:xfrm>
          <a:prstGeom prst="rect">
            <a:avLst/>
          </a:prstGeom>
        </p:spPr>
        <p:txBody>
          <a:bodyPr wrap="square">
            <a:spAutoFit/>
          </a:bodyPr>
          <a:lstStyle/>
          <a:p>
            <a:r>
              <a:rPr lang="en-US" sz="1100" dirty="0"/>
              <a:t>Winston, A.K., &amp; Stoner, R.B. (2013, November). ABR: An illustration of auditory dysfunction through clinical cases, presented in partnership with Rush University. </a:t>
            </a:r>
            <a:r>
              <a:rPr lang="en-US" sz="1100" i="1" dirty="0" err="1"/>
              <a:t>AudiologyOnline</a:t>
            </a:r>
            <a:r>
              <a:rPr lang="en-US" sz="1100" dirty="0"/>
              <a:t>, Article 12179. Retrieved from: </a:t>
            </a:r>
            <a:r>
              <a:rPr lang="en-US" sz="1100" dirty="0">
                <a:hlinkClick r:id="rId2"/>
              </a:rPr>
              <a:t>http://www.audiologyonline.com</a:t>
            </a:r>
            <a:endParaRPr lang="en-US" sz="1100" dirty="0"/>
          </a:p>
          <a:p>
            <a:br>
              <a:rPr lang="en-US" sz="1100" dirty="0"/>
            </a:br>
            <a:endParaRPr lang="en-US" sz="1100" dirty="0">
              <a:effectLst/>
            </a:endParaRPr>
          </a:p>
        </p:txBody>
      </p:sp>
      <p:sp>
        <p:nvSpPr>
          <p:cNvPr id="3" name="Content Placeholder 2"/>
          <p:cNvSpPr>
            <a:spLocks noGrp="1"/>
          </p:cNvSpPr>
          <p:nvPr>
            <p:ph sz="half" idx="1"/>
          </p:nvPr>
        </p:nvSpPr>
        <p:spPr/>
        <p:txBody>
          <a:bodyPr>
            <a:normAutofit/>
          </a:bodyPr>
          <a:lstStyle/>
          <a:p>
            <a:endParaRPr lang="en-US"/>
          </a:p>
        </p:txBody>
      </p:sp>
      <p:pic>
        <p:nvPicPr>
          <p:cNvPr id="6" name="Picture 5"/>
          <p:cNvPicPr>
            <a:picLocks noChangeAspect="1"/>
          </p:cNvPicPr>
          <p:nvPr/>
        </p:nvPicPr>
        <p:blipFill rotWithShape="1">
          <a:blip r:embed="rId3"/>
          <a:srcRect l="29825" t="24951" r="30702" b="22027"/>
          <a:stretch/>
        </p:blipFill>
        <p:spPr>
          <a:xfrm>
            <a:off x="822960" y="1842017"/>
            <a:ext cx="3928562" cy="2968247"/>
          </a:xfrm>
          <a:prstGeom prst="rect">
            <a:avLst/>
          </a:prstGeom>
        </p:spPr>
      </p:pic>
    </p:spTree>
    <p:extLst>
      <p:ext uri="{BB962C8B-B14F-4D97-AF65-F5344CB8AC3E}">
        <p14:creationId xmlns:p14="http://schemas.microsoft.com/office/powerpoint/2010/main" val="2372463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4000499" cy="1143000"/>
          </a:xfrm>
        </p:spPr>
        <p:txBody>
          <a:bodyPr>
            <a:normAutofit/>
          </a:bodyPr>
          <a:lstStyle/>
          <a:p>
            <a:r>
              <a:rPr lang="en-US" sz="4000" dirty="0"/>
              <a:t>How do we measure hearing?</a:t>
            </a:r>
          </a:p>
        </p:txBody>
      </p:sp>
      <p:sp>
        <p:nvSpPr>
          <p:cNvPr id="4" name="Content Placeholder 3"/>
          <p:cNvSpPr>
            <a:spLocks noGrp="1"/>
          </p:cNvSpPr>
          <p:nvPr>
            <p:ph sz="half" idx="1"/>
          </p:nvPr>
        </p:nvSpPr>
        <p:spPr/>
        <p:txBody>
          <a:bodyPr/>
          <a:lstStyle/>
          <a:p>
            <a:r>
              <a:rPr lang="en-US" dirty="0"/>
              <a:t>How well can you hear lots of different tones?</a:t>
            </a:r>
          </a:p>
          <a:p>
            <a:pPr lvl="1"/>
            <a:r>
              <a:rPr lang="en-US" dirty="0"/>
              <a:t>Frequency (“pitch”)</a:t>
            </a:r>
          </a:p>
          <a:p>
            <a:pPr lvl="2"/>
            <a:r>
              <a:rPr lang="en-US" dirty="0"/>
              <a:t>Hertz, or Hz</a:t>
            </a:r>
          </a:p>
          <a:p>
            <a:pPr lvl="1"/>
            <a:r>
              <a:rPr lang="en-US" dirty="0"/>
              <a:t>Volume</a:t>
            </a:r>
          </a:p>
          <a:p>
            <a:pPr lvl="2"/>
            <a:r>
              <a:rPr lang="en-US" dirty="0"/>
              <a:t>Decibels, or dB</a:t>
            </a:r>
          </a:p>
          <a:p>
            <a:r>
              <a:rPr lang="en-US" dirty="0"/>
              <a:t>Determine the softest sounds that each ear can hear</a:t>
            </a:r>
          </a:p>
          <a:p>
            <a:pPr lvl="1"/>
            <a:r>
              <a:rPr lang="en-US" b="1" dirty="0">
                <a:solidFill>
                  <a:srgbClr val="FF0000"/>
                </a:solidFill>
              </a:rPr>
              <a:t>O</a:t>
            </a:r>
            <a:r>
              <a:rPr lang="en-US" dirty="0"/>
              <a:t> = right ear</a:t>
            </a:r>
          </a:p>
          <a:p>
            <a:pPr lvl="1"/>
            <a:r>
              <a:rPr lang="en-US" b="1" dirty="0">
                <a:solidFill>
                  <a:schemeClr val="accent2">
                    <a:lumMod val="75000"/>
                  </a:schemeClr>
                </a:solidFill>
              </a:rPr>
              <a:t>X</a:t>
            </a:r>
            <a:r>
              <a:rPr lang="en-US" dirty="0"/>
              <a:t> = left ear</a:t>
            </a:r>
          </a:p>
        </p:txBody>
      </p:sp>
      <p:sp>
        <p:nvSpPr>
          <p:cNvPr id="7" name="TextBox 6"/>
          <p:cNvSpPr txBox="1"/>
          <p:nvPr/>
        </p:nvSpPr>
        <p:spPr>
          <a:xfrm>
            <a:off x="4724399" y="1219200"/>
            <a:ext cx="3970531" cy="381000"/>
          </a:xfrm>
          <a:prstGeom prst="rect">
            <a:avLst/>
          </a:prstGeom>
          <a:noFill/>
        </p:spPr>
        <p:txBody>
          <a:bodyPr wrap="square" rtlCol="0">
            <a:spAutoFit/>
          </a:bodyPr>
          <a:lstStyle/>
          <a:p>
            <a:r>
              <a:rPr lang="en-US" dirty="0"/>
              <a:t>Low pitch --------------------</a:t>
            </a:r>
            <a:r>
              <a:rPr lang="en-US" dirty="0">
                <a:sym typeface="Wingdings" panose="05000000000000000000" pitchFamily="2" charset="2"/>
              </a:rPr>
              <a:t>&gt; High pitch</a:t>
            </a:r>
            <a:endParaRPr lang="en-US" dirty="0"/>
          </a:p>
        </p:txBody>
      </p:sp>
      <p:sp>
        <p:nvSpPr>
          <p:cNvPr id="10" name="TextBox 9"/>
          <p:cNvSpPr txBox="1"/>
          <p:nvPr/>
        </p:nvSpPr>
        <p:spPr>
          <a:xfrm rot="16200000">
            <a:off x="2739133" y="3581399"/>
            <a:ext cx="3970531" cy="381000"/>
          </a:xfrm>
          <a:prstGeom prst="rect">
            <a:avLst/>
          </a:prstGeom>
          <a:noFill/>
        </p:spPr>
        <p:txBody>
          <a:bodyPr wrap="square" rtlCol="0">
            <a:spAutoFit/>
          </a:bodyPr>
          <a:lstStyle/>
          <a:p>
            <a:r>
              <a:rPr lang="en-US" dirty="0"/>
              <a:t>Loud  </a:t>
            </a:r>
            <a:r>
              <a:rPr lang="en-US" dirty="0">
                <a:sym typeface="Wingdings" panose="05000000000000000000" pitchFamily="2" charset="2"/>
              </a:rPr>
              <a:t>&lt;----------------------------- Soft</a:t>
            </a:r>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4899" y="1600200"/>
            <a:ext cx="3745266" cy="4681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19221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Auditory Brainstem Response (ABR)</a:t>
            </a:r>
          </a:p>
        </p:txBody>
      </p:sp>
      <p:sp>
        <p:nvSpPr>
          <p:cNvPr id="4" name="Content Placeholder 3"/>
          <p:cNvSpPr>
            <a:spLocks noGrp="1"/>
          </p:cNvSpPr>
          <p:nvPr>
            <p:ph sz="half" idx="2"/>
          </p:nvPr>
        </p:nvSpPr>
        <p:spPr>
          <a:xfrm>
            <a:off x="4633703" y="1845735"/>
            <a:ext cx="3733057" cy="4023360"/>
          </a:xfrm>
        </p:spPr>
        <p:txBody>
          <a:bodyPr>
            <a:normAutofit/>
          </a:bodyPr>
          <a:lstStyle/>
          <a:p>
            <a:r>
              <a:rPr lang="en-US" dirty="0"/>
              <a:t>Diagnostic</a:t>
            </a:r>
          </a:p>
          <a:p>
            <a:pPr lvl="1"/>
            <a:r>
              <a:rPr lang="en-US" dirty="0"/>
              <a:t>Very young children (esp. 0-6 </a:t>
            </a:r>
            <a:r>
              <a:rPr lang="en-US" dirty="0" err="1"/>
              <a:t>mo</a:t>
            </a:r>
            <a:r>
              <a:rPr lang="en-US" dirty="0"/>
              <a:t>)</a:t>
            </a:r>
          </a:p>
          <a:p>
            <a:pPr lvl="1"/>
            <a:r>
              <a:rPr lang="en-US" dirty="0"/>
              <a:t>Older children/adults who cannot complete traditional testing</a:t>
            </a:r>
          </a:p>
          <a:p>
            <a:r>
              <a:rPr lang="en-US" dirty="0"/>
              <a:t>Screening</a:t>
            </a:r>
          </a:p>
          <a:p>
            <a:pPr lvl="1"/>
            <a:r>
              <a:rPr lang="en-US" dirty="0"/>
              <a:t>click stimulus</a:t>
            </a:r>
          </a:p>
          <a:p>
            <a:pPr lvl="1"/>
            <a:r>
              <a:rPr lang="en-US" dirty="0"/>
              <a:t>“Automated Auditory Brainstem Response” (AABR)</a:t>
            </a:r>
          </a:p>
          <a:p>
            <a:r>
              <a:rPr lang="en-US" dirty="0"/>
              <a:t>Sedated vs </a:t>
            </a:r>
            <a:r>
              <a:rPr lang="en-US" dirty="0" err="1"/>
              <a:t>Unsedated</a:t>
            </a:r>
            <a:endParaRPr lang="en-US" dirty="0"/>
          </a:p>
          <a:p>
            <a:r>
              <a:rPr lang="en-US" dirty="0"/>
              <a:t>Click vs Tones</a:t>
            </a:r>
          </a:p>
          <a:p>
            <a:endParaRPr lang="en-US" dirty="0"/>
          </a:p>
        </p:txBody>
      </p:sp>
      <p:pic>
        <p:nvPicPr>
          <p:cNvPr id="5" name="Picture 8" descr="http://blogs.rch.org.au/ccch/files/2011/08/BDP_26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817834"/>
            <a:ext cx="1905000" cy="19050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12" name="Content Placeholder 11"/>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252210" y="3795873"/>
            <a:ext cx="3381493" cy="1476585"/>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3" name="Rectangle 12"/>
          <p:cNvSpPr/>
          <p:nvPr/>
        </p:nvSpPr>
        <p:spPr>
          <a:xfrm>
            <a:off x="161656" y="5872812"/>
            <a:ext cx="5562600" cy="430887"/>
          </a:xfrm>
          <a:prstGeom prst="rect">
            <a:avLst/>
          </a:prstGeom>
        </p:spPr>
        <p:txBody>
          <a:bodyPr wrap="square">
            <a:spAutoFit/>
          </a:bodyPr>
          <a:lstStyle/>
          <a:p>
            <a:r>
              <a:rPr lang="en-US" sz="1100" dirty="0"/>
              <a:t>Wolfe, J. (2014, October). 20Q: ABR assessment in infants - protocols and standards. </a:t>
            </a:r>
            <a:r>
              <a:rPr lang="en-US" sz="1100" i="1" dirty="0" err="1"/>
              <a:t>AudiologyOnline</a:t>
            </a:r>
            <a:r>
              <a:rPr lang="en-US" sz="1100" dirty="0"/>
              <a:t>, Article 12999. Retrieved from: </a:t>
            </a:r>
            <a:r>
              <a:rPr lang="en-US" sz="1100" dirty="0">
                <a:hlinkClick r:id="rId4"/>
              </a:rPr>
              <a:t>http://www.audiologyonline.com</a:t>
            </a:r>
            <a:endParaRPr lang="en-US" sz="1100" dirty="0">
              <a:effectLst/>
            </a:endParaRPr>
          </a:p>
        </p:txBody>
      </p:sp>
    </p:spTree>
    <p:extLst>
      <p:ext uri="{BB962C8B-B14F-4D97-AF65-F5344CB8AC3E}">
        <p14:creationId xmlns:p14="http://schemas.microsoft.com/office/powerpoint/2010/main" val="14919773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Auditory Steady-State Response (ASSR)</a:t>
            </a:r>
          </a:p>
        </p:txBody>
      </p:sp>
      <p:sp>
        <p:nvSpPr>
          <p:cNvPr id="3" name="Content Placeholder 2"/>
          <p:cNvSpPr>
            <a:spLocks noGrp="1"/>
          </p:cNvSpPr>
          <p:nvPr>
            <p:ph idx="1"/>
          </p:nvPr>
        </p:nvSpPr>
        <p:spPr/>
        <p:txBody>
          <a:bodyPr/>
          <a:lstStyle/>
          <a:p>
            <a:r>
              <a:rPr lang="en-US" dirty="0"/>
              <a:t>Usually combined with other procedures</a:t>
            </a:r>
          </a:p>
          <a:p>
            <a:pPr lvl="1"/>
            <a:r>
              <a:rPr lang="en-US" dirty="0"/>
              <a:t>i.e., when ABR is abnormal</a:t>
            </a:r>
          </a:p>
          <a:p>
            <a:r>
              <a:rPr lang="en-US" dirty="0"/>
              <a:t>Can test thresholds beyond limits of ABR</a:t>
            </a:r>
          </a:p>
          <a:p>
            <a:pPr lvl="1"/>
            <a:r>
              <a:rPr lang="en-US" dirty="0"/>
              <a:t>Determine severe-to-profound thresholds</a:t>
            </a:r>
          </a:p>
          <a:p>
            <a:pPr lvl="1"/>
            <a:r>
              <a:rPr lang="en-US" dirty="0"/>
              <a:t>(hearing aid vs. cochlear implant?)</a:t>
            </a:r>
          </a:p>
          <a:p>
            <a:r>
              <a:rPr lang="en-US" dirty="0"/>
              <a:t>Cannot distinguish neural vs. sensory hearing loss</a:t>
            </a:r>
          </a:p>
        </p:txBody>
      </p:sp>
    </p:spTree>
    <p:extLst>
      <p:ext uri="{BB962C8B-B14F-4D97-AF65-F5344CB8AC3E}">
        <p14:creationId xmlns:p14="http://schemas.microsoft.com/office/powerpoint/2010/main" val="41487549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9226" y="4135736"/>
            <a:ext cx="2690812" cy="1514528"/>
          </a:xfrm>
          <a:prstGeom prst="rect">
            <a:avLst/>
          </a:prstGeom>
          <a:effectLst>
            <a:softEdge rad="317500"/>
          </a:effectLst>
        </p:spPr>
      </p:pic>
      <p:grpSp>
        <p:nvGrpSpPr>
          <p:cNvPr id="6" name="Group 5"/>
          <p:cNvGrpSpPr/>
          <p:nvPr/>
        </p:nvGrpSpPr>
        <p:grpSpPr>
          <a:xfrm>
            <a:off x="5715000" y="1524000"/>
            <a:ext cx="2430780" cy="2743200"/>
            <a:chOff x="4729896" y="1984819"/>
            <a:chExt cx="3021522" cy="3563761"/>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402" t="19542" r="54151" b="827"/>
            <a:stretch/>
          </p:blipFill>
          <p:spPr>
            <a:xfrm>
              <a:off x="4729896" y="3036732"/>
              <a:ext cx="1888273" cy="2484026"/>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69288" t="17926"/>
            <a:stretch/>
          </p:blipFill>
          <p:spPr>
            <a:xfrm>
              <a:off x="6475383" y="1984819"/>
              <a:ext cx="1276035" cy="2560226"/>
            </a:xfrm>
            <a:prstGeom prst="rect">
              <a:avLst/>
            </a:prstGeom>
          </p:spPr>
        </p:pic>
        <p:sp>
          <p:nvSpPr>
            <p:cNvPr id="9" name="Rectangle 8"/>
            <p:cNvSpPr/>
            <p:nvPr/>
          </p:nvSpPr>
          <p:spPr>
            <a:xfrm>
              <a:off x="6170583" y="4347545"/>
              <a:ext cx="609600" cy="1201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a:t>Auditory Neuropathy (AN/ANSD)</a:t>
            </a:r>
          </a:p>
        </p:txBody>
      </p:sp>
      <p:sp>
        <p:nvSpPr>
          <p:cNvPr id="3" name="Content Placeholder 2"/>
          <p:cNvSpPr>
            <a:spLocks noGrp="1"/>
          </p:cNvSpPr>
          <p:nvPr>
            <p:ph sz="half" idx="1"/>
          </p:nvPr>
        </p:nvSpPr>
        <p:spPr/>
        <p:txBody>
          <a:bodyPr/>
          <a:lstStyle/>
          <a:p>
            <a:r>
              <a:rPr lang="en-US" dirty="0"/>
              <a:t>Diagnostic gold standard: ABR</a:t>
            </a:r>
          </a:p>
          <a:p>
            <a:pPr lvl="1"/>
            <a:r>
              <a:rPr lang="en-US" dirty="0"/>
              <a:t>Newborn hearing screenings: AABR will detect this condition, OAE will not</a:t>
            </a:r>
          </a:p>
          <a:p>
            <a:r>
              <a:rPr lang="en-US" dirty="0"/>
              <a:t>Usual clinical tests of neural function</a:t>
            </a:r>
          </a:p>
          <a:p>
            <a:pPr lvl="1"/>
            <a:r>
              <a:rPr lang="en-US" dirty="0"/>
              <a:t>Acoustic reflexes</a:t>
            </a:r>
          </a:p>
          <a:p>
            <a:pPr lvl="1"/>
            <a:r>
              <a:rPr lang="en-US" dirty="0" err="1"/>
              <a:t>Suprathreshold</a:t>
            </a:r>
            <a:r>
              <a:rPr lang="en-US" dirty="0"/>
              <a:t> speech testing</a:t>
            </a:r>
          </a:p>
          <a:p>
            <a:pPr lvl="2"/>
            <a:r>
              <a:rPr lang="en-US" dirty="0"/>
              <a:t>Not available under age 3 years</a:t>
            </a:r>
          </a:p>
        </p:txBody>
      </p:sp>
      <p:sp>
        <p:nvSpPr>
          <p:cNvPr id="5" name="5-Point Star 4"/>
          <p:cNvSpPr/>
          <p:nvPr/>
        </p:nvSpPr>
        <p:spPr>
          <a:xfrm>
            <a:off x="685800" y="3733800"/>
            <a:ext cx="228600" cy="228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Image result for staticky radi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5980" y="3845733"/>
            <a:ext cx="2209800" cy="2209800"/>
          </a:xfrm>
          <a:prstGeom prst="rect">
            <a:avLst/>
          </a:prstGeom>
          <a:noFill/>
          <a:extLst>
            <a:ext uri="{909E8E84-426E-40DD-AFC4-6F175D3DCCD1}">
              <a14:hiddenFill xmlns:a14="http://schemas.microsoft.com/office/drawing/2010/main">
                <a:solidFill>
                  <a:srgbClr val="FFFFFF"/>
                </a:solidFill>
              </a14:hiddenFill>
            </a:ext>
          </a:extLst>
        </p:spPr>
      </p:pic>
      <p:sp>
        <p:nvSpPr>
          <p:cNvPr id="11" name="Right Arrow 10"/>
          <p:cNvSpPr/>
          <p:nvPr/>
        </p:nvSpPr>
        <p:spPr>
          <a:xfrm rot="5400000">
            <a:off x="6900807" y="2220295"/>
            <a:ext cx="436832" cy="4078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497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5" end="5"/>
                                            </p:txEl>
                                          </p:spTgt>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Acoustic Reflexes</a:t>
            </a:r>
          </a:p>
        </p:txBody>
      </p:sp>
      <p:sp>
        <p:nvSpPr>
          <p:cNvPr id="3" name="Content Placeholder 2"/>
          <p:cNvSpPr>
            <a:spLocks noGrp="1"/>
          </p:cNvSpPr>
          <p:nvPr>
            <p:ph sz="half" idx="1"/>
          </p:nvPr>
        </p:nvSpPr>
        <p:spPr/>
        <p:txBody>
          <a:bodyPr/>
          <a:lstStyle/>
          <a:p>
            <a:r>
              <a:rPr lang="en-US" dirty="0"/>
              <a:t>Loud sound presented via hermetically-sealed probe in ear canal</a:t>
            </a:r>
          </a:p>
          <a:p>
            <a:pPr lvl="1"/>
            <a:r>
              <a:rPr lang="en-US" dirty="0"/>
              <a:t>Evokes </a:t>
            </a:r>
            <a:r>
              <a:rPr lang="en-US" dirty="0" err="1"/>
              <a:t>stapedial</a:t>
            </a:r>
            <a:r>
              <a:rPr lang="en-US" dirty="0"/>
              <a:t> reflex arc = normal function of auditory nerve</a:t>
            </a:r>
          </a:p>
          <a:p>
            <a:r>
              <a:rPr lang="en-US" dirty="0"/>
              <a:t>Dependent on normal middle ear function (and no patent PE tube)</a:t>
            </a:r>
          </a:p>
          <a:p>
            <a:r>
              <a:rPr lang="en-US" dirty="0"/>
              <a:t>Dependent on compliant patient</a:t>
            </a:r>
          </a:p>
          <a:p>
            <a:r>
              <a:rPr lang="en-US" dirty="0"/>
              <a:t>Absent in small percentage of patients with normal neural function</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800600" y="2580141"/>
            <a:ext cx="1588884" cy="1062257"/>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7104" y="1832858"/>
            <a:ext cx="1227233" cy="1055122"/>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1556" t="20709" r="15217" b="17048"/>
          <a:stretch/>
        </p:blipFill>
        <p:spPr>
          <a:xfrm>
            <a:off x="7120721" y="2946955"/>
            <a:ext cx="1266359" cy="1076405"/>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46571"/>
          <a:stretch/>
        </p:blipFill>
        <p:spPr>
          <a:xfrm>
            <a:off x="7065670" y="4419600"/>
            <a:ext cx="1155032" cy="1235328"/>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8200" y="4038600"/>
            <a:ext cx="2133600" cy="1244600"/>
          </a:xfrm>
          <a:prstGeom prst="rect">
            <a:avLst/>
          </a:prstGeom>
        </p:spPr>
      </p:pic>
    </p:spTree>
    <p:extLst>
      <p:ext uri="{BB962C8B-B14F-4D97-AF65-F5344CB8AC3E}">
        <p14:creationId xmlns:p14="http://schemas.microsoft.com/office/powerpoint/2010/main" val="19122903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Newborn Hearing Screening</a:t>
            </a:r>
          </a:p>
        </p:txBody>
      </p:sp>
      <p:sp>
        <p:nvSpPr>
          <p:cNvPr id="3" name="Content Placeholder 2"/>
          <p:cNvSpPr>
            <a:spLocks noGrp="1"/>
          </p:cNvSpPr>
          <p:nvPr>
            <p:ph sz="half" idx="1"/>
          </p:nvPr>
        </p:nvSpPr>
        <p:spPr>
          <a:xfrm>
            <a:off x="4526280" y="1828800"/>
            <a:ext cx="2987040" cy="4023359"/>
          </a:xfrm>
        </p:spPr>
        <p:txBody>
          <a:bodyPr>
            <a:normAutofit/>
          </a:bodyPr>
          <a:lstStyle/>
          <a:p>
            <a:r>
              <a:rPr lang="en-US" dirty="0"/>
              <a:t>OAEs</a:t>
            </a:r>
          </a:p>
          <a:p>
            <a:pPr lvl="1"/>
            <a:r>
              <a:rPr lang="en-US" dirty="0"/>
              <a:t>Will miss auditory neuropathy</a:t>
            </a:r>
          </a:p>
          <a:p>
            <a:pPr lvl="1"/>
            <a:r>
              <a:rPr lang="en-US" dirty="0"/>
              <a:t>Well-baby only</a:t>
            </a:r>
          </a:p>
          <a:p>
            <a:pPr lvl="1"/>
            <a:r>
              <a:rPr lang="en-US" dirty="0"/>
              <a:t>DPOAEs, TEOAEs</a:t>
            </a:r>
          </a:p>
          <a:p>
            <a:r>
              <a:rPr lang="en-US" dirty="0"/>
              <a:t>(A)ABR</a:t>
            </a:r>
          </a:p>
          <a:p>
            <a:pPr lvl="1"/>
            <a:r>
              <a:rPr lang="en-US" dirty="0"/>
              <a:t>Click stimulus (targets high-frequencies)</a:t>
            </a:r>
          </a:p>
          <a:p>
            <a:pPr lvl="1"/>
            <a:r>
              <a:rPr lang="en-US" dirty="0"/>
              <a:t>Well-baby and NICU (higher rates of neural dysfunction)</a:t>
            </a:r>
          </a:p>
        </p:txBody>
      </p:sp>
      <p:grpSp>
        <p:nvGrpSpPr>
          <p:cNvPr id="17" name="Group 16"/>
          <p:cNvGrpSpPr/>
          <p:nvPr/>
        </p:nvGrpSpPr>
        <p:grpSpPr>
          <a:xfrm>
            <a:off x="822960" y="1891240"/>
            <a:ext cx="3276600" cy="3898478"/>
            <a:chOff x="283914" y="1737361"/>
            <a:chExt cx="2863146" cy="3438314"/>
          </a:xfrm>
        </p:grpSpPr>
        <p:pic>
          <p:nvPicPr>
            <p:cNvPr id="18" name="Picture 17"/>
            <p:cNvPicPr>
              <a:picLocks noChangeAspect="1"/>
            </p:cNvPicPr>
            <p:nvPr/>
          </p:nvPicPr>
          <p:blipFill rotWithShape="1">
            <a:blip r:embed="rId2"/>
            <a:srcRect l="23936" t="22422" r="45742" b="9909"/>
            <a:stretch/>
          </p:blipFill>
          <p:spPr>
            <a:xfrm>
              <a:off x="408064" y="1737361"/>
              <a:ext cx="2738996" cy="3438314"/>
            </a:xfrm>
            <a:prstGeom prst="rect">
              <a:avLst/>
            </a:prstGeom>
            <a:effectLst>
              <a:outerShdw blurRad="50800" dist="38100" dir="2700000" algn="tl" rotWithShape="0">
                <a:prstClr val="black">
                  <a:alpha val="40000"/>
                </a:prstClr>
              </a:outerShdw>
            </a:effectLst>
          </p:spPr>
        </p:pic>
        <p:pic>
          <p:nvPicPr>
            <p:cNvPr id="19" name="Picture 18"/>
            <p:cNvPicPr>
              <a:picLocks noChangeAspect="1"/>
            </p:cNvPicPr>
            <p:nvPr/>
          </p:nvPicPr>
          <p:blipFill rotWithShape="1">
            <a:blip r:embed="rId2">
              <a:clrChange>
                <a:clrFrom>
                  <a:srgbClr val="FFFFFF"/>
                </a:clrFrom>
                <a:clrTo>
                  <a:srgbClr val="FFFFFF">
                    <a:alpha val="0"/>
                  </a:srgbClr>
                </a:clrTo>
              </a:clrChange>
            </a:blip>
            <a:srcRect l="58129" t="22422" r="21226" b="56933"/>
            <a:stretch/>
          </p:blipFill>
          <p:spPr>
            <a:xfrm>
              <a:off x="283914" y="1856886"/>
              <a:ext cx="2438400" cy="1371600"/>
            </a:xfrm>
            <a:prstGeom prst="rect">
              <a:avLst/>
            </a:prstGeom>
          </p:spPr>
        </p:pic>
      </p:grpSp>
    </p:spTree>
    <p:extLst>
      <p:ext uri="{BB962C8B-B14F-4D97-AF65-F5344CB8AC3E}">
        <p14:creationId xmlns:p14="http://schemas.microsoft.com/office/powerpoint/2010/main" val="15673568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729896" y="1984819"/>
            <a:ext cx="3021522" cy="3563761"/>
            <a:chOff x="4729896" y="1984819"/>
            <a:chExt cx="3021522" cy="3563761"/>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402" t="19542" r="54151" b="827"/>
            <a:stretch/>
          </p:blipFill>
          <p:spPr>
            <a:xfrm>
              <a:off x="4729896" y="3036732"/>
              <a:ext cx="1888273" cy="2484026"/>
            </a:xfrm>
            <a:prstGeom prst="rect">
              <a:avLst/>
            </a:prstGeom>
          </p:spPr>
        </p:pic>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69288" t="17926"/>
            <a:stretch/>
          </p:blipFill>
          <p:spPr>
            <a:xfrm>
              <a:off x="6475383" y="1984819"/>
              <a:ext cx="1276035" cy="2560226"/>
            </a:xfrm>
            <a:prstGeom prst="rect">
              <a:avLst/>
            </a:prstGeom>
          </p:spPr>
        </p:pic>
        <p:sp>
          <p:nvSpPr>
            <p:cNvPr id="14" name="Rectangle 13"/>
            <p:cNvSpPr/>
            <p:nvPr/>
          </p:nvSpPr>
          <p:spPr>
            <a:xfrm>
              <a:off x="6170583" y="4347545"/>
              <a:ext cx="609600" cy="1201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a:t>Newborn Hearing Screening</a:t>
            </a:r>
          </a:p>
        </p:txBody>
      </p:sp>
      <p:sp>
        <p:nvSpPr>
          <p:cNvPr id="3" name="Content Placeholder 2"/>
          <p:cNvSpPr>
            <a:spLocks noGrp="1"/>
          </p:cNvSpPr>
          <p:nvPr>
            <p:ph sz="half" idx="1"/>
          </p:nvPr>
        </p:nvSpPr>
        <p:spPr>
          <a:xfrm>
            <a:off x="822960" y="1845735"/>
            <a:ext cx="2987040" cy="4023359"/>
          </a:xfrm>
        </p:spPr>
        <p:txBody>
          <a:bodyPr>
            <a:normAutofit/>
          </a:bodyPr>
          <a:lstStyle/>
          <a:p>
            <a:r>
              <a:rPr lang="en-US" dirty="0"/>
              <a:t>Both methods will miss a mild hearing loss, or a hearing loss affecting isolated frequency regions</a:t>
            </a:r>
          </a:p>
          <a:p>
            <a:r>
              <a:rPr lang="en-US" dirty="0"/>
              <a:t>Both methods are highly accurate, but can be affected by fluid in the ear (childbirth fluid = “vernix”)</a:t>
            </a:r>
          </a:p>
        </p:txBody>
      </p:sp>
      <p:sp>
        <p:nvSpPr>
          <p:cNvPr id="8" name="Rectangle 7"/>
          <p:cNvSpPr/>
          <p:nvPr/>
        </p:nvSpPr>
        <p:spPr>
          <a:xfrm>
            <a:off x="4875183" y="5802250"/>
            <a:ext cx="3810000" cy="600164"/>
          </a:xfrm>
          <a:prstGeom prst="rect">
            <a:avLst/>
          </a:prstGeom>
        </p:spPr>
        <p:txBody>
          <a:bodyPr wrap="square">
            <a:spAutoFit/>
          </a:bodyPr>
          <a:lstStyle/>
          <a:p>
            <a:r>
              <a:rPr lang="en-US" sz="1100" dirty="0"/>
              <a:t>Adapted from http://www.slideshare.net/Daritsetseg/brainstem-auditory-evoked-responses-baer-or-abr</a:t>
            </a:r>
          </a:p>
        </p:txBody>
      </p:sp>
      <p:sp>
        <p:nvSpPr>
          <p:cNvPr id="9" name="TextBox 8"/>
          <p:cNvSpPr txBox="1"/>
          <p:nvPr/>
        </p:nvSpPr>
        <p:spPr>
          <a:xfrm>
            <a:off x="7538065" y="2728955"/>
            <a:ext cx="990600" cy="307777"/>
          </a:xfrm>
          <a:prstGeom prst="rect">
            <a:avLst/>
          </a:prstGeom>
          <a:noFill/>
        </p:spPr>
        <p:txBody>
          <a:bodyPr wrap="square" rtlCol="0">
            <a:spAutoFit/>
          </a:bodyPr>
          <a:lstStyle/>
          <a:p>
            <a:pPr algn="r"/>
            <a:r>
              <a:rPr lang="en-US" sz="1400" dirty="0"/>
              <a:t>AABR/ABR</a:t>
            </a:r>
          </a:p>
        </p:txBody>
      </p:sp>
      <p:sp>
        <p:nvSpPr>
          <p:cNvPr id="10" name="TextBox 9"/>
          <p:cNvSpPr txBox="1"/>
          <p:nvPr/>
        </p:nvSpPr>
        <p:spPr>
          <a:xfrm>
            <a:off x="5181600" y="4993167"/>
            <a:ext cx="990600" cy="307777"/>
          </a:xfrm>
          <a:prstGeom prst="rect">
            <a:avLst/>
          </a:prstGeom>
          <a:noFill/>
        </p:spPr>
        <p:txBody>
          <a:bodyPr wrap="square" rtlCol="0">
            <a:spAutoFit/>
          </a:bodyPr>
          <a:lstStyle/>
          <a:p>
            <a:r>
              <a:rPr lang="en-US" sz="1400" dirty="0"/>
              <a:t>OAEs </a:t>
            </a:r>
          </a:p>
        </p:txBody>
      </p:sp>
      <p:sp>
        <p:nvSpPr>
          <p:cNvPr id="11" name="Right Arrow 10"/>
          <p:cNvSpPr/>
          <p:nvPr/>
        </p:nvSpPr>
        <p:spPr>
          <a:xfrm rot="16931560">
            <a:off x="5564309" y="4421445"/>
            <a:ext cx="638593"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11730571">
            <a:off x="7665823" y="2998232"/>
            <a:ext cx="638593" cy="533400"/>
          </a:xfrm>
          <a:prstGeom prst="rightArrow">
            <a:avLst>
              <a:gd name="adj1" fmla="val 50000"/>
              <a:gd name="adj2" fmla="val 601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43592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OAE Screening Training Website</a:t>
            </a:r>
          </a:p>
        </p:txBody>
      </p:sp>
      <p:pic>
        <p:nvPicPr>
          <p:cNvPr id="1026" name="Picture 2" descr="http://www.infanthearing.org/earlychildhood/img/echo_logo2.gif"/>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914400" y="2057400"/>
            <a:ext cx="3232702" cy="1784452"/>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sz="half" idx="2"/>
          </p:nvPr>
        </p:nvSpPr>
        <p:spPr>
          <a:xfrm>
            <a:off x="4800600" y="2133600"/>
            <a:ext cx="3566160" cy="3733800"/>
          </a:xfrm>
        </p:spPr>
        <p:txBody>
          <a:bodyPr/>
          <a:lstStyle/>
          <a:p>
            <a:r>
              <a:rPr lang="en-US" sz="3200" b="1" dirty="0"/>
              <a:t>kidshearing.org</a:t>
            </a:r>
          </a:p>
          <a:p>
            <a:pPr lvl="1"/>
            <a:r>
              <a:rPr lang="en-US" dirty="0"/>
              <a:t>(redirects to www.infanthearing.org/</a:t>
            </a:r>
            <a:br>
              <a:rPr lang="en-US" dirty="0"/>
            </a:br>
            <a:r>
              <a:rPr lang="en-US" dirty="0" err="1"/>
              <a:t>earlychildhood</a:t>
            </a:r>
            <a:r>
              <a:rPr lang="en-US" dirty="0"/>
              <a:t>)</a:t>
            </a:r>
          </a:p>
        </p:txBody>
      </p:sp>
    </p:spTree>
    <p:extLst>
      <p:ext uri="{BB962C8B-B14F-4D97-AF65-F5344CB8AC3E}">
        <p14:creationId xmlns:p14="http://schemas.microsoft.com/office/powerpoint/2010/main" val="22621740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OAE Screening Training Website</a:t>
            </a:r>
          </a:p>
        </p:txBody>
      </p:sp>
      <p:sp>
        <p:nvSpPr>
          <p:cNvPr id="4" name="Content Placeholder 3"/>
          <p:cNvSpPr>
            <a:spLocks noGrp="1"/>
          </p:cNvSpPr>
          <p:nvPr>
            <p:ph sz="half" idx="2"/>
          </p:nvPr>
        </p:nvSpPr>
        <p:spPr>
          <a:xfrm>
            <a:off x="4495800" y="1828800"/>
            <a:ext cx="3870960" cy="4038600"/>
          </a:xfrm>
        </p:spPr>
        <p:txBody>
          <a:bodyPr/>
          <a:lstStyle/>
          <a:p>
            <a:r>
              <a:rPr lang="en-US" dirty="0"/>
              <a:t>VERY comprehensive website about: </a:t>
            </a:r>
          </a:p>
          <a:p>
            <a:pPr lvl="1"/>
            <a:r>
              <a:rPr lang="en-US" dirty="0"/>
              <a:t>Setting up a screening program</a:t>
            </a:r>
          </a:p>
          <a:p>
            <a:pPr lvl="1"/>
            <a:r>
              <a:rPr lang="en-US" dirty="0"/>
              <a:t>Conducting OAE screenings</a:t>
            </a:r>
          </a:p>
          <a:p>
            <a:pPr lvl="1"/>
            <a:r>
              <a:rPr lang="en-US" dirty="0"/>
              <a:t>Documenting results</a:t>
            </a:r>
          </a:p>
          <a:p>
            <a:pPr lvl="1"/>
            <a:r>
              <a:rPr lang="en-US" dirty="0"/>
              <a:t>Referring children for additional evaluation</a:t>
            </a:r>
          </a:p>
          <a:p>
            <a:r>
              <a:rPr lang="en-US" dirty="0"/>
              <a:t>EVERYTHING is here…</a:t>
            </a:r>
          </a:p>
          <a:p>
            <a:pPr marL="201168" lvl="1" indent="0">
              <a:buNone/>
            </a:pPr>
            <a:r>
              <a:rPr lang="en-US" dirty="0"/>
              <a:t>(... but it can be a little overwhelming at first)</a:t>
            </a:r>
          </a:p>
        </p:txBody>
      </p:sp>
      <p:sp>
        <p:nvSpPr>
          <p:cNvPr id="3" name="Content Placeholder 2"/>
          <p:cNvSpPr>
            <a:spLocks noGrp="1"/>
          </p:cNvSpPr>
          <p:nvPr>
            <p:ph sz="half" idx="1"/>
          </p:nvPr>
        </p:nvSpPr>
        <p:spPr/>
        <p:txBody>
          <a:bodyPr/>
          <a:lstStyle/>
          <a:p>
            <a:endParaRPr lang="en-US"/>
          </a:p>
        </p:txBody>
      </p:sp>
      <p:pic>
        <p:nvPicPr>
          <p:cNvPr id="6" name="Picture 2" descr="http://www.infanthearing.org/earlychildhood/img/echo_logo2.gif"/>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14400" y="2057400"/>
            <a:ext cx="3232702" cy="1784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251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7200" y="381000"/>
            <a:ext cx="8077200" cy="5696550"/>
          </a:xfrm>
          <a:prstGeom prst="rect">
            <a:avLst/>
          </a:prstGeom>
        </p:spPr>
      </p:pic>
      <p:sp>
        <p:nvSpPr>
          <p:cNvPr id="8" name="Oval 7"/>
          <p:cNvSpPr/>
          <p:nvPr/>
        </p:nvSpPr>
        <p:spPr>
          <a:xfrm>
            <a:off x="1676400" y="1981200"/>
            <a:ext cx="1295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2056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43100" y="152400"/>
            <a:ext cx="5257800" cy="6046344"/>
          </a:xfrm>
          <a:prstGeom prst="rect">
            <a:avLst/>
          </a:prstGeom>
        </p:spPr>
      </p:pic>
    </p:spTree>
    <p:extLst>
      <p:ext uri="{BB962C8B-B14F-4D97-AF65-F5344CB8AC3E}">
        <p14:creationId xmlns:p14="http://schemas.microsoft.com/office/powerpoint/2010/main" val="3019820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4000499" cy="1143000"/>
          </a:xfrm>
        </p:spPr>
        <p:txBody>
          <a:bodyPr>
            <a:normAutofit/>
          </a:bodyPr>
          <a:lstStyle/>
          <a:p>
            <a:r>
              <a:rPr lang="en-US" sz="4000" dirty="0"/>
              <a:t>How do we measure hearing?</a:t>
            </a:r>
          </a:p>
        </p:txBody>
      </p:sp>
      <p:sp>
        <p:nvSpPr>
          <p:cNvPr id="4" name="Content Placeholder 3"/>
          <p:cNvSpPr>
            <a:spLocks noGrp="1"/>
          </p:cNvSpPr>
          <p:nvPr>
            <p:ph sz="half" idx="1"/>
          </p:nvPr>
        </p:nvSpPr>
        <p:spPr/>
        <p:txBody>
          <a:bodyPr/>
          <a:lstStyle/>
          <a:p>
            <a:r>
              <a:rPr lang="en-US" dirty="0"/>
              <a:t>How well can you hear lots of different tones?</a:t>
            </a:r>
          </a:p>
          <a:p>
            <a:pPr lvl="1"/>
            <a:r>
              <a:rPr lang="en-US" dirty="0"/>
              <a:t>Frequency (“pitch”)</a:t>
            </a:r>
          </a:p>
          <a:p>
            <a:pPr lvl="2"/>
            <a:r>
              <a:rPr lang="en-US" dirty="0"/>
              <a:t>Hertz, or Hz</a:t>
            </a:r>
          </a:p>
          <a:p>
            <a:pPr lvl="1"/>
            <a:r>
              <a:rPr lang="en-US" dirty="0"/>
              <a:t>Volume</a:t>
            </a:r>
          </a:p>
          <a:p>
            <a:pPr lvl="2"/>
            <a:r>
              <a:rPr lang="en-US" dirty="0"/>
              <a:t>Decibels, or dB</a:t>
            </a:r>
          </a:p>
          <a:p>
            <a:r>
              <a:rPr lang="en-US" dirty="0"/>
              <a:t>Determine the softest sounds that each ear can hear</a:t>
            </a:r>
          </a:p>
          <a:p>
            <a:pPr lvl="1"/>
            <a:r>
              <a:rPr lang="en-US" b="1" dirty="0">
                <a:solidFill>
                  <a:srgbClr val="FF0000"/>
                </a:solidFill>
              </a:rPr>
              <a:t>O</a:t>
            </a:r>
            <a:r>
              <a:rPr lang="en-US" dirty="0"/>
              <a:t> = right ear</a:t>
            </a:r>
          </a:p>
          <a:p>
            <a:pPr lvl="1"/>
            <a:r>
              <a:rPr lang="en-US" b="1" dirty="0">
                <a:solidFill>
                  <a:schemeClr val="accent2">
                    <a:lumMod val="75000"/>
                  </a:schemeClr>
                </a:solidFill>
              </a:rPr>
              <a:t>X</a:t>
            </a:r>
            <a:r>
              <a:rPr lang="en-US" dirty="0"/>
              <a:t> = left ear</a:t>
            </a:r>
          </a:p>
        </p:txBody>
      </p:sp>
      <p:sp>
        <p:nvSpPr>
          <p:cNvPr id="7" name="TextBox 6"/>
          <p:cNvSpPr txBox="1"/>
          <p:nvPr/>
        </p:nvSpPr>
        <p:spPr>
          <a:xfrm>
            <a:off x="4724399" y="1219200"/>
            <a:ext cx="3970531" cy="381000"/>
          </a:xfrm>
          <a:prstGeom prst="rect">
            <a:avLst/>
          </a:prstGeom>
          <a:noFill/>
        </p:spPr>
        <p:txBody>
          <a:bodyPr wrap="square" rtlCol="0">
            <a:spAutoFit/>
          </a:bodyPr>
          <a:lstStyle/>
          <a:p>
            <a:r>
              <a:rPr lang="en-US" dirty="0"/>
              <a:t>Low pitch --------------------</a:t>
            </a:r>
            <a:r>
              <a:rPr lang="en-US" dirty="0">
                <a:sym typeface="Wingdings" panose="05000000000000000000" pitchFamily="2" charset="2"/>
              </a:rPr>
              <a:t>&gt; High pitch</a:t>
            </a:r>
            <a:endParaRPr lang="en-US" dirty="0"/>
          </a:p>
        </p:txBody>
      </p:sp>
      <p:sp>
        <p:nvSpPr>
          <p:cNvPr id="10" name="TextBox 9"/>
          <p:cNvSpPr txBox="1"/>
          <p:nvPr/>
        </p:nvSpPr>
        <p:spPr>
          <a:xfrm rot="16200000">
            <a:off x="2739133" y="3581399"/>
            <a:ext cx="3970531" cy="381000"/>
          </a:xfrm>
          <a:prstGeom prst="rect">
            <a:avLst/>
          </a:prstGeom>
          <a:noFill/>
        </p:spPr>
        <p:txBody>
          <a:bodyPr wrap="square" rtlCol="0">
            <a:spAutoFit/>
          </a:bodyPr>
          <a:lstStyle/>
          <a:p>
            <a:r>
              <a:rPr lang="en-US" dirty="0"/>
              <a:t>Loud  </a:t>
            </a:r>
            <a:r>
              <a:rPr lang="en-US" dirty="0">
                <a:sym typeface="Wingdings" panose="05000000000000000000" pitchFamily="2" charset="2"/>
              </a:rPr>
              <a:t>&lt;----------------------------- Soft</a:t>
            </a:r>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4899" y="1600200"/>
            <a:ext cx="3745266" cy="4681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5234354" y="2031383"/>
            <a:ext cx="3124200" cy="822960"/>
          </a:xfrm>
          <a:prstGeom prst="rect">
            <a:avLst/>
          </a:prstGeom>
          <a:solidFill>
            <a:schemeClr val="accent1">
              <a:lumMod val="60000"/>
              <a:lumOff val="40000"/>
              <a:alpha val="90000"/>
            </a:schemeClr>
          </a:solidFill>
        </p:spPr>
        <p:txBody>
          <a:bodyPr wrap="square" rtlCol="0">
            <a:spAutoFit/>
          </a:bodyPr>
          <a:lstStyle/>
          <a:p>
            <a:pPr algn="ctr"/>
            <a:r>
              <a:rPr lang="en-US" sz="2400" dirty="0"/>
              <a:t>NORMAL</a:t>
            </a:r>
          </a:p>
        </p:txBody>
      </p:sp>
    </p:spTree>
    <p:extLst>
      <p:ext uri="{BB962C8B-B14F-4D97-AF65-F5344CB8AC3E}">
        <p14:creationId xmlns:p14="http://schemas.microsoft.com/office/powerpoint/2010/main" val="28854946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OAE videos</a:t>
            </a:r>
          </a:p>
        </p:txBody>
      </p:sp>
      <p:sp>
        <p:nvSpPr>
          <p:cNvPr id="3" name="Content Placeholder 2"/>
          <p:cNvSpPr>
            <a:spLocks noGrp="1"/>
          </p:cNvSpPr>
          <p:nvPr>
            <p:ph sz="half" idx="1"/>
          </p:nvPr>
        </p:nvSpPr>
        <p:spPr>
          <a:xfrm>
            <a:off x="822960" y="2328052"/>
            <a:ext cx="3703320" cy="3541042"/>
          </a:xfrm>
        </p:spPr>
        <p:txBody>
          <a:bodyPr/>
          <a:lstStyle/>
          <a:p>
            <a:pPr algn="ctr"/>
            <a:r>
              <a:rPr lang="en-US" sz="3600" dirty="0">
                <a:hlinkClick r:id="rId2"/>
              </a:rPr>
              <a:t>How OAE works</a:t>
            </a:r>
            <a:endParaRPr lang="en-US" sz="3600" dirty="0"/>
          </a:p>
          <a:p>
            <a:endParaRPr lang="en-US" dirty="0"/>
          </a:p>
        </p:txBody>
      </p:sp>
      <p:sp>
        <p:nvSpPr>
          <p:cNvPr id="4" name="Content Placeholder 3"/>
          <p:cNvSpPr>
            <a:spLocks noGrp="1"/>
          </p:cNvSpPr>
          <p:nvPr>
            <p:ph sz="half" idx="2"/>
          </p:nvPr>
        </p:nvSpPr>
        <p:spPr>
          <a:xfrm>
            <a:off x="4663440" y="2328053"/>
            <a:ext cx="3703320" cy="3541042"/>
          </a:xfrm>
        </p:spPr>
        <p:txBody>
          <a:bodyPr>
            <a:normAutofit/>
          </a:bodyPr>
          <a:lstStyle/>
          <a:p>
            <a:pPr algn="ctr"/>
            <a:r>
              <a:rPr lang="en-US" sz="3600" dirty="0">
                <a:hlinkClick r:id="rId3"/>
              </a:rPr>
              <a:t>OAE screening step-by-step</a:t>
            </a:r>
            <a:endParaRPr lang="en-US" sz="3600" dirty="0"/>
          </a:p>
        </p:txBody>
      </p:sp>
    </p:spTree>
    <p:extLst>
      <p:ext uri="{BB962C8B-B14F-4D97-AF65-F5344CB8AC3E}">
        <p14:creationId xmlns:p14="http://schemas.microsoft.com/office/powerpoint/2010/main" val="22850912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screen OAEs</a:t>
            </a:r>
          </a:p>
        </p:txBody>
      </p:sp>
      <p:sp>
        <p:nvSpPr>
          <p:cNvPr id="3" name="Content Placeholder 2"/>
          <p:cNvSpPr>
            <a:spLocks noGrp="1"/>
          </p:cNvSpPr>
          <p:nvPr>
            <p:ph idx="1"/>
          </p:nvPr>
        </p:nvSpPr>
        <p:spPr/>
        <p:txBody>
          <a:bodyPr/>
          <a:lstStyle/>
          <a:p>
            <a:r>
              <a:rPr lang="en-US" dirty="0"/>
              <a:t>Check ECHO website (or machine’s manual) for specifics about how to run your machine </a:t>
            </a:r>
          </a:p>
          <a:p>
            <a:pPr lvl="1"/>
            <a:r>
              <a:rPr lang="en-US" dirty="0"/>
              <a:t>If you’re getting a lot of “probe fit” error messages—clean the probe</a:t>
            </a:r>
          </a:p>
          <a:p>
            <a:r>
              <a:rPr lang="en-US" dirty="0"/>
              <a:t>Machine will display PASS or REFER/FAIL</a:t>
            </a:r>
          </a:p>
          <a:p>
            <a:pPr lvl="1"/>
            <a:r>
              <a:rPr lang="en-US" dirty="0"/>
              <a:t>“Refer” = “referred for more testing” (i.e., nicer way to say “failed”)</a:t>
            </a:r>
          </a:p>
          <a:p>
            <a:pPr lvl="1"/>
            <a:r>
              <a:rPr lang="en-US" dirty="0"/>
              <a:t>I prefer to say “did not pass” (nicer than “fail”, parents might not understand “refer”)</a:t>
            </a:r>
          </a:p>
          <a:p>
            <a:r>
              <a:rPr lang="en-US" dirty="0"/>
              <a:t>Check ECHO website for tips on conducting screenings</a:t>
            </a:r>
          </a:p>
          <a:p>
            <a:pPr lvl="1"/>
            <a:r>
              <a:rPr lang="en-US" dirty="0"/>
              <a:t>How to distract/quiet child, etc.</a:t>
            </a:r>
          </a:p>
          <a:p>
            <a:r>
              <a:rPr lang="en-US" dirty="0"/>
              <a:t>ECHO website recommends partnering with a pediatric audiologist</a:t>
            </a:r>
          </a:p>
        </p:txBody>
      </p:sp>
    </p:spTree>
    <p:extLst>
      <p:ext uri="{BB962C8B-B14F-4D97-AF65-F5344CB8AC3E}">
        <p14:creationId xmlns:p14="http://schemas.microsoft.com/office/powerpoint/2010/main" val="39649765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4282440" cy="1450757"/>
          </a:xfrm>
        </p:spPr>
        <p:txBody>
          <a:bodyPr>
            <a:noAutofit/>
          </a:bodyPr>
          <a:lstStyle/>
          <a:p>
            <a:r>
              <a:rPr lang="en-US" sz="4000" dirty="0"/>
              <a:t>Pediatric Audiology Facilities</a:t>
            </a:r>
          </a:p>
        </p:txBody>
      </p:sp>
      <p:sp>
        <p:nvSpPr>
          <p:cNvPr id="3" name="Content Placeholder 2"/>
          <p:cNvSpPr>
            <a:spLocks noGrp="1"/>
          </p:cNvSpPr>
          <p:nvPr>
            <p:ph sz="half" idx="1"/>
          </p:nvPr>
        </p:nvSpPr>
        <p:spPr/>
        <p:txBody>
          <a:bodyPr/>
          <a:lstStyle/>
          <a:p>
            <a:r>
              <a:rPr lang="en-US" dirty="0"/>
              <a:t>Department of Health</a:t>
            </a:r>
          </a:p>
          <a:p>
            <a:r>
              <a:rPr lang="en-US" dirty="0"/>
              <a:t>EHDI-PALS</a:t>
            </a:r>
          </a:p>
          <a:p>
            <a:pPr lvl="1"/>
            <a:r>
              <a:rPr lang="en-US" dirty="0"/>
              <a:t>www.ehdi-pals.org</a:t>
            </a:r>
          </a:p>
        </p:txBody>
      </p:sp>
      <p:pic>
        <p:nvPicPr>
          <p:cNvPr id="5" name="Content Placeholder 4"/>
          <p:cNvPicPr>
            <a:picLocks noGrp="1" noChangeAspect="1"/>
          </p:cNvPicPr>
          <p:nvPr>
            <p:ph sz="half" idx="2"/>
          </p:nvPr>
        </p:nvPicPr>
        <p:blipFill rotWithShape="1">
          <a:blip r:embed="rId2"/>
          <a:srcRect l="25773" t="7462" r="26329" b="7501"/>
          <a:stretch/>
        </p:blipFill>
        <p:spPr>
          <a:xfrm>
            <a:off x="3962400" y="1219200"/>
            <a:ext cx="4854534" cy="4848014"/>
          </a:xfrm>
          <a:prstGeom prst="rect">
            <a:avLst/>
          </a:prstGeom>
        </p:spPr>
      </p:pic>
      <p:sp>
        <p:nvSpPr>
          <p:cNvPr id="6" name="Oval 5"/>
          <p:cNvSpPr/>
          <p:nvPr/>
        </p:nvSpPr>
        <p:spPr>
          <a:xfrm>
            <a:off x="4876800" y="3962400"/>
            <a:ext cx="2133600" cy="1295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42137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normAutofit/>
          </a:bodyPr>
          <a:lstStyle/>
          <a:p>
            <a:pPr algn="ctr"/>
            <a:endParaRPr lang="en-US" sz="2400" dirty="0"/>
          </a:p>
          <a:p>
            <a:pPr algn="ctr"/>
            <a:endParaRPr lang="en-US" sz="2400" dirty="0"/>
          </a:p>
          <a:p>
            <a:pPr algn="ctr"/>
            <a:r>
              <a:rPr lang="en-US" dirty="0"/>
              <a:t>bwenger@capstonepediatrics.com</a:t>
            </a:r>
          </a:p>
          <a:p>
            <a:pPr algn="ctr"/>
            <a:endParaRPr lang="en-US" sz="2400" dirty="0"/>
          </a:p>
          <a:p>
            <a:pPr algn="ctr"/>
            <a:r>
              <a:rPr lang="en-US" sz="2800" b="1" dirty="0"/>
              <a:t>Thank you!</a:t>
            </a:r>
          </a:p>
          <a:p>
            <a:pPr algn="ctr"/>
            <a:endParaRPr lang="en-US" sz="2400" b="1" dirty="0"/>
          </a:p>
          <a:p>
            <a:pPr algn="ctr"/>
            <a:endParaRPr lang="en-US" sz="2400" b="1" dirty="0"/>
          </a:p>
          <a:p>
            <a:pPr algn="ctr"/>
            <a:endParaRPr lang="en-US" sz="1800" i="1" dirty="0"/>
          </a:p>
        </p:txBody>
      </p:sp>
    </p:spTree>
    <p:extLst>
      <p:ext uri="{BB962C8B-B14F-4D97-AF65-F5344CB8AC3E}">
        <p14:creationId xmlns:p14="http://schemas.microsoft.com/office/powerpoint/2010/main" val="27890455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4000499" cy="1143000"/>
          </a:xfrm>
        </p:spPr>
        <p:txBody>
          <a:bodyPr>
            <a:normAutofit/>
          </a:bodyPr>
          <a:lstStyle/>
          <a:p>
            <a:r>
              <a:rPr lang="en-US" sz="4000" dirty="0"/>
              <a:t>How do we measure hearing?</a:t>
            </a:r>
          </a:p>
        </p:txBody>
      </p:sp>
      <p:sp>
        <p:nvSpPr>
          <p:cNvPr id="7" name="TextBox 6"/>
          <p:cNvSpPr txBox="1"/>
          <p:nvPr/>
        </p:nvSpPr>
        <p:spPr>
          <a:xfrm>
            <a:off x="4724399" y="1219200"/>
            <a:ext cx="3970531" cy="381000"/>
          </a:xfrm>
          <a:prstGeom prst="rect">
            <a:avLst/>
          </a:prstGeom>
          <a:noFill/>
        </p:spPr>
        <p:txBody>
          <a:bodyPr wrap="square" rtlCol="0">
            <a:spAutoFit/>
          </a:bodyPr>
          <a:lstStyle/>
          <a:p>
            <a:r>
              <a:rPr lang="en-US" dirty="0"/>
              <a:t>Low pitch --------------------</a:t>
            </a:r>
            <a:r>
              <a:rPr lang="en-US" dirty="0">
                <a:sym typeface="Wingdings" panose="05000000000000000000" pitchFamily="2" charset="2"/>
              </a:rPr>
              <a:t>&gt; High pitch</a:t>
            </a:r>
            <a:endParaRPr lang="en-US" dirty="0"/>
          </a:p>
        </p:txBody>
      </p:sp>
      <p:sp>
        <p:nvSpPr>
          <p:cNvPr id="10" name="TextBox 9"/>
          <p:cNvSpPr txBox="1"/>
          <p:nvPr/>
        </p:nvSpPr>
        <p:spPr>
          <a:xfrm rot="16200000">
            <a:off x="2739133" y="3581399"/>
            <a:ext cx="3970531" cy="381000"/>
          </a:xfrm>
          <a:prstGeom prst="rect">
            <a:avLst/>
          </a:prstGeom>
          <a:noFill/>
        </p:spPr>
        <p:txBody>
          <a:bodyPr wrap="square" rtlCol="0">
            <a:spAutoFit/>
          </a:bodyPr>
          <a:lstStyle/>
          <a:p>
            <a:r>
              <a:rPr lang="en-US" dirty="0"/>
              <a:t>Loud  </a:t>
            </a:r>
            <a:r>
              <a:rPr lang="en-US" dirty="0">
                <a:sym typeface="Wingdings" panose="05000000000000000000" pitchFamily="2" charset="2"/>
              </a:rPr>
              <a:t>&lt;----------------------------- Soft</a:t>
            </a:r>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4899" y="1600200"/>
            <a:ext cx="3745266" cy="4681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5234354" y="2031383"/>
            <a:ext cx="3124200" cy="822960"/>
          </a:xfrm>
          <a:prstGeom prst="rect">
            <a:avLst/>
          </a:prstGeom>
          <a:solidFill>
            <a:schemeClr val="accent1">
              <a:lumMod val="60000"/>
              <a:lumOff val="40000"/>
              <a:alpha val="90000"/>
            </a:schemeClr>
          </a:solidFill>
        </p:spPr>
        <p:txBody>
          <a:bodyPr wrap="square" rtlCol="0">
            <a:spAutoFit/>
          </a:bodyPr>
          <a:lstStyle/>
          <a:p>
            <a:pPr algn="ctr"/>
            <a:r>
              <a:rPr lang="en-US" sz="2400" dirty="0"/>
              <a:t>NORMAL</a:t>
            </a:r>
          </a:p>
        </p:txBody>
      </p:sp>
      <p:sp>
        <p:nvSpPr>
          <p:cNvPr id="9" name="Content Placeholder 3"/>
          <p:cNvSpPr>
            <a:spLocks noGrp="1"/>
          </p:cNvSpPr>
          <p:nvPr>
            <p:ph sz="half" idx="2"/>
          </p:nvPr>
        </p:nvSpPr>
        <p:spPr>
          <a:xfrm>
            <a:off x="2362200" y="2971800"/>
            <a:ext cx="2483535" cy="2785365"/>
          </a:xfrm>
        </p:spPr>
        <p:txBody>
          <a:bodyPr>
            <a:noAutofit/>
          </a:bodyPr>
          <a:lstStyle/>
          <a:p>
            <a:pPr>
              <a:spcAft>
                <a:spcPts val="600"/>
              </a:spcAft>
            </a:pPr>
            <a:r>
              <a:rPr lang="en-US" dirty="0">
                <a:solidFill>
                  <a:schemeClr val="tx1"/>
                </a:solidFill>
              </a:rPr>
              <a:t>Mild</a:t>
            </a:r>
          </a:p>
          <a:p>
            <a:pPr>
              <a:spcAft>
                <a:spcPts val="600"/>
              </a:spcAft>
            </a:pPr>
            <a:r>
              <a:rPr lang="en-US" dirty="0">
                <a:solidFill>
                  <a:schemeClr val="tx1"/>
                </a:solidFill>
              </a:rPr>
              <a:t>Moderate</a:t>
            </a:r>
          </a:p>
          <a:p>
            <a:pPr>
              <a:spcAft>
                <a:spcPts val="600"/>
              </a:spcAft>
            </a:pPr>
            <a:r>
              <a:rPr lang="en-US" dirty="0">
                <a:solidFill>
                  <a:schemeClr val="tx1"/>
                </a:solidFill>
              </a:rPr>
              <a:t>Moderately-severe</a:t>
            </a:r>
          </a:p>
          <a:p>
            <a:pPr>
              <a:spcAft>
                <a:spcPts val="600"/>
              </a:spcAft>
            </a:pPr>
            <a:r>
              <a:rPr lang="en-US" dirty="0">
                <a:solidFill>
                  <a:schemeClr val="tx1"/>
                </a:solidFill>
              </a:rPr>
              <a:t>Severe</a:t>
            </a:r>
          </a:p>
          <a:p>
            <a:pPr>
              <a:spcAft>
                <a:spcPts val="600"/>
              </a:spcAft>
            </a:pPr>
            <a:r>
              <a:rPr lang="en-US" dirty="0">
                <a:solidFill>
                  <a:schemeClr val="tx1"/>
                </a:solidFill>
              </a:rPr>
              <a:t>Profound</a:t>
            </a:r>
          </a:p>
        </p:txBody>
      </p:sp>
      <p:sp>
        <p:nvSpPr>
          <p:cNvPr id="3" name="Content Placeholder 2"/>
          <p:cNvSpPr>
            <a:spLocks noGrp="1"/>
          </p:cNvSpPr>
          <p:nvPr>
            <p:ph sz="half" idx="1"/>
          </p:nvPr>
        </p:nvSpPr>
        <p:spPr>
          <a:xfrm>
            <a:off x="914400" y="2286000"/>
            <a:ext cx="3611880" cy="3583094"/>
          </a:xfrm>
        </p:spPr>
        <p:txBody>
          <a:bodyPr/>
          <a:lstStyle/>
          <a:p>
            <a:r>
              <a:rPr lang="en-US" dirty="0"/>
              <a:t>Degrees of Hearing Loss:</a:t>
            </a:r>
          </a:p>
        </p:txBody>
      </p:sp>
    </p:spTree>
    <p:extLst>
      <p:ext uri="{BB962C8B-B14F-4D97-AF65-F5344CB8AC3E}">
        <p14:creationId xmlns:p14="http://schemas.microsoft.com/office/powerpoint/2010/main" val="3209910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Degrees of Hearing Loss</a:t>
            </a:r>
          </a:p>
        </p:txBody>
      </p:sp>
      <p:sp>
        <p:nvSpPr>
          <p:cNvPr id="4" name="Content Placeholder 3"/>
          <p:cNvSpPr>
            <a:spLocks noGrp="1"/>
          </p:cNvSpPr>
          <p:nvPr>
            <p:ph sz="half" idx="2"/>
          </p:nvPr>
        </p:nvSpPr>
        <p:spPr>
          <a:xfrm>
            <a:off x="4657555" y="1774804"/>
            <a:ext cx="3700382" cy="3884852"/>
          </a:xfrm>
        </p:spPr>
        <p:txBody>
          <a:bodyPr>
            <a:noAutofit/>
          </a:bodyPr>
          <a:lstStyle/>
          <a:p>
            <a:r>
              <a:rPr lang="en-US" dirty="0"/>
              <a:t>Example: Normal hearing sloping to a moderate hearing loss</a:t>
            </a:r>
          </a:p>
          <a:p>
            <a:pPr lvl="1"/>
            <a:r>
              <a:rPr lang="en-US" sz="1400" dirty="0"/>
              <a:t>Or “moderate high-frequency hearing loss”</a:t>
            </a:r>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pic>
        <p:nvPicPr>
          <p:cNvPr id="5"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990600" y="1907450"/>
            <a:ext cx="3352270" cy="402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rot="16200000">
            <a:off x="-824686" y="3499487"/>
            <a:ext cx="3778058" cy="369332"/>
          </a:xfrm>
          <a:prstGeom prst="rect">
            <a:avLst/>
          </a:prstGeom>
          <a:solidFill>
            <a:schemeClr val="bg1"/>
          </a:solidFill>
        </p:spPr>
        <p:txBody>
          <a:bodyPr wrap="square" rtlCol="0">
            <a:spAutoFit/>
          </a:bodyPr>
          <a:lstStyle/>
          <a:p>
            <a:r>
              <a:rPr lang="en-US" dirty="0"/>
              <a:t>Loud  </a:t>
            </a:r>
            <a:r>
              <a:rPr lang="en-US" dirty="0">
                <a:sym typeface="Wingdings" panose="05000000000000000000" pitchFamily="2" charset="2"/>
              </a:rPr>
              <a:t>&lt;----------------------------- Soft</a:t>
            </a:r>
            <a:endParaRPr lang="en-US" dirty="0"/>
          </a:p>
        </p:txBody>
      </p:sp>
      <p:sp>
        <p:nvSpPr>
          <p:cNvPr id="7" name="TextBox 6"/>
          <p:cNvSpPr txBox="1"/>
          <p:nvPr/>
        </p:nvSpPr>
        <p:spPr>
          <a:xfrm>
            <a:off x="842714" y="1832566"/>
            <a:ext cx="3703916" cy="369332"/>
          </a:xfrm>
          <a:prstGeom prst="rect">
            <a:avLst/>
          </a:prstGeom>
          <a:solidFill>
            <a:schemeClr val="bg1"/>
          </a:solidFill>
        </p:spPr>
        <p:txBody>
          <a:bodyPr wrap="square" rtlCol="0">
            <a:spAutoFit/>
          </a:bodyPr>
          <a:lstStyle/>
          <a:p>
            <a:r>
              <a:rPr lang="en-US" dirty="0"/>
              <a:t>Low pitch --------------------</a:t>
            </a:r>
            <a:r>
              <a:rPr lang="en-US" dirty="0">
                <a:sym typeface="Wingdings" panose="05000000000000000000" pitchFamily="2" charset="2"/>
              </a:rPr>
              <a:t>&gt; High pitch</a:t>
            </a:r>
            <a:endParaRPr lang="en-US" dirty="0"/>
          </a:p>
        </p:txBody>
      </p:sp>
    </p:spTree>
    <p:extLst>
      <p:ext uri="{BB962C8B-B14F-4D97-AF65-F5344CB8AC3E}">
        <p14:creationId xmlns:p14="http://schemas.microsoft.com/office/powerpoint/2010/main" val="2406713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Degrees of Hearing Loss</a:t>
            </a:r>
          </a:p>
        </p:txBody>
      </p:sp>
      <p:sp>
        <p:nvSpPr>
          <p:cNvPr id="4" name="Content Placeholder 3"/>
          <p:cNvSpPr>
            <a:spLocks noGrp="1"/>
          </p:cNvSpPr>
          <p:nvPr>
            <p:ph sz="half" idx="2"/>
          </p:nvPr>
        </p:nvSpPr>
        <p:spPr>
          <a:xfrm>
            <a:off x="4657555" y="1774804"/>
            <a:ext cx="3700382" cy="3884852"/>
          </a:xfrm>
        </p:spPr>
        <p:txBody>
          <a:bodyPr>
            <a:noAutofit/>
          </a:bodyPr>
          <a:lstStyle/>
          <a:p>
            <a:r>
              <a:rPr lang="en-US" dirty="0"/>
              <a:t>Example: Normal hearing sloping to a moderate hearing loss</a:t>
            </a:r>
          </a:p>
          <a:p>
            <a:pPr lvl="1"/>
            <a:r>
              <a:rPr lang="en-US" sz="1400" dirty="0"/>
              <a:t>Or “moderate high-frequency hearing loss”</a:t>
            </a:r>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pic>
        <p:nvPicPr>
          <p:cNvPr id="5"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990600" y="1907450"/>
            <a:ext cx="3352270" cy="402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rot="16200000">
            <a:off x="-824686" y="3499487"/>
            <a:ext cx="3778058" cy="369332"/>
          </a:xfrm>
          <a:prstGeom prst="rect">
            <a:avLst/>
          </a:prstGeom>
          <a:solidFill>
            <a:schemeClr val="bg1"/>
          </a:solidFill>
        </p:spPr>
        <p:txBody>
          <a:bodyPr wrap="square" rtlCol="0">
            <a:spAutoFit/>
          </a:bodyPr>
          <a:lstStyle/>
          <a:p>
            <a:r>
              <a:rPr lang="en-US" dirty="0"/>
              <a:t>Loud  </a:t>
            </a:r>
            <a:r>
              <a:rPr lang="en-US" dirty="0">
                <a:sym typeface="Wingdings" panose="05000000000000000000" pitchFamily="2" charset="2"/>
              </a:rPr>
              <a:t>&lt;----------------------------- Soft</a:t>
            </a:r>
            <a:endParaRPr lang="en-US" dirty="0"/>
          </a:p>
        </p:txBody>
      </p:sp>
      <p:sp>
        <p:nvSpPr>
          <p:cNvPr id="7" name="TextBox 6"/>
          <p:cNvSpPr txBox="1"/>
          <p:nvPr/>
        </p:nvSpPr>
        <p:spPr>
          <a:xfrm>
            <a:off x="842714" y="1832566"/>
            <a:ext cx="3703916" cy="369332"/>
          </a:xfrm>
          <a:prstGeom prst="rect">
            <a:avLst/>
          </a:prstGeom>
          <a:solidFill>
            <a:schemeClr val="bg1"/>
          </a:solidFill>
        </p:spPr>
        <p:txBody>
          <a:bodyPr wrap="square" rtlCol="0">
            <a:spAutoFit/>
          </a:bodyPr>
          <a:lstStyle/>
          <a:p>
            <a:r>
              <a:rPr lang="en-US" dirty="0"/>
              <a:t>Low pitch --------------------</a:t>
            </a:r>
            <a:r>
              <a:rPr lang="en-US" dirty="0">
                <a:sym typeface="Wingdings" panose="05000000000000000000" pitchFamily="2" charset="2"/>
              </a:rPr>
              <a:t>&gt; High pitch</a:t>
            </a:r>
            <a:endParaRPr lang="en-US" dirty="0"/>
          </a:p>
        </p:txBody>
      </p:sp>
      <p:sp>
        <p:nvSpPr>
          <p:cNvPr id="10" name="Rectangle 9"/>
          <p:cNvSpPr/>
          <p:nvPr/>
        </p:nvSpPr>
        <p:spPr>
          <a:xfrm>
            <a:off x="3850504" y="3497082"/>
            <a:ext cx="393056" cy="461665"/>
          </a:xfrm>
          <a:prstGeom prst="rect">
            <a:avLst/>
          </a:prstGeom>
        </p:spPr>
        <p:txBody>
          <a:bodyPr wrap="none">
            <a:spAutoFit/>
          </a:bodyPr>
          <a:lstStyle/>
          <a:p>
            <a:r>
              <a:rPr lang="en-US" sz="2400" b="1" dirty="0">
                <a:solidFill>
                  <a:srgbClr val="FF0000"/>
                </a:solidFill>
              </a:rPr>
              <a:t>O</a:t>
            </a:r>
            <a:endParaRPr lang="en-US" b="1" dirty="0">
              <a:solidFill>
                <a:srgbClr val="FF0000"/>
              </a:solidFill>
            </a:endParaRPr>
          </a:p>
        </p:txBody>
      </p:sp>
      <p:sp>
        <p:nvSpPr>
          <p:cNvPr id="11" name="Rectangle 10"/>
          <p:cNvSpPr/>
          <p:nvPr/>
        </p:nvSpPr>
        <p:spPr>
          <a:xfrm>
            <a:off x="1519552" y="2761284"/>
            <a:ext cx="393056" cy="461665"/>
          </a:xfrm>
          <a:prstGeom prst="rect">
            <a:avLst/>
          </a:prstGeom>
        </p:spPr>
        <p:txBody>
          <a:bodyPr wrap="none">
            <a:spAutoFit/>
          </a:bodyPr>
          <a:lstStyle/>
          <a:p>
            <a:r>
              <a:rPr lang="en-US" sz="2400" b="1" dirty="0">
                <a:solidFill>
                  <a:srgbClr val="FF0000"/>
                </a:solidFill>
              </a:rPr>
              <a:t>O</a:t>
            </a:r>
            <a:endParaRPr lang="en-US" b="1" dirty="0">
              <a:solidFill>
                <a:srgbClr val="FF0000"/>
              </a:solidFill>
            </a:endParaRPr>
          </a:p>
        </p:txBody>
      </p:sp>
      <p:sp>
        <p:nvSpPr>
          <p:cNvPr id="12" name="Rectangle 11"/>
          <p:cNvSpPr/>
          <p:nvPr/>
        </p:nvSpPr>
        <p:spPr>
          <a:xfrm>
            <a:off x="3405872" y="3497082"/>
            <a:ext cx="393056" cy="461665"/>
          </a:xfrm>
          <a:prstGeom prst="rect">
            <a:avLst/>
          </a:prstGeom>
        </p:spPr>
        <p:txBody>
          <a:bodyPr wrap="none">
            <a:spAutoFit/>
          </a:bodyPr>
          <a:lstStyle/>
          <a:p>
            <a:r>
              <a:rPr lang="en-US" sz="2400" b="1" dirty="0">
                <a:solidFill>
                  <a:srgbClr val="FF0000"/>
                </a:solidFill>
              </a:rPr>
              <a:t>O</a:t>
            </a:r>
            <a:endParaRPr lang="en-US" b="1" dirty="0">
              <a:solidFill>
                <a:srgbClr val="FF0000"/>
              </a:solidFill>
            </a:endParaRPr>
          </a:p>
        </p:txBody>
      </p:sp>
      <p:sp>
        <p:nvSpPr>
          <p:cNvPr id="13" name="Rectangle 12"/>
          <p:cNvSpPr/>
          <p:nvPr/>
        </p:nvSpPr>
        <p:spPr>
          <a:xfrm>
            <a:off x="2497836" y="2992117"/>
            <a:ext cx="393056" cy="461665"/>
          </a:xfrm>
          <a:prstGeom prst="rect">
            <a:avLst/>
          </a:prstGeom>
        </p:spPr>
        <p:txBody>
          <a:bodyPr wrap="none">
            <a:spAutoFit/>
          </a:bodyPr>
          <a:lstStyle/>
          <a:p>
            <a:r>
              <a:rPr lang="en-US" sz="2400" b="1" dirty="0">
                <a:solidFill>
                  <a:srgbClr val="FF0000"/>
                </a:solidFill>
              </a:rPr>
              <a:t>O</a:t>
            </a:r>
            <a:endParaRPr lang="en-US" b="1" dirty="0">
              <a:solidFill>
                <a:srgbClr val="FF0000"/>
              </a:solidFill>
            </a:endParaRPr>
          </a:p>
        </p:txBody>
      </p:sp>
      <p:sp>
        <p:nvSpPr>
          <p:cNvPr id="14" name="Rectangle 13"/>
          <p:cNvSpPr/>
          <p:nvPr/>
        </p:nvSpPr>
        <p:spPr>
          <a:xfrm>
            <a:off x="2961240" y="3266249"/>
            <a:ext cx="393056" cy="461665"/>
          </a:xfrm>
          <a:prstGeom prst="rect">
            <a:avLst/>
          </a:prstGeom>
        </p:spPr>
        <p:txBody>
          <a:bodyPr wrap="none">
            <a:spAutoFit/>
          </a:bodyPr>
          <a:lstStyle/>
          <a:p>
            <a:r>
              <a:rPr lang="en-US" sz="2400" b="1" dirty="0">
                <a:solidFill>
                  <a:srgbClr val="FF0000"/>
                </a:solidFill>
              </a:rPr>
              <a:t>O</a:t>
            </a:r>
            <a:endParaRPr lang="en-US" b="1" dirty="0">
              <a:solidFill>
                <a:srgbClr val="FF0000"/>
              </a:solidFill>
            </a:endParaRPr>
          </a:p>
        </p:txBody>
      </p:sp>
      <p:sp>
        <p:nvSpPr>
          <p:cNvPr id="15" name="Rectangle 14"/>
          <p:cNvSpPr/>
          <p:nvPr/>
        </p:nvSpPr>
        <p:spPr>
          <a:xfrm>
            <a:off x="2030765" y="2761284"/>
            <a:ext cx="393056" cy="461665"/>
          </a:xfrm>
          <a:prstGeom prst="rect">
            <a:avLst/>
          </a:prstGeom>
        </p:spPr>
        <p:txBody>
          <a:bodyPr wrap="none">
            <a:spAutoFit/>
          </a:bodyPr>
          <a:lstStyle/>
          <a:p>
            <a:r>
              <a:rPr lang="en-US" sz="2400" b="1" dirty="0">
                <a:solidFill>
                  <a:srgbClr val="FF0000"/>
                </a:solidFill>
              </a:rPr>
              <a:t>O</a:t>
            </a:r>
            <a:endParaRPr lang="en-US" b="1" dirty="0">
              <a:solidFill>
                <a:srgbClr val="FF0000"/>
              </a:solidFill>
            </a:endParaRPr>
          </a:p>
        </p:txBody>
      </p:sp>
      <p:sp>
        <p:nvSpPr>
          <p:cNvPr id="19" name="Left Arrow Callout 18"/>
          <p:cNvSpPr/>
          <p:nvPr/>
        </p:nvSpPr>
        <p:spPr>
          <a:xfrm>
            <a:off x="4243560" y="3497082"/>
            <a:ext cx="2081040" cy="421730"/>
          </a:xfrm>
          <a:prstGeom prst="leftArrowCallout">
            <a:avLst>
              <a:gd name="adj1" fmla="val 25000"/>
              <a:gd name="adj2" fmla="val 25000"/>
              <a:gd name="adj3" fmla="val 25000"/>
              <a:gd name="adj4" fmla="val 80736"/>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THRESHOLD</a:t>
            </a:r>
          </a:p>
        </p:txBody>
      </p:sp>
      <p:sp>
        <p:nvSpPr>
          <p:cNvPr id="23" name="Left Arrow Callout 22"/>
          <p:cNvSpPr/>
          <p:nvPr/>
        </p:nvSpPr>
        <p:spPr>
          <a:xfrm>
            <a:off x="4186398" y="2765881"/>
            <a:ext cx="2138202" cy="457067"/>
          </a:xfrm>
          <a:prstGeom prst="leftArrowCallout">
            <a:avLst>
              <a:gd name="adj1" fmla="val 25000"/>
              <a:gd name="adj2" fmla="val 25000"/>
              <a:gd name="adj3" fmla="val 25000"/>
              <a:gd name="adj4" fmla="val 80736"/>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NORMAL LIMITS</a:t>
            </a:r>
          </a:p>
        </p:txBody>
      </p:sp>
    </p:spTree>
    <p:extLst>
      <p:ext uri="{BB962C8B-B14F-4D97-AF65-F5344CB8AC3E}">
        <p14:creationId xmlns:p14="http://schemas.microsoft.com/office/powerpoint/2010/main" val="3136379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Degrees of Hearing Loss</a:t>
            </a:r>
          </a:p>
        </p:txBody>
      </p:sp>
      <p:sp>
        <p:nvSpPr>
          <p:cNvPr id="4" name="Content Placeholder 3"/>
          <p:cNvSpPr>
            <a:spLocks noGrp="1"/>
          </p:cNvSpPr>
          <p:nvPr>
            <p:ph sz="half" idx="2"/>
          </p:nvPr>
        </p:nvSpPr>
        <p:spPr>
          <a:xfrm>
            <a:off x="4657555" y="1774804"/>
            <a:ext cx="3700382" cy="3884852"/>
          </a:xfrm>
        </p:spPr>
        <p:txBody>
          <a:bodyPr>
            <a:noAutofit/>
          </a:bodyPr>
          <a:lstStyle/>
          <a:p>
            <a:r>
              <a:rPr lang="en-US" dirty="0"/>
              <a:t>Example: Normal hearing sloping to a moderate hearing loss</a:t>
            </a:r>
          </a:p>
          <a:p>
            <a:pPr lvl="1"/>
            <a:r>
              <a:rPr lang="en-US" sz="1400" dirty="0"/>
              <a:t>Or “moderate high-frequency hearing loss”</a:t>
            </a:r>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pic>
        <p:nvPicPr>
          <p:cNvPr id="5"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990600" y="1907450"/>
            <a:ext cx="3352270" cy="402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rot="16200000">
            <a:off x="-824686" y="3499487"/>
            <a:ext cx="3778058" cy="369332"/>
          </a:xfrm>
          <a:prstGeom prst="rect">
            <a:avLst/>
          </a:prstGeom>
          <a:solidFill>
            <a:schemeClr val="bg1"/>
          </a:solidFill>
        </p:spPr>
        <p:txBody>
          <a:bodyPr wrap="square" rtlCol="0">
            <a:spAutoFit/>
          </a:bodyPr>
          <a:lstStyle/>
          <a:p>
            <a:r>
              <a:rPr lang="en-US" dirty="0"/>
              <a:t>Loud  </a:t>
            </a:r>
            <a:r>
              <a:rPr lang="en-US" dirty="0">
                <a:sym typeface="Wingdings" panose="05000000000000000000" pitchFamily="2" charset="2"/>
              </a:rPr>
              <a:t>&lt;----------------------------- Soft</a:t>
            </a:r>
            <a:endParaRPr lang="en-US" dirty="0"/>
          </a:p>
        </p:txBody>
      </p:sp>
      <p:sp>
        <p:nvSpPr>
          <p:cNvPr id="7" name="TextBox 6"/>
          <p:cNvSpPr txBox="1"/>
          <p:nvPr/>
        </p:nvSpPr>
        <p:spPr>
          <a:xfrm>
            <a:off x="842714" y="1832566"/>
            <a:ext cx="3703916" cy="369332"/>
          </a:xfrm>
          <a:prstGeom prst="rect">
            <a:avLst/>
          </a:prstGeom>
          <a:solidFill>
            <a:schemeClr val="bg1"/>
          </a:solidFill>
        </p:spPr>
        <p:txBody>
          <a:bodyPr wrap="square" rtlCol="0">
            <a:spAutoFit/>
          </a:bodyPr>
          <a:lstStyle/>
          <a:p>
            <a:r>
              <a:rPr lang="en-US" dirty="0"/>
              <a:t>Low pitch --------------------</a:t>
            </a:r>
            <a:r>
              <a:rPr lang="en-US" dirty="0">
                <a:sym typeface="Wingdings" panose="05000000000000000000" pitchFamily="2" charset="2"/>
              </a:rPr>
              <a:t>&gt; High pitch</a:t>
            </a:r>
            <a:endParaRPr lang="en-US" dirty="0"/>
          </a:p>
        </p:txBody>
      </p:sp>
      <p:sp>
        <p:nvSpPr>
          <p:cNvPr id="10" name="Rectangle 9"/>
          <p:cNvSpPr/>
          <p:nvPr/>
        </p:nvSpPr>
        <p:spPr>
          <a:xfrm>
            <a:off x="3850504" y="3497082"/>
            <a:ext cx="393056" cy="461665"/>
          </a:xfrm>
          <a:prstGeom prst="rect">
            <a:avLst/>
          </a:prstGeom>
        </p:spPr>
        <p:txBody>
          <a:bodyPr wrap="none">
            <a:spAutoFit/>
          </a:bodyPr>
          <a:lstStyle/>
          <a:p>
            <a:r>
              <a:rPr lang="en-US" sz="2400" b="1" dirty="0">
                <a:solidFill>
                  <a:srgbClr val="FF0000"/>
                </a:solidFill>
              </a:rPr>
              <a:t>O</a:t>
            </a:r>
            <a:endParaRPr lang="en-US" b="1" dirty="0">
              <a:solidFill>
                <a:srgbClr val="FF0000"/>
              </a:solidFill>
            </a:endParaRPr>
          </a:p>
        </p:txBody>
      </p:sp>
      <p:sp>
        <p:nvSpPr>
          <p:cNvPr id="11" name="Rectangle 10"/>
          <p:cNvSpPr/>
          <p:nvPr/>
        </p:nvSpPr>
        <p:spPr>
          <a:xfrm>
            <a:off x="1519552" y="2761284"/>
            <a:ext cx="393056" cy="461665"/>
          </a:xfrm>
          <a:prstGeom prst="rect">
            <a:avLst/>
          </a:prstGeom>
        </p:spPr>
        <p:txBody>
          <a:bodyPr wrap="none">
            <a:spAutoFit/>
          </a:bodyPr>
          <a:lstStyle/>
          <a:p>
            <a:r>
              <a:rPr lang="en-US" sz="2400" b="1" dirty="0">
                <a:solidFill>
                  <a:srgbClr val="FF0000"/>
                </a:solidFill>
              </a:rPr>
              <a:t>O</a:t>
            </a:r>
            <a:endParaRPr lang="en-US" b="1" dirty="0">
              <a:solidFill>
                <a:srgbClr val="FF0000"/>
              </a:solidFill>
            </a:endParaRPr>
          </a:p>
        </p:txBody>
      </p:sp>
      <p:sp>
        <p:nvSpPr>
          <p:cNvPr id="12" name="Rectangle 11"/>
          <p:cNvSpPr/>
          <p:nvPr/>
        </p:nvSpPr>
        <p:spPr>
          <a:xfrm>
            <a:off x="3405872" y="3497082"/>
            <a:ext cx="393056" cy="461665"/>
          </a:xfrm>
          <a:prstGeom prst="rect">
            <a:avLst/>
          </a:prstGeom>
        </p:spPr>
        <p:txBody>
          <a:bodyPr wrap="none">
            <a:spAutoFit/>
          </a:bodyPr>
          <a:lstStyle/>
          <a:p>
            <a:r>
              <a:rPr lang="en-US" sz="2400" b="1" dirty="0">
                <a:solidFill>
                  <a:srgbClr val="FF0000"/>
                </a:solidFill>
              </a:rPr>
              <a:t>O</a:t>
            </a:r>
            <a:endParaRPr lang="en-US" b="1" dirty="0">
              <a:solidFill>
                <a:srgbClr val="FF0000"/>
              </a:solidFill>
            </a:endParaRPr>
          </a:p>
        </p:txBody>
      </p:sp>
      <p:sp>
        <p:nvSpPr>
          <p:cNvPr id="13" name="Rectangle 12"/>
          <p:cNvSpPr/>
          <p:nvPr/>
        </p:nvSpPr>
        <p:spPr>
          <a:xfrm>
            <a:off x="2497836" y="2992117"/>
            <a:ext cx="393056" cy="461665"/>
          </a:xfrm>
          <a:prstGeom prst="rect">
            <a:avLst/>
          </a:prstGeom>
        </p:spPr>
        <p:txBody>
          <a:bodyPr wrap="none">
            <a:spAutoFit/>
          </a:bodyPr>
          <a:lstStyle/>
          <a:p>
            <a:r>
              <a:rPr lang="en-US" sz="2400" b="1" dirty="0">
                <a:solidFill>
                  <a:srgbClr val="FF0000"/>
                </a:solidFill>
              </a:rPr>
              <a:t>O</a:t>
            </a:r>
            <a:endParaRPr lang="en-US" b="1" dirty="0">
              <a:solidFill>
                <a:srgbClr val="FF0000"/>
              </a:solidFill>
            </a:endParaRPr>
          </a:p>
        </p:txBody>
      </p:sp>
      <p:sp>
        <p:nvSpPr>
          <p:cNvPr id="14" name="Rectangle 13"/>
          <p:cNvSpPr/>
          <p:nvPr/>
        </p:nvSpPr>
        <p:spPr>
          <a:xfrm>
            <a:off x="2961240" y="3266249"/>
            <a:ext cx="393056" cy="461665"/>
          </a:xfrm>
          <a:prstGeom prst="rect">
            <a:avLst/>
          </a:prstGeom>
        </p:spPr>
        <p:txBody>
          <a:bodyPr wrap="none">
            <a:spAutoFit/>
          </a:bodyPr>
          <a:lstStyle/>
          <a:p>
            <a:r>
              <a:rPr lang="en-US" sz="2400" b="1" dirty="0">
                <a:solidFill>
                  <a:srgbClr val="FF0000"/>
                </a:solidFill>
              </a:rPr>
              <a:t>O</a:t>
            </a:r>
            <a:endParaRPr lang="en-US" b="1" dirty="0">
              <a:solidFill>
                <a:srgbClr val="FF0000"/>
              </a:solidFill>
            </a:endParaRPr>
          </a:p>
        </p:txBody>
      </p:sp>
      <p:sp>
        <p:nvSpPr>
          <p:cNvPr id="15" name="Rectangle 14"/>
          <p:cNvSpPr/>
          <p:nvPr/>
        </p:nvSpPr>
        <p:spPr>
          <a:xfrm>
            <a:off x="2030765" y="2761284"/>
            <a:ext cx="393056" cy="461665"/>
          </a:xfrm>
          <a:prstGeom prst="rect">
            <a:avLst/>
          </a:prstGeom>
        </p:spPr>
        <p:txBody>
          <a:bodyPr wrap="none">
            <a:spAutoFit/>
          </a:bodyPr>
          <a:lstStyle/>
          <a:p>
            <a:r>
              <a:rPr lang="en-US" sz="2400" b="1" dirty="0">
                <a:solidFill>
                  <a:srgbClr val="FF0000"/>
                </a:solidFill>
              </a:rPr>
              <a:t>O</a:t>
            </a:r>
            <a:endParaRPr lang="en-US" b="1" dirty="0">
              <a:solidFill>
                <a:srgbClr val="FF0000"/>
              </a:solidFill>
            </a:endParaRPr>
          </a:p>
        </p:txBody>
      </p:sp>
      <p:grpSp>
        <p:nvGrpSpPr>
          <p:cNvPr id="22" name="Group 21"/>
          <p:cNvGrpSpPr/>
          <p:nvPr/>
        </p:nvGrpSpPr>
        <p:grpSpPr>
          <a:xfrm>
            <a:off x="1231466" y="2928772"/>
            <a:ext cx="2872701" cy="2580380"/>
            <a:chOff x="1231466" y="3307322"/>
            <a:chExt cx="2872701" cy="2580380"/>
          </a:xfrm>
        </p:grpSpPr>
        <p:sp>
          <p:nvSpPr>
            <p:cNvPr id="9" name="Freeform 8"/>
            <p:cNvSpPr/>
            <p:nvPr/>
          </p:nvSpPr>
          <p:spPr>
            <a:xfrm>
              <a:off x="1231466" y="3307322"/>
              <a:ext cx="2872701" cy="2580380"/>
            </a:xfrm>
            <a:custGeom>
              <a:avLst/>
              <a:gdLst>
                <a:gd name="connsiteX0" fmla="*/ 55074 w 2872701"/>
                <a:gd name="connsiteY0" fmla="*/ 52566 h 2580380"/>
                <a:gd name="connsiteX1" fmla="*/ 55074 w 2872701"/>
                <a:gd name="connsiteY1" fmla="*/ 52566 h 2580380"/>
                <a:gd name="connsiteX2" fmla="*/ 895046 w 2872701"/>
                <a:gd name="connsiteY2" fmla="*/ 73831 h 2580380"/>
                <a:gd name="connsiteX3" fmla="*/ 980106 w 2872701"/>
                <a:gd name="connsiteY3" fmla="*/ 95097 h 2580380"/>
                <a:gd name="connsiteX4" fmla="*/ 1043901 w 2872701"/>
                <a:gd name="connsiteY4" fmla="*/ 137627 h 2580380"/>
                <a:gd name="connsiteX5" fmla="*/ 1075799 w 2872701"/>
                <a:gd name="connsiteY5" fmla="*/ 158892 h 2580380"/>
                <a:gd name="connsiteX6" fmla="*/ 1054534 w 2872701"/>
                <a:gd name="connsiteY6" fmla="*/ 73831 h 2580380"/>
                <a:gd name="connsiteX7" fmla="*/ 1043901 w 2872701"/>
                <a:gd name="connsiteY7" fmla="*/ 41934 h 2580380"/>
                <a:gd name="connsiteX8" fmla="*/ 1171492 w 2872701"/>
                <a:gd name="connsiteY8" fmla="*/ 105729 h 2580380"/>
                <a:gd name="connsiteX9" fmla="*/ 1267185 w 2872701"/>
                <a:gd name="connsiteY9" fmla="*/ 116362 h 2580380"/>
                <a:gd name="connsiteX10" fmla="*/ 1330981 w 2872701"/>
                <a:gd name="connsiteY10" fmla="*/ 148259 h 2580380"/>
                <a:gd name="connsiteX11" fmla="*/ 1352246 w 2872701"/>
                <a:gd name="connsiteY11" fmla="*/ 169525 h 2580380"/>
                <a:gd name="connsiteX12" fmla="*/ 1384143 w 2872701"/>
                <a:gd name="connsiteY12" fmla="*/ 180157 h 2580380"/>
                <a:gd name="connsiteX13" fmla="*/ 1437306 w 2872701"/>
                <a:gd name="connsiteY13" fmla="*/ 222687 h 2580380"/>
                <a:gd name="connsiteX14" fmla="*/ 1469204 w 2872701"/>
                <a:gd name="connsiteY14" fmla="*/ 254585 h 2580380"/>
                <a:gd name="connsiteX15" fmla="*/ 1501101 w 2872701"/>
                <a:gd name="connsiteY15" fmla="*/ 275850 h 2580380"/>
                <a:gd name="connsiteX16" fmla="*/ 1522367 w 2872701"/>
                <a:gd name="connsiteY16" fmla="*/ 297115 h 2580380"/>
                <a:gd name="connsiteX17" fmla="*/ 1586162 w 2872701"/>
                <a:gd name="connsiteY17" fmla="*/ 339645 h 2580380"/>
                <a:gd name="connsiteX18" fmla="*/ 1639325 w 2872701"/>
                <a:gd name="connsiteY18" fmla="*/ 403441 h 2580380"/>
                <a:gd name="connsiteX19" fmla="*/ 1671222 w 2872701"/>
                <a:gd name="connsiteY19" fmla="*/ 414073 h 2580380"/>
                <a:gd name="connsiteX20" fmla="*/ 1703120 w 2872701"/>
                <a:gd name="connsiteY20" fmla="*/ 435338 h 2580380"/>
                <a:gd name="connsiteX21" fmla="*/ 1724385 w 2872701"/>
                <a:gd name="connsiteY21" fmla="*/ 456604 h 2580380"/>
                <a:gd name="connsiteX22" fmla="*/ 1756283 w 2872701"/>
                <a:gd name="connsiteY22" fmla="*/ 467236 h 2580380"/>
                <a:gd name="connsiteX23" fmla="*/ 1820078 w 2872701"/>
                <a:gd name="connsiteY23" fmla="*/ 520399 h 2580380"/>
                <a:gd name="connsiteX24" fmla="*/ 1883874 w 2872701"/>
                <a:gd name="connsiteY24" fmla="*/ 541664 h 2580380"/>
                <a:gd name="connsiteX25" fmla="*/ 1905139 w 2872701"/>
                <a:gd name="connsiteY25" fmla="*/ 573562 h 2580380"/>
                <a:gd name="connsiteX26" fmla="*/ 1937036 w 2872701"/>
                <a:gd name="connsiteY26" fmla="*/ 584194 h 2580380"/>
                <a:gd name="connsiteX27" fmla="*/ 1968934 w 2872701"/>
                <a:gd name="connsiteY27" fmla="*/ 605459 h 2580380"/>
                <a:gd name="connsiteX28" fmla="*/ 1990199 w 2872701"/>
                <a:gd name="connsiteY28" fmla="*/ 626725 h 2580380"/>
                <a:gd name="connsiteX29" fmla="*/ 2053994 w 2872701"/>
                <a:gd name="connsiteY29" fmla="*/ 669255 h 2580380"/>
                <a:gd name="connsiteX30" fmla="*/ 2139055 w 2872701"/>
                <a:gd name="connsiteY30" fmla="*/ 733050 h 2580380"/>
                <a:gd name="connsiteX31" fmla="*/ 2170953 w 2872701"/>
                <a:gd name="connsiteY31" fmla="*/ 743683 h 2580380"/>
                <a:gd name="connsiteX32" fmla="*/ 2202850 w 2872701"/>
                <a:gd name="connsiteY32" fmla="*/ 764948 h 2580380"/>
                <a:gd name="connsiteX33" fmla="*/ 2309176 w 2872701"/>
                <a:gd name="connsiteY33" fmla="*/ 786213 h 2580380"/>
                <a:gd name="connsiteX34" fmla="*/ 2372971 w 2872701"/>
                <a:gd name="connsiteY34" fmla="*/ 807478 h 2580380"/>
                <a:gd name="connsiteX35" fmla="*/ 2787641 w 2872701"/>
                <a:gd name="connsiteY35" fmla="*/ 818111 h 2580380"/>
                <a:gd name="connsiteX36" fmla="*/ 2862069 w 2872701"/>
                <a:gd name="connsiteY36" fmla="*/ 828743 h 2580380"/>
                <a:gd name="connsiteX37" fmla="*/ 2851436 w 2872701"/>
                <a:gd name="connsiteY37" fmla="*/ 1498594 h 2580380"/>
                <a:gd name="connsiteX38" fmla="*/ 2830171 w 2872701"/>
                <a:gd name="connsiteY38" fmla="*/ 1530492 h 2580380"/>
                <a:gd name="connsiteX39" fmla="*/ 2808906 w 2872701"/>
                <a:gd name="connsiteY39" fmla="*/ 1594287 h 2580380"/>
                <a:gd name="connsiteX40" fmla="*/ 2798274 w 2872701"/>
                <a:gd name="connsiteY40" fmla="*/ 1700613 h 2580380"/>
                <a:gd name="connsiteX41" fmla="*/ 2808906 w 2872701"/>
                <a:gd name="connsiteY41" fmla="*/ 1923897 h 2580380"/>
                <a:gd name="connsiteX42" fmla="*/ 2808906 w 2872701"/>
                <a:gd name="connsiteY42" fmla="*/ 2072752 h 2580380"/>
                <a:gd name="connsiteX43" fmla="*/ 2808906 w 2872701"/>
                <a:gd name="connsiteY43" fmla="*/ 2072752 h 2580380"/>
                <a:gd name="connsiteX44" fmla="*/ 2851436 w 2872701"/>
                <a:gd name="connsiteY44" fmla="*/ 2242873 h 2580380"/>
                <a:gd name="connsiteX45" fmla="*/ 2872701 w 2872701"/>
                <a:gd name="connsiteY45" fmla="*/ 2391729 h 2580380"/>
                <a:gd name="connsiteX46" fmla="*/ 2830171 w 2872701"/>
                <a:gd name="connsiteY46" fmla="*/ 2519320 h 2580380"/>
                <a:gd name="connsiteX47" fmla="*/ 2798274 w 2872701"/>
                <a:gd name="connsiteY47" fmla="*/ 2529952 h 2580380"/>
                <a:gd name="connsiteX48" fmla="*/ 1671222 w 2872701"/>
                <a:gd name="connsiteY48" fmla="*/ 2508687 h 2580380"/>
                <a:gd name="connsiteX49" fmla="*/ 1320348 w 2872701"/>
                <a:gd name="connsiteY49" fmla="*/ 2540585 h 2580380"/>
                <a:gd name="connsiteX50" fmla="*/ 1320348 w 2872701"/>
                <a:gd name="connsiteY50" fmla="*/ 2540585 h 2580380"/>
                <a:gd name="connsiteX51" fmla="*/ 597334 w 2872701"/>
                <a:gd name="connsiteY51" fmla="*/ 2551218 h 2580380"/>
                <a:gd name="connsiteX52" fmla="*/ 501641 w 2872701"/>
                <a:gd name="connsiteY52" fmla="*/ 2519320 h 2580380"/>
                <a:gd name="connsiteX53" fmla="*/ 405948 w 2872701"/>
                <a:gd name="connsiteY53" fmla="*/ 2508687 h 2580380"/>
                <a:gd name="connsiteX54" fmla="*/ 299622 w 2872701"/>
                <a:gd name="connsiteY54" fmla="*/ 2476790 h 2580380"/>
                <a:gd name="connsiteX55" fmla="*/ 33808 w 2872701"/>
                <a:gd name="connsiteY55" fmla="*/ 2476790 h 2580380"/>
                <a:gd name="connsiteX56" fmla="*/ 33808 w 2872701"/>
                <a:gd name="connsiteY56" fmla="*/ 2476790 h 2580380"/>
                <a:gd name="connsiteX57" fmla="*/ 12543 w 2872701"/>
                <a:gd name="connsiteY57" fmla="*/ 371543 h 2580380"/>
                <a:gd name="connsiteX58" fmla="*/ 12543 w 2872701"/>
                <a:gd name="connsiteY58" fmla="*/ 10036 h 2580380"/>
                <a:gd name="connsiteX59" fmla="*/ 108236 w 2872701"/>
                <a:gd name="connsiteY59" fmla="*/ 20669 h 2580380"/>
                <a:gd name="connsiteX60" fmla="*/ 108236 w 2872701"/>
                <a:gd name="connsiteY60" fmla="*/ 31301 h 2580380"/>
                <a:gd name="connsiteX61" fmla="*/ 214562 w 2872701"/>
                <a:gd name="connsiteY61" fmla="*/ 73831 h 2580380"/>
                <a:gd name="connsiteX62" fmla="*/ 214562 w 2872701"/>
                <a:gd name="connsiteY62" fmla="*/ 73831 h 2580380"/>
                <a:gd name="connsiteX63" fmla="*/ 55074 w 2872701"/>
                <a:gd name="connsiteY63" fmla="*/ 52566 h 258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872701" h="2580380">
                  <a:moveTo>
                    <a:pt x="55074" y="52566"/>
                  </a:moveTo>
                  <a:lnTo>
                    <a:pt x="55074" y="52566"/>
                  </a:lnTo>
                  <a:cubicBezTo>
                    <a:pt x="450720" y="85538"/>
                    <a:pt x="-34682" y="48005"/>
                    <a:pt x="895046" y="73831"/>
                  </a:cubicBezTo>
                  <a:cubicBezTo>
                    <a:pt x="904969" y="74107"/>
                    <a:pt x="964696" y="86536"/>
                    <a:pt x="980106" y="95097"/>
                  </a:cubicBezTo>
                  <a:cubicBezTo>
                    <a:pt x="1002447" y="107509"/>
                    <a:pt x="1022636" y="123450"/>
                    <a:pt x="1043901" y="137627"/>
                  </a:cubicBezTo>
                  <a:lnTo>
                    <a:pt x="1075799" y="158892"/>
                  </a:lnTo>
                  <a:cubicBezTo>
                    <a:pt x="1068711" y="130538"/>
                    <a:pt x="1063777" y="101557"/>
                    <a:pt x="1054534" y="73831"/>
                  </a:cubicBezTo>
                  <a:cubicBezTo>
                    <a:pt x="1050990" y="63199"/>
                    <a:pt x="1032911" y="44132"/>
                    <a:pt x="1043901" y="41934"/>
                  </a:cubicBezTo>
                  <a:cubicBezTo>
                    <a:pt x="1110144" y="28686"/>
                    <a:pt x="1113901" y="99330"/>
                    <a:pt x="1171492" y="105729"/>
                  </a:cubicBezTo>
                  <a:lnTo>
                    <a:pt x="1267185" y="116362"/>
                  </a:lnTo>
                  <a:cubicBezTo>
                    <a:pt x="1300875" y="127591"/>
                    <a:pt x="1301537" y="124703"/>
                    <a:pt x="1330981" y="148259"/>
                  </a:cubicBezTo>
                  <a:cubicBezTo>
                    <a:pt x="1338809" y="154521"/>
                    <a:pt x="1343650" y="164367"/>
                    <a:pt x="1352246" y="169525"/>
                  </a:cubicBezTo>
                  <a:cubicBezTo>
                    <a:pt x="1361856" y="175291"/>
                    <a:pt x="1373511" y="176613"/>
                    <a:pt x="1384143" y="180157"/>
                  </a:cubicBezTo>
                  <a:cubicBezTo>
                    <a:pt x="1431701" y="251496"/>
                    <a:pt x="1375677" y="181601"/>
                    <a:pt x="1437306" y="222687"/>
                  </a:cubicBezTo>
                  <a:cubicBezTo>
                    <a:pt x="1449817" y="231028"/>
                    <a:pt x="1457652" y="244959"/>
                    <a:pt x="1469204" y="254585"/>
                  </a:cubicBezTo>
                  <a:cubicBezTo>
                    <a:pt x="1479021" y="262766"/>
                    <a:pt x="1491123" y="267867"/>
                    <a:pt x="1501101" y="275850"/>
                  </a:cubicBezTo>
                  <a:cubicBezTo>
                    <a:pt x="1508929" y="282112"/>
                    <a:pt x="1514347" y="291100"/>
                    <a:pt x="1522367" y="297115"/>
                  </a:cubicBezTo>
                  <a:cubicBezTo>
                    <a:pt x="1542813" y="312449"/>
                    <a:pt x="1586162" y="339645"/>
                    <a:pt x="1586162" y="339645"/>
                  </a:cubicBezTo>
                  <a:cubicBezTo>
                    <a:pt x="1601853" y="363183"/>
                    <a:pt x="1614764" y="387067"/>
                    <a:pt x="1639325" y="403441"/>
                  </a:cubicBezTo>
                  <a:cubicBezTo>
                    <a:pt x="1648650" y="409658"/>
                    <a:pt x="1660590" y="410529"/>
                    <a:pt x="1671222" y="414073"/>
                  </a:cubicBezTo>
                  <a:cubicBezTo>
                    <a:pt x="1681855" y="421161"/>
                    <a:pt x="1693141" y="427355"/>
                    <a:pt x="1703120" y="435338"/>
                  </a:cubicBezTo>
                  <a:cubicBezTo>
                    <a:pt x="1710948" y="441600"/>
                    <a:pt x="1715789" y="451446"/>
                    <a:pt x="1724385" y="456604"/>
                  </a:cubicBezTo>
                  <a:cubicBezTo>
                    <a:pt x="1733996" y="462370"/>
                    <a:pt x="1745650" y="463692"/>
                    <a:pt x="1756283" y="467236"/>
                  </a:cubicBezTo>
                  <a:cubicBezTo>
                    <a:pt x="1776313" y="487266"/>
                    <a:pt x="1793434" y="508557"/>
                    <a:pt x="1820078" y="520399"/>
                  </a:cubicBezTo>
                  <a:cubicBezTo>
                    <a:pt x="1840562" y="529503"/>
                    <a:pt x="1883874" y="541664"/>
                    <a:pt x="1883874" y="541664"/>
                  </a:cubicBezTo>
                  <a:cubicBezTo>
                    <a:pt x="1890962" y="552297"/>
                    <a:pt x="1895160" y="565579"/>
                    <a:pt x="1905139" y="573562"/>
                  </a:cubicBezTo>
                  <a:cubicBezTo>
                    <a:pt x="1913890" y="580563"/>
                    <a:pt x="1927012" y="579182"/>
                    <a:pt x="1937036" y="584194"/>
                  </a:cubicBezTo>
                  <a:cubicBezTo>
                    <a:pt x="1948466" y="589909"/>
                    <a:pt x="1958955" y="597476"/>
                    <a:pt x="1968934" y="605459"/>
                  </a:cubicBezTo>
                  <a:cubicBezTo>
                    <a:pt x="1976762" y="611721"/>
                    <a:pt x="1982179" y="620710"/>
                    <a:pt x="1990199" y="626725"/>
                  </a:cubicBezTo>
                  <a:cubicBezTo>
                    <a:pt x="2010645" y="642060"/>
                    <a:pt x="2035922" y="651184"/>
                    <a:pt x="2053994" y="669255"/>
                  </a:cubicBezTo>
                  <a:cubicBezTo>
                    <a:pt x="2079184" y="694444"/>
                    <a:pt x="2102989" y="721028"/>
                    <a:pt x="2139055" y="733050"/>
                  </a:cubicBezTo>
                  <a:cubicBezTo>
                    <a:pt x="2149688" y="736594"/>
                    <a:pt x="2160928" y="738671"/>
                    <a:pt x="2170953" y="743683"/>
                  </a:cubicBezTo>
                  <a:cubicBezTo>
                    <a:pt x="2182382" y="749398"/>
                    <a:pt x="2191105" y="759914"/>
                    <a:pt x="2202850" y="764948"/>
                  </a:cubicBezTo>
                  <a:cubicBezTo>
                    <a:pt x="2227583" y="775548"/>
                    <a:pt x="2288078" y="780938"/>
                    <a:pt x="2309176" y="786213"/>
                  </a:cubicBezTo>
                  <a:cubicBezTo>
                    <a:pt x="2330922" y="791650"/>
                    <a:pt x="2350563" y="806903"/>
                    <a:pt x="2372971" y="807478"/>
                  </a:cubicBezTo>
                  <a:lnTo>
                    <a:pt x="2787641" y="818111"/>
                  </a:lnTo>
                  <a:cubicBezTo>
                    <a:pt x="2812450" y="821655"/>
                    <a:pt x="2859730" y="803791"/>
                    <a:pt x="2862069" y="828743"/>
                  </a:cubicBezTo>
                  <a:cubicBezTo>
                    <a:pt x="2882913" y="1051080"/>
                    <a:pt x="2861576" y="1275513"/>
                    <a:pt x="2851436" y="1498594"/>
                  </a:cubicBezTo>
                  <a:cubicBezTo>
                    <a:pt x="2850856" y="1511360"/>
                    <a:pt x="2835361" y="1518815"/>
                    <a:pt x="2830171" y="1530492"/>
                  </a:cubicBezTo>
                  <a:cubicBezTo>
                    <a:pt x="2821067" y="1550975"/>
                    <a:pt x="2815994" y="1573022"/>
                    <a:pt x="2808906" y="1594287"/>
                  </a:cubicBezTo>
                  <a:cubicBezTo>
                    <a:pt x="2805362" y="1629729"/>
                    <a:pt x="2798274" y="1664994"/>
                    <a:pt x="2798274" y="1700613"/>
                  </a:cubicBezTo>
                  <a:cubicBezTo>
                    <a:pt x="2798274" y="1775125"/>
                    <a:pt x="2806778" y="1849415"/>
                    <a:pt x="2808906" y="1923897"/>
                  </a:cubicBezTo>
                  <a:cubicBezTo>
                    <a:pt x="2810323" y="1973495"/>
                    <a:pt x="2808906" y="2023134"/>
                    <a:pt x="2808906" y="2072752"/>
                  </a:cubicBezTo>
                  <a:lnTo>
                    <a:pt x="2808906" y="2072752"/>
                  </a:lnTo>
                  <a:cubicBezTo>
                    <a:pt x="2823083" y="2129459"/>
                    <a:pt x="2841826" y="2185216"/>
                    <a:pt x="2851436" y="2242873"/>
                  </a:cubicBezTo>
                  <a:cubicBezTo>
                    <a:pt x="2866767" y="2334854"/>
                    <a:pt x="2859395" y="2285277"/>
                    <a:pt x="2872701" y="2391729"/>
                  </a:cubicBezTo>
                  <a:cubicBezTo>
                    <a:pt x="2863806" y="2480680"/>
                    <a:pt x="2890626" y="2489093"/>
                    <a:pt x="2830171" y="2519320"/>
                  </a:cubicBezTo>
                  <a:cubicBezTo>
                    <a:pt x="2820147" y="2524332"/>
                    <a:pt x="2808906" y="2526408"/>
                    <a:pt x="2798274" y="2529952"/>
                  </a:cubicBezTo>
                  <a:cubicBezTo>
                    <a:pt x="2341880" y="2501429"/>
                    <a:pt x="2504729" y="2508687"/>
                    <a:pt x="1671222" y="2508687"/>
                  </a:cubicBezTo>
                  <a:cubicBezTo>
                    <a:pt x="1342550" y="2508687"/>
                    <a:pt x="1418344" y="2442589"/>
                    <a:pt x="1320348" y="2540585"/>
                  </a:cubicBezTo>
                  <a:lnTo>
                    <a:pt x="1320348" y="2540585"/>
                  </a:lnTo>
                  <a:cubicBezTo>
                    <a:pt x="1031720" y="2604724"/>
                    <a:pt x="1185502" y="2578365"/>
                    <a:pt x="597334" y="2551218"/>
                  </a:cubicBezTo>
                  <a:cubicBezTo>
                    <a:pt x="488269" y="2546184"/>
                    <a:pt x="572123" y="2527152"/>
                    <a:pt x="501641" y="2519320"/>
                  </a:cubicBezTo>
                  <a:lnTo>
                    <a:pt x="405948" y="2508687"/>
                  </a:lnTo>
                  <a:cubicBezTo>
                    <a:pt x="399386" y="2506500"/>
                    <a:pt x="317549" y="2477408"/>
                    <a:pt x="299622" y="2476790"/>
                  </a:cubicBezTo>
                  <a:cubicBezTo>
                    <a:pt x="211070" y="2473737"/>
                    <a:pt x="122413" y="2476790"/>
                    <a:pt x="33808" y="2476790"/>
                  </a:cubicBezTo>
                  <a:lnTo>
                    <a:pt x="33808" y="2476790"/>
                  </a:lnTo>
                  <a:lnTo>
                    <a:pt x="12543" y="371543"/>
                  </a:lnTo>
                  <a:cubicBezTo>
                    <a:pt x="9213" y="318265"/>
                    <a:pt x="-13934" y="55047"/>
                    <a:pt x="12543" y="10036"/>
                  </a:cubicBezTo>
                  <a:cubicBezTo>
                    <a:pt x="28815" y="-17627"/>
                    <a:pt x="108236" y="20669"/>
                    <a:pt x="108236" y="20669"/>
                  </a:cubicBezTo>
                  <a:lnTo>
                    <a:pt x="108236" y="31301"/>
                  </a:lnTo>
                  <a:cubicBezTo>
                    <a:pt x="211665" y="54285"/>
                    <a:pt x="189315" y="23340"/>
                    <a:pt x="214562" y="73831"/>
                  </a:cubicBezTo>
                  <a:lnTo>
                    <a:pt x="214562" y="73831"/>
                  </a:lnTo>
                  <a:lnTo>
                    <a:pt x="55074" y="52566"/>
                  </a:lnTo>
                  <a:close/>
                </a:path>
              </a:pathLst>
            </a:custGeom>
            <a:solidFill>
              <a:schemeClr val="accent4">
                <a:lumMod val="60000"/>
                <a:lumOff val="40000"/>
                <a:alpha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668393" y="4297362"/>
              <a:ext cx="2187500" cy="584775"/>
            </a:xfrm>
            <a:prstGeom prst="rect">
              <a:avLst/>
            </a:prstGeom>
            <a:noFill/>
          </p:spPr>
          <p:txBody>
            <a:bodyPr wrap="square" rtlCol="0">
              <a:spAutoFit/>
            </a:bodyPr>
            <a:lstStyle/>
            <a:p>
              <a:r>
                <a:rPr lang="en-US" sz="3200" b="1" dirty="0">
                  <a:ln>
                    <a:solidFill>
                      <a:schemeClr val="bg1"/>
                    </a:solidFill>
                  </a:ln>
                </a:rPr>
                <a:t>CAN HEAR</a:t>
              </a:r>
            </a:p>
          </p:txBody>
        </p:sp>
      </p:grpSp>
      <p:sp>
        <p:nvSpPr>
          <p:cNvPr id="19" name="Left Arrow Callout 18"/>
          <p:cNvSpPr/>
          <p:nvPr/>
        </p:nvSpPr>
        <p:spPr>
          <a:xfrm>
            <a:off x="4243560" y="3497082"/>
            <a:ext cx="2081040" cy="421730"/>
          </a:xfrm>
          <a:prstGeom prst="leftArrowCallout">
            <a:avLst>
              <a:gd name="adj1" fmla="val 25000"/>
              <a:gd name="adj2" fmla="val 25000"/>
              <a:gd name="adj3" fmla="val 25000"/>
              <a:gd name="adj4" fmla="val 80736"/>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THRESHOLD</a:t>
            </a:r>
          </a:p>
        </p:txBody>
      </p:sp>
      <p:sp>
        <p:nvSpPr>
          <p:cNvPr id="23" name="Left Arrow Callout 22"/>
          <p:cNvSpPr/>
          <p:nvPr/>
        </p:nvSpPr>
        <p:spPr>
          <a:xfrm>
            <a:off x="4186398" y="2765881"/>
            <a:ext cx="2138202" cy="457067"/>
          </a:xfrm>
          <a:prstGeom prst="leftArrowCallout">
            <a:avLst>
              <a:gd name="adj1" fmla="val 25000"/>
              <a:gd name="adj2" fmla="val 25000"/>
              <a:gd name="adj3" fmla="val 25000"/>
              <a:gd name="adj4" fmla="val 80736"/>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NORMAL LIMITS</a:t>
            </a:r>
          </a:p>
        </p:txBody>
      </p:sp>
    </p:spTree>
    <p:extLst>
      <p:ext uri="{BB962C8B-B14F-4D97-AF65-F5344CB8AC3E}">
        <p14:creationId xmlns:p14="http://schemas.microsoft.com/office/powerpoint/2010/main" val="2934526638"/>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TM03457503[[fn=Quotable]]</Template>
  <TotalTime>46991</TotalTime>
  <Words>3814</Words>
  <Application>Microsoft Office PowerPoint</Application>
  <PresentationFormat>On-screen Show (4:3)</PresentationFormat>
  <Paragraphs>647</Paragraphs>
  <Slides>53</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53</vt:i4>
      </vt:variant>
    </vt:vector>
  </HeadingPairs>
  <TitlesOfParts>
    <vt:vector size="58" baseType="lpstr">
      <vt:lpstr>Arial</vt:lpstr>
      <vt:lpstr>Calibri</vt:lpstr>
      <vt:lpstr>Calibri Light</vt:lpstr>
      <vt:lpstr>Wingdings</vt:lpstr>
      <vt:lpstr>Retrospect</vt:lpstr>
      <vt:lpstr>Basics of Hearing Assessment</vt:lpstr>
      <vt:lpstr>Overview</vt:lpstr>
      <vt:lpstr>Types of Hearing Loss</vt:lpstr>
      <vt:lpstr>How do we measure hearing?</vt:lpstr>
      <vt:lpstr>How do we measure hearing?</vt:lpstr>
      <vt:lpstr>How do we measure hearing?</vt:lpstr>
      <vt:lpstr>Degrees of Hearing Loss</vt:lpstr>
      <vt:lpstr>Degrees of Hearing Loss</vt:lpstr>
      <vt:lpstr>Degrees of Hearing Loss</vt:lpstr>
      <vt:lpstr>Degrees of Hearing Loss</vt:lpstr>
      <vt:lpstr>Degrees of Hearing Loss</vt:lpstr>
      <vt:lpstr>Degrees of Hearing Loss</vt:lpstr>
      <vt:lpstr>Degrees of Hearing Loss</vt:lpstr>
      <vt:lpstr>Degrees of Hearing Loss</vt:lpstr>
      <vt:lpstr>Degrees of Hearing Loss</vt:lpstr>
      <vt:lpstr>Degrees of Hearing Loss</vt:lpstr>
      <vt:lpstr>Degrees of Hearing Loss</vt:lpstr>
      <vt:lpstr>Auditory Neuropathy (AN/ANSD)</vt:lpstr>
      <vt:lpstr>How do we test children?</vt:lpstr>
      <vt:lpstr>Hearing Tests</vt:lpstr>
      <vt:lpstr>Hearing Tests</vt:lpstr>
      <vt:lpstr>Hearing Tests</vt:lpstr>
      <vt:lpstr>Hearing Tests</vt:lpstr>
      <vt:lpstr>Behavioral Observation (Audiometry)</vt:lpstr>
      <vt:lpstr>Behavioral Observation (Audiometry)</vt:lpstr>
      <vt:lpstr>Hearing Tests</vt:lpstr>
      <vt:lpstr>Additional Tests</vt:lpstr>
      <vt:lpstr>Immittance : Tympanometry</vt:lpstr>
      <vt:lpstr>Immittance : Tympanometry</vt:lpstr>
      <vt:lpstr>Immittance : Acoustic Reflexes</vt:lpstr>
      <vt:lpstr>Immittance : Acoustic Reflexes</vt:lpstr>
      <vt:lpstr>Speech Threshold Testing</vt:lpstr>
      <vt:lpstr>Supra-threshold Speech Testing</vt:lpstr>
      <vt:lpstr>Otoacoustic Emissions (OAEs)</vt:lpstr>
      <vt:lpstr>Otoacoustic Emissions (OAEs)</vt:lpstr>
      <vt:lpstr>Audible DPOAE Examples</vt:lpstr>
      <vt:lpstr>Otoacoustic Emissions (OAEs)</vt:lpstr>
      <vt:lpstr>Otoacoustic Emissions (OAEs)</vt:lpstr>
      <vt:lpstr>Auditory Brainstem Response (ABR)</vt:lpstr>
      <vt:lpstr>Auditory Brainstem Response (ABR)</vt:lpstr>
      <vt:lpstr>Auditory Steady-State Response (ASSR)</vt:lpstr>
      <vt:lpstr>Auditory Neuropathy (AN/ANSD)</vt:lpstr>
      <vt:lpstr>Acoustic Reflexes</vt:lpstr>
      <vt:lpstr>Newborn Hearing Screening</vt:lpstr>
      <vt:lpstr>Newborn Hearing Screening</vt:lpstr>
      <vt:lpstr>OAE Screening Training Website</vt:lpstr>
      <vt:lpstr>OAE Screening Training Website</vt:lpstr>
      <vt:lpstr>PowerPoint Presentation</vt:lpstr>
      <vt:lpstr>PowerPoint Presentation</vt:lpstr>
      <vt:lpstr>OAE videos</vt:lpstr>
      <vt:lpstr>How to screen OAEs</vt:lpstr>
      <vt:lpstr>Pediatric Audiology Facilities</vt:lpstr>
      <vt:lpstr>Questions?</vt:lpstr>
    </vt:vector>
  </TitlesOfParts>
  <Company>CENTPEDS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Audiology for  Early Interventionists</dc:title>
  <dc:creator>Bethany Wenger</dc:creator>
  <cp:lastModifiedBy>Christina Boothby</cp:lastModifiedBy>
  <cp:revision>476</cp:revision>
  <cp:lastPrinted>2015-09-21T22:27:08Z</cp:lastPrinted>
  <dcterms:created xsi:type="dcterms:W3CDTF">2014-12-19T15:25:44Z</dcterms:created>
  <dcterms:modified xsi:type="dcterms:W3CDTF">2017-03-13T13:53:42Z</dcterms:modified>
</cp:coreProperties>
</file>