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301" r:id="rId3"/>
    <p:sldId id="292" r:id="rId4"/>
    <p:sldId id="302" r:id="rId5"/>
    <p:sldId id="303" r:id="rId6"/>
    <p:sldId id="304" r:id="rId7"/>
    <p:sldId id="305" r:id="rId8"/>
    <p:sldId id="306" r:id="rId9"/>
    <p:sldId id="307" r:id="rId10"/>
    <p:sldId id="294" r:id="rId11"/>
    <p:sldId id="295" r:id="rId12"/>
    <p:sldId id="296" r:id="rId13"/>
    <p:sldId id="297"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119" d="100"/>
          <a:sy n="119" d="100"/>
        </p:scale>
        <p:origin x="114" y="16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3ACA7-9D6A-4ECD-8AB5-EAE8F86A94C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70DE8AF-5E2C-4682-B866-22C936931570}">
      <dgm:prSet phldrT="[Text]"/>
      <dgm:spPr/>
      <dgm:t>
        <a:bodyPr/>
        <a:lstStyle/>
        <a:p>
          <a:r>
            <a:rPr lang="en-US" dirty="0"/>
            <a:t>Perceived Value</a:t>
          </a:r>
        </a:p>
      </dgm:t>
    </dgm:pt>
    <dgm:pt modelId="{29687DD5-B6B2-4C4C-B8F2-C4A9B7170AA4}" type="parTrans" cxnId="{226D64BF-FB37-479F-8C57-FC6B5328D5EF}">
      <dgm:prSet/>
      <dgm:spPr/>
      <dgm:t>
        <a:bodyPr/>
        <a:lstStyle/>
        <a:p>
          <a:endParaRPr lang="en-US"/>
        </a:p>
      </dgm:t>
    </dgm:pt>
    <dgm:pt modelId="{A6E05298-A541-4C3E-B92E-3AF6B2A9F704}" type="sibTrans" cxnId="{226D64BF-FB37-479F-8C57-FC6B5328D5EF}">
      <dgm:prSet/>
      <dgm:spPr/>
      <dgm:t>
        <a:bodyPr/>
        <a:lstStyle/>
        <a:p>
          <a:endParaRPr lang="en-US"/>
        </a:p>
      </dgm:t>
    </dgm:pt>
    <dgm:pt modelId="{B3F4F60A-E5BF-4CB5-A4A0-5D406D841E9E}">
      <dgm:prSet phldrT="[Text]" custT="1"/>
      <dgm:spPr/>
      <dgm:t>
        <a:bodyPr/>
        <a:lstStyle/>
        <a:p>
          <a:r>
            <a:rPr lang="en-US" sz="1400" dirty="0"/>
            <a:t>Patient</a:t>
          </a:r>
        </a:p>
      </dgm:t>
    </dgm:pt>
    <dgm:pt modelId="{736C4896-1958-4D72-A6AB-C726360FB38C}" type="parTrans" cxnId="{85AF83C6-350D-494A-829A-B1484E117E22}">
      <dgm:prSet/>
      <dgm:spPr/>
      <dgm:t>
        <a:bodyPr/>
        <a:lstStyle/>
        <a:p>
          <a:endParaRPr lang="en-US" dirty="0"/>
        </a:p>
      </dgm:t>
    </dgm:pt>
    <dgm:pt modelId="{F92757CC-3722-44F3-91E6-073D228067F5}" type="sibTrans" cxnId="{85AF83C6-350D-494A-829A-B1484E117E22}">
      <dgm:prSet/>
      <dgm:spPr/>
      <dgm:t>
        <a:bodyPr/>
        <a:lstStyle/>
        <a:p>
          <a:endParaRPr lang="en-US"/>
        </a:p>
      </dgm:t>
    </dgm:pt>
    <dgm:pt modelId="{504E860E-8611-4E3C-B1A5-4C7276670D1D}">
      <dgm:prSet/>
      <dgm:spPr/>
      <dgm:t>
        <a:bodyPr/>
        <a:lstStyle/>
        <a:p>
          <a:endParaRPr lang="en-US" dirty="0"/>
        </a:p>
      </dgm:t>
    </dgm:pt>
    <dgm:pt modelId="{7596C870-505B-45BB-9DC2-10A96FE0EABD}" type="parTrans" cxnId="{7E08FF5D-9BAB-430F-A417-241C6F2564C3}">
      <dgm:prSet custAng="10571960" custScaleX="33868" custScaleY="119949" custLinFactNeighborX="28259" custLinFactNeighborY="94220"/>
      <dgm:spPr/>
      <dgm:t>
        <a:bodyPr/>
        <a:lstStyle/>
        <a:p>
          <a:endParaRPr lang="en-US"/>
        </a:p>
      </dgm:t>
    </dgm:pt>
    <dgm:pt modelId="{C60CF276-152E-42C1-9B16-3064B11C9510}" type="sibTrans" cxnId="{7E08FF5D-9BAB-430F-A417-241C6F2564C3}">
      <dgm:prSet/>
      <dgm:spPr/>
      <dgm:t>
        <a:bodyPr/>
        <a:lstStyle/>
        <a:p>
          <a:endParaRPr lang="en-US"/>
        </a:p>
      </dgm:t>
    </dgm:pt>
    <dgm:pt modelId="{06A09B5C-3E72-4D60-A3E7-89F508E6340C}">
      <dgm:prSet phldrT="[Text]" custT="1"/>
      <dgm:spPr/>
      <dgm:t>
        <a:bodyPr/>
        <a:lstStyle/>
        <a:p>
          <a:r>
            <a:rPr lang="en-US" sz="2400" dirty="0"/>
            <a:t>Leaders</a:t>
          </a:r>
        </a:p>
      </dgm:t>
    </dgm:pt>
    <dgm:pt modelId="{AE5884B6-6F43-4328-A896-C1C130EDC29E}" type="sibTrans" cxnId="{6F70BFC9-8AE5-4B11-8E83-29F1710754A4}">
      <dgm:prSet/>
      <dgm:spPr/>
      <dgm:t>
        <a:bodyPr/>
        <a:lstStyle/>
        <a:p>
          <a:endParaRPr lang="en-US"/>
        </a:p>
      </dgm:t>
    </dgm:pt>
    <dgm:pt modelId="{437ED5CE-1405-43A8-9565-39658CC7EC6D}" type="parTrans" cxnId="{6F70BFC9-8AE5-4B11-8E83-29F1710754A4}">
      <dgm:prSet/>
      <dgm:spPr/>
      <dgm:t>
        <a:bodyPr/>
        <a:lstStyle/>
        <a:p>
          <a:endParaRPr lang="en-US" dirty="0"/>
        </a:p>
      </dgm:t>
    </dgm:pt>
    <dgm:pt modelId="{674CEF8E-C39A-495E-B1A5-928F647A9A47}">
      <dgm:prSet phldrT="[Text]" custT="1"/>
      <dgm:spPr/>
      <dgm:t>
        <a:bodyPr/>
        <a:lstStyle/>
        <a:p>
          <a:r>
            <a:rPr lang="en-US" sz="2100" dirty="0"/>
            <a:t>Community</a:t>
          </a:r>
        </a:p>
        <a:p>
          <a:r>
            <a:rPr lang="en-US" sz="1400" dirty="0"/>
            <a:t>(potential future consumers)</a:t>
          </a:r>
        </a:p>
      </dgm:t>
    </dgm:pt>
    <dgm:pt modelId="{A52DBDDB-D8C4-47ED-B8FD-FB1D520672B9}" type="sibTrans" cxnId="{28AF6247-2060-4D3A-8649-72EB1B3EDC0D}">
      <dgm:prSet/>
      <dgm:spPr/>
      <dgm:t>
        <a:bodyPr/>
        <a:lstStyle/>
        <a:p>
          <a:endParaRPr lang="en-US"/>
        </a:p>
      </dgm:t>
    </dgm:pt>
    <dgm:pt modelId="{3DA4BAEE-BCC2-4722-9E59-0AD4D2745CE0}" type="parTrans" cxnId="{28AF6247-2060-4D3A-8649-72EB1B3EDC0D}">
      <dgm:prSet/>
      <dgm:spPr/>
      <dgm:t>
        <a:bodyPr/>
        <a:lstStyle/>
        <a:p>
          <a:endParaRPr lang="en-US" dirty="0"/>
        </a:p>
      </dgm:t>
    </dgm:pt>
    <dgm:pt modelId="{7F0203C3-6CA5-4110-81A9-7B568CC08CE4}">
      <dgm:prSet phldrT="[Text]" custT="1"/>
      <dgm:spPr/>
      <dgm:t>
        <a:bodyPr/>
        <a:lstStyle/>
        <a:p>
          <a:r>
            <a:rPr lang="en-US" sz="2400" dirty="0"/>
            <a:t>Staff</a:t>
          </a:r>
        </a:p>
      </dgm:t>
    </dgm:pt>
    <dgm:pt modelId="{557ECEF5-D190-4BA4-BCB5-2ECCA8BFFEE0}" type="sibTrans" cxnId="{D6B155FA-1B3C-4535-99F1-9DE5EE22DDCD}">
      <dgm:prSet/>
      <dgm:spPr/>
      <dgm:t>
        <a:bodyPr/>
        <a:lstStyle/>
        <a:p>
          <a:endParaRPr lang="en-US"/>
        </a:p>
      </dgm:t>
    </dgm:pt>
    <dgm:pt modelId="{3EE5EBC7-BD03-42A6-A268-73F1309433BC}" type="parTrans" cxnId="{D6B155FA-1B3C-4535-99F1-9DE5EE22DDCD}">
      <dgm:prSet/>
      <dgm:spPr/>
      <dgm:t>
        <a:bodyPr/>
        <a:lstStyle/>
        <a:p>
          <a:endParaRPr lang="en-US" dirty="0"/>
        </a:p>
      </dgm:t>
    </dgm:pt>
    <dgm:pt modelId="{AF54BA61-D61B-420A-9788-7789A2C7D8A9}" type="pres">
      <dgm:prSet presAssocID="{B013ACA7-9D6A-4ECD-8AB5-EAE8F86A94C4}" presName="cycle" presStyleCnt="0">
        <dgm:presLayoutVars>
          <dgm:chMax val="1"/>
          <dgm:dir/>
          <dgm:animLvl val="ctr"/>
          <dgm:resizeHandles val="exact"/>
        </dgm:presLayoutVars>
      </dgm:prSet>
      <dgm:spPr/>
    </dgm:pt>
    <dgm:pt modelId="{88FBDEA8-EBB6-4ED4-B216-6CAD9E29D6C0}" type="pres">
      <dgm:prSet presAssocID="{770DE8AF-5E2C-4682-B866-22C936931570}" presName="centerShape" presStyleLbl="node0" presStyleIdx="0" presStyleCnt="1" custLinFactNeighborX="-440" custLinFactNeighborY="-341"/>
      <dgm:spPr/>
    </dgm:pt>
    <dgm:pt modelId="{301424DD-8752-4E9A-BC20-6B7DA9584FA0}" type="pres">
      <dgm:prSet presAssocID="{736C4896-1958-4D72-A6AB-C726360FB38C}" presName="parTrans" presStyleLbl="bgSibTrans2D1" presStyleIdx="0" presStyleCnt="4" custAng="10571960" custScaleX="49845" custScaleY="93952" custLinFactNeighborX="31428" custLinFactNeighborY="27110"/>
      <dgm:spPr/>
    </dgm:pt>
    <dgm:pt modelId="{C30EA640-E8E3-495F-9EC5-8EC5C6A4AC2D}" type="pres">
      <dgm:prSet presAssocID="{B3F4F60A-E5BF-4CB5-A4A0-5D406D841E9E}" presName="node" presStyleLbl="node1" presStyleIdx="0" presStyleCnt="4">
        <dgm:presLayoutVars>
          <dgm:bulletEnabled val="1"/>
        </dgm:presLayoutVars>
      </dgm:prSet>
      <dgm:spPr/>
    </dgm:pt>
    <dgm:pt modelId="{26EED4DB-2A1F-4BD7-85AB-B29AFFFA6F77}" type="pres">
      <dgm:prSet presAssocID="{3DA4BAEE-BCC2-4722-9E59-0AD4D2745CE0}" presName="parTrans" presStyleLbl="bgSibTrans2D1" presStyleIdx="1" presStyleCnt="4" custAng="10769541" custScaleX="53007" custLinFactNeighborX="12307" custLinFactNeighborY="77245"/>
      <dgm:spPr/>
    </dgm:pt>
    <dgm:pt modelId="{2C23543C-F4B0-4846-9CA8-AB353859143D}" type="pres">
      <dgm:prSet presAssocID="{674CEF8E-C39A-495E-B1A5-928F647A9A47}" presName="node" presStyleLbl="node1" presStyleIdx="1" presStyleCnt="4">
        <dgm:presLayoutVars>
          <dgm:bulletEnabled val="1"/>
        </dgm:presLayoutVars>
      </dgm:prSet>
      <dgm:spPr/>
    </dgm:pt>
    <dgm:pt modelId="{524237D4-C0BD-47EB-869E-D486F7FC8886}" type="pres">
      <dgm:prSet presAssocID="{437ED5CE-1405-43A8-9565-39658CC7EC6D}" presName="parTrans" presStyleLbl="bgSibTrans2D1" presStyleIdx="2" presStyleCnt="4" custAng="10867395" custScaleX="55022" custScaleY="110766" custLinFactNeighborX="-11445" custLinFactNeighborY="82953"/>
      <dgm:spPr/>
    </dgm:pt>
    <dgm:pt modelId="{A911CDCF-EA1A-401D-A2A0-190B0D5D5EDE}" type="pres">
      <dgm:prSet presAssocID="{06A09B5C-3E72-4D60-A3E7-89F508E6340C}" presName="node" presStyleLbl="node1" presStyleIdx="2" presStyleCnt="4">
        <dgm:presLayoutVars>
          <dgm:bulletEnabled val="1"/>
        </dgm:presLayoutVars>
      </dgm:prSet>
      <dgm:spPr/>
    </dgm:pt>
    <dgm:pt modelId="{7C6B4A66-0682-45CD-8860-4925BCD6EA94}" type="pres">
      <dgm:prSet presAssocID="{3EE5EBC7-BD03-42A6-A268-73F1309433BC}" presName="parTrans" presStyleLbl="bgSibTrans2D1" presStyleIdx="3" presStyleCnt="4" custAng="10916812" custScaleX="43268" custLinFactNeighborX="-33040" custLinFactNeighborY="34910"/>
      <dgm:spPr/>
    </dgm:pt>
    <dgm:pt modelId="{DB92F282-5B7B-409B-B035-FF0F5B4D89C5}" type="pres">
      <dgm:prSet presAssocID="{7F0203C3-6CA5-4110-81A9-7B568CC08CE4}" presName="node" presStyleLbl="node1" presStyleIdx="3" presStyleCnt="4">
        <dgm:presLayoutVars>
          <dgm:bulletEnabled val="1"/>
        </dgm:presLayoutVars>
      </dgm:prSet>
      <dgm:spPr/>
    </dgm:pt>
  </dgm:ptLst>
  <dgm:cxnLst>
    <dgm:cxn modelId="{49F92AE8-3C23-45C9-AD2C-462D24E91C16}" type="presOf" srcId="{736C4896-1958-4D72-A6AB-C726360FB38C}" destId="{301424DD-8752-4E9A-BC20-6B7DA9584FA0}" srcOrd="0" destOrd="0" presId="urn:microsoft.com/office/officeart/2005/8/layout/radial4"/>
    <dgm:cxn modelId="{85AF83C6-350D-494A-829A-B1484E117E22}" srcId="{770DE8AF-5E2C-4682-B866-22C936931570}" destId="{B3F4F60A-E5BF-4CB5-A4A0-5D406D841E9E}" srcOrd="0" destOrd="0" parTransId="{736C4896-1958-4D72-A6AB-C726360FB38C}" sibTransId="{F92757CC-3722-44F3-91E6-073D228067F5}"/>
    <dgm:cxn modelId="{192861C3-4931-4153-8957-3B93F5F3F87F}" type="presOf" srcId="{3DA4BAEE-BCC2-4722-9E59-0AD4D2745CE0}" destId="{26EED4DB-2A1F-4BD7-85AB-B29AFFFA6F77}" srcOrd="0" destOrd="0" presId="urn:microsoft.com/office/officeart/2005/8/layout/radial4"/>
    <dgm:cxn modelId="{FC17B510-BADC-4DF5-91C2-744A668C8638}" type="presOf" srcId="{7F0203C3-6CA5-4110-81A9-7B568CC08CE4}" destId="{DB92F282-5B7B-409B-B035-FF0F5B4D89C5}" srcOrd="0" destOrd="0" presId="urn:microsoft.com/office/officeart/2005/8/layout/radial4"/>
    <dgm:cxn modelId="{63E0FEA5-B369-4F88-928B-9A2E255B028A}" type="presOf" srcId="{B3F4F60A-E5BF-4CB5-A4A0-5D406D841E9E}" destId="{C30EA640-E8E3-495F-9EC5-8EC5C6A4AC2D}" srcOrd="0" destOrd="0" presId="urn:microsoft.com/office/officeart/2005/8/layout/radial4"/>
    <dgm:cxn modelId="{D6B155FA-1B3C-4535-99F1-9DE5EE22DDCD}" srcId="{770DE8AF-5E2C-4682-B866-22C936931570}" destId="{7F0203C3-6CA5-4110-81A9-7B568CC08CE4}" srcOrd="3" destOrd="0" parTransId="{3EE5EBC7-BD03-42A6-A268-73F1309433BC}" sibTransId="{557ECEF5-D190-4BA4-BCB5-2ECCA8BFFEE0}"/>
    <dgm:cxn modelId="{6F70BFC9-8AE5-4B11-8E83-29F1710754A4}" srcId="{770DE8AF-5E2C-4682-B866-22C936931570}" destId="{06A09B5C-3E72-4D60-A3E7-89F508E6340C}" srcOrd="2" destOrd="0" parTransId="{437ED5CE-1405-43A8-9565-39658CC7EC6D}" sibTransId="{AE5884B6-6F43-4328-A896-C1C130EDC29E}"/>
    <dgm:cxn modelId="{7E08FF5D-9BAB-430F-A417-241C6F2564C3}" srcId="{B013ACA7-9D6A-4ECD-8AB5-EAE8F86A94C4}" destId="{504E860E-8611-4E3C-B1A5-4C7276670D1D}" srcOrd="1" destOrd="0" parTransId="{7596C870-505B-45BB-9DC2-10A96FE0EABD}" sibTransId="{C60CF276-152E-42C1-9B16-3064B11C9510}"/>
    <dgm:cxn modelId="{226D64BF-FB37-479F-8C57-FC6B5328D5EF}" srcId="{B013ACA7-9D6A-4ECD-8AB5-EAE8F86A94C4}" destId="{770DE8AF-5E2C-4682-B866-22C936931570}" srcOrd="0" destOrd="0" parTransId="{29687DD5-B6B2-4C4C-B8F2-C4A9B7170AA4}" sibTransId="{A6E05298-A541-4C3E-B92E-3AF6B2A9F704}"/>
    <dgm:cxn modelId="{D0139239-FF51-4652-8DD7-A9060146F51B}" type="presOf" srcId="{437ED5CE-1405-43A8-9565-39658CC7EC6D}" destId="{524237D4-C0BD-47EB-869E-D486F7FC8886}" srcOrd="0" destOrd="0" presId="urn:microsoft.com/office/officeart/2005/8/layout/radial4"/>
    <dgm:cxn modelId="{9300C22C-E542-41D0-A0AD-EAF485DD8379}" type="presOf" srcId="{06A09B5C-3E72-4D60-A3E7-89F508E6340C}" destId="{A911CDCF-EA1A-401D-A2A0-190B0D5D5EDE}" srcOrd="0" destOrd="0" presId="urn:microsoft.com/office/officeart/2005/8/layout/radial4"/>
    <dgm:cxn modelId="{EE50BDB9-4DF3-4F11-8342-596C56164AF6}" type="presOf" srcId="{B013ACA7-9D6A-4ECD-8AB5-EAE8F86A94C4}" destId="{AF54BA61-D61B-420A-9788-7789A2C7D8A9}" srcOrd="0" destOrd="0" presId="urn:microsoft.com/office/officeart/2005/8/layout/radial4"/>
    <dgm:cxn modelId="{F8C9F8A0-9FA8-4433-84A1-7C3848A9EEC7}" type="presOf" srcId="{770DE8AF-5E2C-4682-B866-22C936931570}" destId="{88FBDEA8-EBB6-4ED4-B216-6CAD9E29D6C0}" srcOrd="0" destOrd="0" presId="urn:microsoft.com/office/officeart/2005/8/layout/radial4"/>
    <dgm:cxn modelId="{2FB1DC36-340C-46FA-B75F-1333C5174839}" type="presOf" srcId="{3EE5EBC7-BD03-42A6-A268-73F1309433BC}" destId="{7C6B4A66-0682-45CD-8860-4925BCD6EA94}" srcOrd="0" destOrd="0" presId="urn:microsoft.com/office/officeart/2005/8/layout/radial4"/>
    <dgm:cxn modelId="{C1C447CF-682C-4C0D-B206-8AF4C7CEAD35}" type="presOf" srcId="{674CEF8E-C39A-495E-B1A5-928F647A9A47}" destId="{2C23543C-F4B0-4846-9CA8-AB353859143D}" srcOrd="0" destOrd="0" presId="urn:microsoft.com/office/officeart/2005/8/layout/radial4"/>
    <dgm:cxn modelId="{28AF6247-2060-4D3A-8649-72EB1B3EDC0D}" srcId="{770DE8AF-5E2C-4682-B866-22C936931570}" destId="{674CEF8E-C39A-495E-B1A5-928F647A9A47}" srcOrd="1" destOrd="0" parTransId="{3DA4BAEE-BCC2-4722-9E59-0AD4D2745CE0}" sibTransId="{A52DBDDB-D8C4-47ED-B8FD-FB1D520672B9}"/>
    <dgm:cxn modelId="{7B5BA9E7-2E65-40EC-9062-61FE2B233284}" type="presParOf" srcId="{AF54BA61-D61B-420A-9788-7789A2C7D8A9}" destId="{88FBDEA8-EBB6-4ED4-B216-6CAD9E29D6C0}" srcOrd="0" destOrd="0" presId="urn:microsoft.com/office/officeart/2005/8/layout/radial4"/>
    <dgm:cxn modelId="{3429D7FB-8EEB-491E-B302-F5F2176E8966}" type="presParOf" srcId="{AF54BA61-D61B-420A-9788-7789A2C7D8A9}" destId="{301424DD-8752-4E9A-BC20-6B7DA9584FA0}" srcOrd="1" destOrd="0" presId="urn:microsoft.com/office/officeart/2005/8/layout/radial4"/>
    <dgm:cxn modelId="{746D05FD-7B8E-40CB-9208-E8F56369898F}" type="presParOf" srcId="{AF54BA61-D61B-420A-9788-7789A2C7D8A9}" destId="{C30EA640-E8E3-495F-9EC5-8EC5C6A4AC2D}" srcOrd="2" destOrd="0" presId="urn:microsoft.com/office/officeart/2005/8/layout/radial4"/>
    <dgm:cxn modelId="{FA5B00EA-E437-463E-A13F-08AFD85AE5FD}" type="presParOf" srcId="{AF54BA61-D61B-420A-9788-7789A2C7D8A9}" destId="{26EED4DB-2A1F-4BD7-85AB-B29AFFFA6F77}" srcOrd="3" destOrd="0" presId="urn:microsoft.com/office/officeart/2005/8/layout/radial4"/>
    <dgm:cxn modelId="{5FA47F67-2BA6-4F45-9CEA-CB485B2BBB6F}" type="presParOf" srcId="{AF54BA61-D61B-420A-9788-7789A2C7D8A9}" destId="{2C23543C-F4B0-4846-9CA8-AB353859143D}" srcOrd="4" destOrd="0" presId="urn:microsoft.com/office/officeart/2005/8/layout/radial4"/>
    <dgm:cxn modelId="{E1FB8F9F-D622-40DC-9947-734F2C8D11B5}" type="presParOf" srcId="{AF54BA61-D61B-420A-9788-7789A2C7D8A9}" destId="{524237D4-C0BD-47EB-869E-D486F7FC8886}" srcOrd="5" destOrd="0" presId="urn:microsoft.com/office/officeart/2005/8/layout/radial4"/>
    <dgm:cxn modelId="{FF61069D-BD42-48FB-B264-F2000B387784}" type="presParOf" srcId="{AF54BA61-D61B-420A-9788-7789A2C7D8A9}" destId="{A911CDCF-EA1A-401D-A2A0-190B0D5D5EDE}" srcOrd="6" destOrd="0" presId="urn:microsoft.com/office/officeart/2005/8/layout/radial4"/>
    <dgm:cxn modelId="{B82CA1AB-B0B4-4F94-BA66-D4079A5640FD}" type="presParOf" srcId="{AF54BA61-D61B-420A-9788-7789A2C7D8A9}" destId="{7C6B4A66-0682-45CD-8860-4925BCD6EA94}" srcOrd="7" destOrd="0" presId="urn:microsoft.com/office/officeart/2005/8/layout/radial4"/>
    <dgm:cxn modelId="{C62544A5-C7DD-49F1-B68F-9C0D025B3669}" type="presParOf" srcId="{AF54BA61-D61B-420A-9788-7789A2C7D8A9}" destId="{DB92F282-5B7B-409B-B035-FF0F5B4D89C5}"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EF0EC-FEFC-4855-9E1C-8E14D5FC1FB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F3D00DB-A32B-4542-AF9E-2E2BC9144B6E}">
      <dgm:prSet phldrT="[Text]"/>
      <dgm:spPr/>
      <dgm:t>
        <a:bodyPr/>
        <a:lstStyle/>
        <a:p>
          <a:r>
            <a:rPr lang="en-US" dirty="0"/>
            <a:t>Patients</a:t>
          </a:r>
        </a:p>
      </dgm:t>
    </dgm:pt>
    <dgm:pt modelId="{9898B091-1EC5-4F5F-8A13-17C34C18E351}" type="parTrans" cxnId="{40959F1E-B170-45E7-9AE9-6013664FF14C}">
      <dgm:prSet/>
      <dgm:spPr/>
      <dgm:t>
        <a:bodyPr/>
        <a:lstStyle/>
        <a:p>
          <a:endParaRPr lang="en-US"/>
        </a:p>
      </dgm:t>
    </dgm:pt>
    <dgm:pt modelId="{8468C5E2-F8D8-412D-A81A-9685B8008877}" type="sibTrans" cxnId="{40959F1E-B170-45E7-9AE9-6013664FF14C}">
      <dgm:prSet/>
      <dgm:spPr/>
      <dgm:t>
        <a:bodyPr/>
        <a:lstStyle/>
        <a:p>
          <a:endParaRPr lang="en-US"/>
        </a:p>
      </dgm:t>
    </dgm:pt>
    <dgm:pt modelId="{7BFD2D46-1CD1-41F9-99EE-CEA66C7E0965}">
      <dgm:prSet phldrT="[Text]"/>
      <dgm:spPr/>
      <dgm:t>
        <a:bodyPr/>
        <a:lstStyle/>
        <a:p>
          <a:r>
            <a:rPr lang="en-US" dirty="0"/>
            <a:t>Participation</a:t>
          </a:r>
        </a:p>
      </dgm:t>
    </dgm:pt>
    <dgm:pt modelId="{AEB887F9-3528-4D9F-AB01-1B454457F5F5}" type="parTrans" cxnId="{CA5672A2-FFFD-4858-8251-6F91E0E3BE7A}">
      <dgm:prSet/>
      <dgm:spPr/>
      <dgm:t>
        <a:bodyPr/>
        <a:lstStyle/>
        <a:p>
          <a:endParaRPr lang="en-US"/>
        </a:p>
      </dgm:t>
    </dgm:pt>
    <dgm:pt modelId="{E342E93B-3684-4938-B1E3-2D9E63F2A3D2}" type="sibTrans" cxnId="{CA5672A2-FFFD-4858-8251-6F91E0E3BE7A}">
      <dgm:prSet/>
      <dgm:spPr/>
      <dgm:t>
        <a:bodyPr/>
        <a:lstStyle/>
        <a:p>
          <a:endParaRPr lang="en-US"/>
        </a:p>
      </dgm:t>
    </dgm:pt>
    <dgm:pt modelId="{A0352FCA-11FB-4FEA-B61B-C0EB31008FEF}">
      <dgm:prSet phldrT="[Text]"/>
      <dgm:spPr/>
      <dgm:t>
        <a:bodyPr/>
        <a:lstStyle/>
        <a:p>
          <a:r>
            <a:rPr lang="en-US" dirty="0"/>
            <a:t>Behavior Change</a:t>
          </a:r>
        </a:p>
      </dgm:t>
    </dgm:pt>
    <dgm:pt modelId="{392AFA8B-28E8-4A75-8879-6B04E6574E41}" type="parTrans" cxnId="{C3A666CC-827F-477C-9E7F-A2083F4BE7DA}">
      <dgm:prSet/>
      <dgm:spPr/>
      <dgm:t>
        <a:bodyPr/>
        <a:lstStyle/>
        <a:p>
          <a:endParaRPr lang="en-US"/>
        </a:p>
      </dgm:t>
    </dgm:pt>
    <dgm:pt modelId="{D2A781A4-E7FD-4CA1-A642-98C382D5BAE2}" type="sibTrans" cxnId="{C3A666CC-827F-477C-9E7F-A2083F4BE7DA}">
      <dgm:prSet/>
      <dgm:spPr/>
      <dgm:t>
        <a:bodyPr/>
        <a:lstStyle/>
        <a:p>
          <a:endParaRPr lang="en-US"/>
        </a:p>
      </dgm:t>
    </dgm:pt>
    <dgm:pt modelId="{30AF5810-09A8-469A-A583-BE11FA6F1175}">
      <dgm:prSet phldrT="[Text]"/>
      <dgm:spPr/>
      <dgm:t>
        <a:bodyPr/>
        <a:lstStyle/>
        <a:p>
          <a:r>
            <a:rPr lang="en-US" dirty="0"/>
            <a:t>Community</a:t>
          </a:r>
        </a:p>
      </dgm:t>
    </dgm:pt>
    <dgm:pt modelId="{69140340-A8BA-4EFF-A266-796E0C11506A}" type="parTrans" cxnId="{44EC22D0-34E2-4ACE-B381-CCDB82CA429F}">
      <dgm:prSet/>
      <dgm:spPr/>
      <dgm:t>
        <a:bodyPr/>
        <a:lstStyle/>
        <a:p>
          <a:endParaRPr lang="en-US"/>
        </a:p>
      </dgm:t>
    </dgm:pt>
    <dgm:pt modelId="{D2EA0A2D-DB46-414D-B9FF-4CD01C6E394A}" type="sibTrans" cxnId="{44EC22D0-34E2-4ACE-B381-CCDB82CA429F}">
      <dgm:prSet/>
      <dgm:spPr/>
      <dgm:t>
        <a:bodyPr/>
        <a:lstStyle/>
        <a:p>
          <a:endParaRPr lang="en-US"/>
        </a:p>
      </dgm:t>
    </dgm:pt>
    <dgm:pt modelId="{CA608FDB-CB04-4A8C-944C-B96DF27D2FD0}">
      <dgm:prSet phldrT="[Text]"/>
      <dgm:spPr/>
      <dgm:t>
        <a:bodyPr/>
        <a:lstStyle/>
        <a:p>
          <a:r>
            <a:rPr lang="en-US" dirty="0"/>
            <a:t>News/Media Coverage</a:t>
          </a:r>
        </a:p>
      </dgm:t>
    </dgm:pt>
    <dgm:pt modelId="{764CD5B7-2919-4805-860B-34623F9E7C6F}" type="parTrans" cxnId="{D431CCFF-30EB-4E2C-ABE7-731FA72499F6}">
      <dgm:prSet/>
      <dgm:spPr/>
      <dgm:t>
        <a:bodyPr/>
        <a:lstStyle/>
        <a:p>
          <a:endParaRPr lang="en-US"/>
        </a:p>
      </dgm:t>
    </dgm:pt>
    <dgm:pt modelId="{15ADE3FC-7B7D-4FD2-8CCD-1A0D41B513E8}" type="sibTrans" cxnId="{D431CCFF-30EB-4E2C-ABE7-731FA72499F6}">
      <dgm:prSet/>
      <dgm:spPr/>
      <dgm:t>
        <a:bodyPr/>
        <a:lstStyle/>
        <a:p>
          <a:endParaRPr lang="en-US"/>
        </a:p>
      </dgm:t>
    </dgm:pt>
    <dgm:pt modelId="{85192412-29BA-4FC5-955A-A4D1751C6827}">
      <dgm:prSet phldrT="[Text]"/>
      <dgm:spPr/>
      <dgm:t>
        <a:bodyPr/>
        <a:lstStyle/>
        <a:p>
          <a:r>
            <a:rPr lang="en-US" dirty="0"/>
            <a:t>Referrals/Enrollment</a:t>
          </a:r>
        </a:p>
      </dgm:t>
    </dgm:pt>
    <dgm:pt modelId="{021EC660-4849-4AE9-9D85-67BE958C31B1}" type="parTrans" cxnId="{CE755656-01DC-4A2F-B0CF-3245F72CAA04}">
      <dgm:prSet/>
      <dgm:spPr/>
      <dgm:t>
        <a:bodyPr/>
        <a:lstStyle/>
        <a:p>
          <a:endParaRPr lang="en-US"/>
        </a:p>
      </dgm:t>
    </dgm:pt>
    <dgm:pt modelId="{0829C6FF-5221-4A64-89BB-90CCB21109C4}" type="sibTrans" cxnId="{CE755656-01DC-4A2F-B0CF-3245F72CAA04}">
      <dgm:prSet/>
      <dgm:spPr/>
      <dgm:t>
        <a:bodyPr/>
        <a:lstStyle/>
        <a:p>
          <a:endParaRPr lang="en-US"/>
        </a:p>
      </dgm:t>
    </dgm:pt>
    <dgm:pt modelId="{98B10913-56F4-424E-A607-F18F810BFA00}">
      <dgm:prSet phldrT="[Text]"/>
      <dgm:spPr/>
      <dgm:t>
        <a:bodyPr/>
        <a:lstStyle/>
        <a:p>
          <a:r>
            <a:rPr lang="en-US" dirty="0"/>
            <a:t>Leaders</a:t>
          </a:r>
        </a:p>
      </dgm:t>
    </dgm:pt>
    <dgm:pt modelId="{7B8D76AE-A320-4F69-A33D-D5E00BCC6069}" type="parTrans" cxnId="{BCA5D746-6B0C-4359-9D5D-1377960B4B47}">
      <dgm:prSet/>
      <dgm:spPr/>
      <dgm:t>
        <a:bodyPr/>
        <a:lstStyle/>
        <a:p>
          <a:endParaRPr lang="en-US"/>
        </a:p>
      </dgm:t>
    </dgm:pt>
    <dgm:pt modelId="{A0A8399F-3792-4FE0-AA99-0B1CC6B0719A}" type="sibTrans" cxnId="{BCA5D746-6B0C-4359-9D5D-1377960B4B47}">
      <dgm:prSet/>
      <dgm:spPr/>
      <dgm:t>
        <a:bodyPr/>
        <a:lstStyle/>
        <a:p>
          <a:endParaRPr lang="en-US"/>
        </a:p>
      </dgm:t>
    </dgm:pt>
    <dgm:pt modelId="{542A7522-A4BB-4314-B329-177B0B1F42DC}">
      <dgm:prSet phldrT="[Text]"/>
      <dgm:spPr/>
      <dgm:t>
        <a:bodyPr/>
        <a:lstStyle/>
        <a:p>
          <a:r>
            <a:rPr lang="en-US" dirty="0"/>
            <a:t>Resourcing</a:t>
          </a:r>
        </a:p>
      </dgm:t>
    </dgm:pt>
    <dgm:pt modelId="{26BEA4B1-42C3-4C61-969A-415303C1621B}" type="parTrans" cxnId="{254326FF-8FEA-4437-BB92-6FB328FA8679}">
      <dgm:prSet/>
      <dgm:spPr/>
      <dgm:t>
        <a:bodyPr/>
        <a:lstStyle/>
        <a:p>
          <a:endParaRPr lang="en-US"/>
        </a:p>
      </dgm:t>
    </dgm:pt>
    <dgm:pt modelId="{8D5715FD-9D9B-4D50-8240-9D3FB04AF114}" type="sibTrans" cxnId="{254326FF-8FEA-4437-BB92-6FB328FA8679}">
      <dgm:prSet/>
      <dgm:spPr/>
      <dgm:t>
        <a:bodyPr/>
        <a:lstStyle/>
        <a:p>
          <a:endParaRPr lang="en-US"/>
        </a:p>
      </dgm:t>
    </dgm:pt>
    <dgm:pt modelId="{E49AECAB-DC68-406B-90B0-E73F7B1EA872}">
      <dgm:prSet phldrT="[Text]"/>
      <dgm:spPr/>
      <dgm:t>
        <a:bodyPr/>
        <a:lstStyle/>
        <a:p>
          <a:r>
            <a:rPr lang="en-US" dirty="0"/>
            <a:t>Regularly review project impact</a:t>
          </a:r>
        </a:p>
      </dgm:t>
    </dgm:pt>
    <dgm:pt modelId="{3F3D73B1-35D8-48C2-B8C0-9374131F6E0E}" type="parTrans" cxnId="{08EC6321-E946-4457-8745-88442DC7C95A}">
      <dgm:prSet/>
      <dgm:spPr/>
      <dgm:t>
        <a:bodyPr/>
        <a:lstStyle/>
        <a:p>
          <a:endParaRPr lang="en-US"/>
        </a:p>
      </dgm:t>
    </dgm:pt>
    <dgm:pt modelId="{629DAEC4-FCCD-4606-A1A8-1D27C837DEDA}" type="sibTrans" cxnId="{08EC6321-E946-4457-8745-88442DC7C95A}">
      <dgm:prSet/>
      <dgm:spPr/>
      <dgm:t>
        <a:bodyPr/>
        <a:lstStyle/>
        <a:p>
          <a:endParaRPr lang="en-US"/>
        </a:p>
      </dgm:t>
    </dgm:pt>
    <dgm:pt modelId="{FF9A6866-E0C5-4AB3-9071-EF927FE99192}">
      <dgm:prSet phldrT="[Text]"/>
      <dgm:spPr/>
      <dgm:t>
        <a:bodyPr/>
        <a:lstStyle/>
        <a:p>
          <a:r>
            <a:rPr lang="en-US" dirty="0"/>
            <a:t>Spread the News</a:t>
          </a:r>
        </a:p>
      </dgm:t>
    </dgm:pt>
    <dgm:pt modelId="{DA574FBA-3E52-4072-B54E-FC53500FE64D}" type="parTrans" cxnId="{920EB528-D6C2-408F-908B-F106FD3FB026}">
      <dgm:prSet/>
      <dgm:spPr/>
      <dgm:t>
        <a:bodyPr/>
        <a:lstStyle/>
        <a:p>
          <a:endParaRPr lang="en-US"/>
        </a:p>
      </dgm:t>
    </dgm:pt>
    <dgm:pt modelId="{43E0723C-65AD-412B-B548-6211EC140320}" type="sibTrans" cxnId="{920EB528-D6C2-408F-908B-F106FD3FB026}">
      <dgm:prSet/>
      <dgm:spPr/>
      <dgm:t>
        <a:bodyPr/>
        <a:lstStyle/>
        <a:p>
          <a:endParaRPr lang="en-US"/>
        </a:p>
      </dgm:t>
    </dgm:pt>
    <dgm:pt modelId="{873FC48E-B041-4EE5-B70D-D2580AEC5F89}">
      <dgm:prSet phldrT="[Text]"/>
      <dgm:spPr/>
      <dgm:t>
        <a:bodyPr/>
        <a:lstStyle/>
        <a:p>
          <a:r>
            <a:rPr lang="en-US" dirty="0"/>
            <a:t>Partners</a:t>
          </a:r>
        </a:p>
      </dgm:t>
    </dgm:pt>
    <dgm:pt modelId="{68FB8312-ABC4-428C-8E4E-8295402DEA05}" type="parTrans" cxnId="{A5D97A96-ECCA-4928-AA87-A7E1F26DA238}">
      <dgm:prSet/>
      <dgm:spPr/>
      <dgm:t>
        <a:bodyPr/>
        <a:lstStyle/>
        <a:p>
          <a:endParaRPr lang="en-US"/>
        </a:p>
      </dgm:t>
    </dgm:pt>
    <dgm:pt modelId="{BD05400C-71D2-43EA-8F19-37A314145F44}" type="sibTrans" cxnId="{A5D97A96-ECCA-4928-AA87-A7E1F26DA238}">
      <dgm:prSet/>
      <dgm:spPr/>
      <dgm:t>
        <a:bodyPr/>
        <a:lstStyle/>
        <a:p>
          <a:endParaRPr lang="en-US"/>
        </a:p>
      </dgm:t>
    </dgm:pt>
    <dgm:pt modelId="{1B42F606-486E-4E72-A210-E0451506A8B7}">
      <dgm:prSet phldrT="[Text]"/>
      <dgm:spPr/>
      <dgm:t>
        <a:bodyPr/>
        <a:lstStyle/>
        <a:p>
          <a:r>
            <a:rPr lang="en-US" dirty="0"/>
            <a:t>Annual report</a:t>
          </a:r>
        </a:p>
      </dgm:t>
    </dgm:pt>
    <dgm:pt modelId="{54A19F22-1BAD-4186-A82F-2A30D26C7C91}" type="parTrans" cxnId="{6D3CDDED-C340-497F-951E-706D86D68E79}">
      <dgm:prSet/>
      <dgm:spPr/>
      <dgm:t>
        <a:bodyPr/>
        <a:lstStyle/>
        <a:p>
          <a:endParaRPr lang="en-US"/>
        </a:p>
      </dgm:t>
    </dgm:pt>
    <dgm:pt modelId="{8DBE64DC-5D2D-4AE7-A704-8445E3A84929}" type="sibTrans" cxnId="{6D3CDDED-C340-497F-951E-706D86D68E79}">
      <dgm:prSet/>
      <dgm:spPr/>
      <dgm:t>
        <a:bodyPr/>
        <a:lstStyle/>
        <a:p>
          <a:endParaRPr lang="en-US"/>
        </a:p>
      </dgm:t>
    </dgm:pt>
    <dgm:pt modelId="{104A1BC2-EDE6-4742-AEFD-3322EC5CD3B6}">
      <dgm:prSet phldrT="[Text]"/>
      <dgm:spPr/>
      <dgm:t>
        <a:bodyPr/>
        <a:lstStyle/>
        <a:p>
          <a:r>
            <a:rPr lang="en-US" dirty="0"/>
            <a:t>Referrals</a:t>
          </a:r>
        </a:p>
      </dgm:t>
    </dgm:pt>
    <dgm:pt modelId="{5C1D6C8D-F84E-44C5-972C-11668E8B296A}" type="parTrans" cxnId="{200B84E7-8D95-48D1-B4B8-C3F18CBDA7DB}">
      <dgm:prSet/>
      <dgm:spPr/>
      <dgm:t>
        <a:bodyPr/>
        <a:lstStyle/>
        <a:p>
          <a:endParaRPr lang="en-US"/>
        </a:p>
      </dgm:t>
    </dgm:pt>
    <dgm:pt modelId="{C64296CB-48A9-43F3-B4B8-F9DD604403D1}" type="sibTrans" cxnId="{200B84E7-8D95-48D1-B4B8-C3F18CBDA7DB}">
      <dgm:prSet/>
      <dgm:spPr/>
      <dgm:t>
        <a:bodyPr/>
        <a:lstStyle/>
        <a:p>
          <a:endParaRPr lang="en-US"/>
        </a:p>
      </dgm:t>
    </dgm:pt>
    <dgm:pt modelId="{474AD946-322E-403B-BF10-ED2FCF39FF11}">
      <dgm:prSet phldrT="[Text]"/>
      <dgm:spPr/>
      <dgm:t>
        <a:bodyPr/>
        <a:lstStyle/>
        <a:p>
          <a:r>
            <a:rPr lang="en-US" dirty="0"/>
            <a:t>Sharing information w/ consumers</a:t>
          </a:r>
        </a:p>
      </dgm:t>
    </dgm:pt>
    <dgm:pt modelId="{DD7F01B8-3BB7-4753-819D-3FB808776824}" type="parTrans" cxnId="{D729E918-31D3-4B5F-A8A2-628C10ACDD53}">
      <dgm:prSet/>
      <dgm:spPr/>
      <dgm:t>
        <a:bodyPr/>
        <a:lstStyle/>
        <a:p>
          <a:endParaRPr lang="en-US"/>
        </a:p>
      </dgm:t>
    </dgm:pt>
    <dgm:pt modelId="{5BC72C33-EB36-4C5B-8AAC-F243C971597D}" type="sibTrans" cxnId="{D729E918-31D3-4B5F-A8A2-628C10ACDD53}">
      <dgm:prSet/>
      <dgm:spPr/>
      <dgm:t>
        <a:bodyPr/>
        <a:lstStyle/>
        <a:p>
          <a:endParaRPr lang="en-US"/>
        </a:p>
      </dgm:t>
    </dgm:pt>
    <dgm:pt modelId="{ADA8AC72-1FD8-4AD3-8493-C377967A8E17}">
      <dgm:prSet phldrT="[Text]"/>
      <dgm:spPr/>
      <dgm:t>
        <a:bodyPr/>
        <a:lstStyle/>
        <a:p>
          <a:r>
            <a:rPr lang="en-US" dirty="0"/>
            <a:t>Attending stakeholder meetings</a:t>
          </a:r>
        </a:p>
      </dgm:t>
    </dgm:pt>
    <dgm:pt modelId="{DC5F2E55-9D63-4C75-BF1F-0D633668F85B}" type="parTrans" cxnId="{C617EE2A-77B6-47D3-828E-CD56A67280C5}">
      <dgm:prSet/>
      <dgm:spPr/>
      <dgm:t>
        <a:bodyPr/>
        <a:lstStyle/>
        <a:p>
          <a:endParaRPr lang="en-US"/>
        </a:p>
      </dgm:t>
    </dgm:pt>
    <dgm:pt modelId="{034E2A66-BF6B-42CC-93AC-516BD678781C}" type="sibTrans" cxnId="{C617EE2A-77B6-47D3-828E-CD56A67280C5}">
      <dgm:prSet/>
      <dgm:spPr/>
      <dgm:t>
        <a:bodyPr/>
        <a:lstStyle/>
        <a:p>
          <a:endParaRPr lang="en-US"/>
        </a:p>
      </dgm:t>
    </dgm:pt>
    <dgm:pt modelId="{D87B6539-0BCD-4FD7-934C-38D84B60FD8C}">
      <dgm:prSet phldrT="[Text]"/>
      <dgm:spPr/>
      <dgm:t>
        <a:bodyPr/>
        <a:lstStyle/>
        <a:p>
          <a:r>
            <a:rPr lang="en-US" dirty="0"/>
            <a:t>Future Funding</a:t>
          </a:r>
        </a:p>
      </dgm:t>
    </dgm:pt>
    <dgm:pt modelId="{6A56717C-E513-4628-9F4E-2F53EA0AA667}" type="parTrans" cxnId="{2E8FF736-EF84-43B6-A4A0-4DB4B7A205E8}">
      <dgm:prSet/>
      <dgm:spPr/>
      <dgm:t>
        <a:bodyPr/>
        <a:lstStyle/>
        <a:p>
          <a:endParaRPr lang="en-US"/>
        </a:p>
      </dgm:t>
    </dgm:pt>
    <dgm:pt modelId="{B57113FA-28ED-49FD-865D-28308C7E1275}" type="sibTrans" cxnId="{2E8FF736-EF84-43B6-A4A0-4DB4B7A205E8}">
      <dgm:prSet/>
      <dgm:spPr/>
      <dgm:t>
        <a:bodyPr/>
        <a:lstStyle/>
        <a:p>
          <a:endParaRPr lang="en-US"/>
        </a:p>
      </dgm:t>
    </dgm:pt>
    <dgm:pt modelId="{88C765CB-B4EF-4047-8299-3A7DB3A0FF38}" type="pres">
      <dgm:prSet presAssocID="{4D2EF0EC-FEFC-4855-9E1C-8E14D5FC1FB5}" presName="linearFlow" presStyleCnt="0">
        <dgm:presLayoutVars>
          <dgm:dir/>
          <dgm:animLvl val="lvl"/>
          <dgm:resizeHandles val="exact"/>
        </dgm:presLayoutVars>
      </dgm:prSet>
      <dgm:spPr/>
    </dgm:pt>
    <dgm:pt modelId="{629BBBA2-AA73-48CA-8A73-4B7A9F94B6B5}" type="pres">
      <dgm:prSet presAssocID="{8F3D00DB-A32B-4542-AF9E-2E2BC9144B6E}" presName="composite" presStyleCnt="0"/>
      <dgm:spPr/>
    </dgm:pt>
    <dgm:pt modelId="{9E8AD587-AFB6-4AC1-843A-C82F6A7797E6}" type="pres">
      <dgm:prSet presAssocID="{8F3D00DB-A32B-4542-AF9E-2E2BC9144B6E}" presName="parentText" presStyleLbl="alignNode1" presStyleIdx="0" presStyleCnt="4">
        <dgm:presLayoutVars>
          <dgm:chMax val="1"/>
          <dgm:bulletEnabled val="1"/>
        </dgm:presLayoutVars>
      </dgm:prSet>
      <dgm:spPr/>
    </dgm:pt>
    <dgm:pt modelId="{8F58A05D-55F1-41DD-B400-578198AE731B}" type="pres">
      <dgm:prSet presAssocID="{8F3D00DB-A32B-4542-AF9E-2E2BC9144B6E}" presName="descendantText" presStyleLbl="alignAcc1" presStyleIdx="0" presStyleCnt="4">
        <dgm:presLayoutVars>
          <dgm:bulletEnabled val="1"/>
        </dgm:presLayoutVars>
      </dgm:prSet>
      <dgm:spPr/>
    </dgm:pt>
    <dgm:pt modelId="{57940587-C777-486B-A19F-D005109D1335}" type="pres">
      <dgm:prSet presAssocID="{8468C5E2-F8D8-412D-A81A-9685B8008877}" presName="sp" presStyleCnt="0"/>
      <dgm:spPr/>
    </dgm:pt>
    <dgm:pt modelId="{683E8962-9E89-4020-AC17-96786E952F4B}" type="pres">
      <dgm:prSet presAssocID="{30AF5810-09A8-469A-A583-BE11FA6F1175}" presName="composite" presStyleCnt="0"/>
      <dgm:spPr/>
    </dgm:pt>
    <dgm:pt modelId="{4548049B-BBF3-43AD-AB7F-564B723952B6}" type="pres">
      <dgm:prSet presAssocID="{30AF5810-09A8-469A-A583-BE11FA6F1175}" presName="parentText" presStyleLbl="alignNode1" presStyleIdx="1" presStyleCnt="4">
        <dgm:presLayoutVars>
          <dgm:chMax val="1"/>
          <dgm:bulletEnabled val="1"/>
        </dgm:presLayoutVars>
      </dgm:prSet>
      <dgm:spPr/>
    </dgm:pt>
    <dgm:pt modelId="{A991482C-9B90-4918-B925-69B96F1D1F54}" type="pres">
      <dgm:prSet presAssocID="{30AF5810-09A8-469A-A583-BE11FA6F1175}" presName="descendantText" presStyleLbl="alignAcc1" presStyleIdx="1" presStyleCnt="4">
        <dgm:presLayoutVars>
          <dgm:bulletEnabled val="1"/>
        </dgm:presLayoutVars>
      </dgm:prSet>
      <dgm:spPr/>
    </dgm:pt>
    <dgm:pt modelId="{2F77A4D5-5DA7-44F1-84E4-48189B284B97}" type="pres">
      <dgm:prSet presAssocID="{D2EA0A2D-DB46-414D-B9FF-4CD01C6E394A}" presName="sp" presStyleCnt="0"/>
      <dgm:spPr/>
    </dgm:pt>
    <dgm:pt modelId="{A0099A52-764E-40D8-BAC8-8B4E1974576E}" type="pres">
      <dgm:prSet presAssocID="{98B10913-56F4-424E-A607-F18F810BFA00}" presName="composite" presStyleCnt="0"/>
      <dgm:spPr/>
    </dgm:pt>
    <dgm:pt modelId="{20A083A7-FCE8-47C0-AA63-4235F7E6AB6E}" type="pres">
      <dgm:prSet presAssocID="{98B10913-56F4-424E-A607-F18F810BFA00}" presName="parentText" presStyleLbl="alignNode1" presStyleIdx="2" presStyleCnt="4">
        <dgm:presLayoutVars>
          <dgm:chMax val="1"/>
          <dgm:bulletEnabled val="1"/>
        </dgm:presLayoutVars>
      </dgm:prSet>
      <dgm:spPr/>
    </dgm:pt>
    <dgm:pt modelId="{2F8AA85F-6B63-4A16-B617-CDB8B5E048CF}" type="pres">
      <dgm:prSet presAssocID="{98B10913-56F4-424E-A607-F18F810BFA00}" presName="descendantText" presStyleLbl="alignAcc1" presStyleIdx="2" presStyleCnt="4">
        <dgm:presLayoutVars>
          <dgm:bulletEnabled val="1"/>
        </dgm:presLayoutVars>
      </dgm:prSet>
      <dgm:spPr/>
    </dgm:pt>
    <dgm:pt modelId="{4CF3C4CD-EFF3-4F37-B447-4AD4BEA0C0D3}" type="pres">
      <dgm:prSet presAssocID="{A0A8399F-3792-4FE0-AA99-0B1CC6B0719A}" presName="sp" presStyleCnt="0"/>
      <dgm:spPr/>
    </dgm:pt>
    <dgm:pt modelId="{207245CB-41B1-4454-9DB9-947C1FE3DA4D}" type="pres">
      <dgm:prSet presAssocID="{873FC48E-B041-4EE5-B70D-D2580AEC5F89}" presName="composite" presStyleCnt="0"/>
      <dgm:spPr/>
    </dgm:pt>
    <dgm:pt modelId="{57E26C42-29B0-4B5F-B16F-2852DD74635D}" type="pres">
      <dgm:prSet presAssocID="{873FC48E-B041-4EE5-B70D-D2580AEC5F89}" presName="parentText" presStyleLbl="alignNode1" presStyleIdx="3" presStyleCnt="4">
        <dgm:presLayoutVars>
          <dgm:chMax val="1"/>
          <dgm:bulletEnabled val="1"/>
        </dgm:presLayoutVars>
      </dgm:prSet>
      <dgm:spPr/>
    </dgm:pt>
    <dgm:pt modelId="{3432E71E-21AC-4240-82FC-A72DB9E3BA6F}" type="pres">
      <dgm:prSet presAssocID="{873FC48E-B041-4EE5-B70D-D2580AEC5F89}" presName="descendantText" presStyleLbl="alignAcc1" presStyleIdx="3" presStyleCnt="4">
        <dgm:presLayoutVars>
          <dgm:bulletEnabled val="1"/>
        </dgm:presLayoutVars>
      </dgm:prSet>
      <dgm:spPr/>
    </dgm:pt>
  </dgm:ptLst>
  <dgm:cxnLst>
    <dgm:cxn modelId="{6D3CDDED-C340-497F-951E-706D86D68E79}" srcId="{98B10913-56F4-424E-A607-F18F810BFA00}" destId="{1B42F606-486E-4E72-A210-E0451506A8B7}" srcOrd="2" destOrd="0" parTransId="{54A19F22-1BAD-4186-A82F-2A30D26C7C91}" sibTransId="{8DBE64DC-5D2D-4AE7-A704-8445E3A84929}"/>
    <dgm:cxn modelId="{C3A666CC-827F-477C-9E7F-A2083F4BE7DA}" srcId="{8F3D00DB-A32B-4542-AF9E-2E2BC9144B6E}" destId="{A0352FCA-11FB-4FEA-B61B-C0EB31008FEF}" srcOrd="1" destOrd="0" parTransId="{392AFA8B-28E8-4A75-8879-6B04E6574E41}" sibTransId="{D2A781A4-E7FD-4CA1-A642-98C382D5BAE2}"/>
    <dgm:cxn modelId="{920EB528-D6C2-408F-908B-F106FD3FB026}" srcId="{8F3D00DB-A32B-4542-AF9E-2E2BC9144B6E}" destId="{FF9A6866-E0C5-4AB3-9071-EF927FE99192}" srcOrd="2" destOrd="0" parTransId="{DA574FBA-3E52-4072-B54E-FC53500FE64D}" sibTransId="{43E0723C-65AD-412B-B548-6211EC140320}"/>
    <dgm:cxn modelId="{40959F1E-B170-45E7-9AE9-6013664FF14C}" srcId="{4D2EF0EC-FEFC-4855-9E1C-8E14D5FC1FB5}" destId="{8F3D00DB-A32B-4542-AF9E-2E2BC9144B6E}" srcOrd="0" destOrd="0" parTransId="{9898B091-1EC5-4F5F-8A13-17C34C18E351}" sibTransId="{8468C5E2-F8D8-412D-A81A-9685B8008877}"/>
    <dgm:cxn modelId="{44EC22D0-34E2-4ACE-B381-CCDB82CA429F}" srcId="{4D2EF0EC-FEFC-4855-9E1C-8E14D5FC1FB5}" destId="{30AF5810-09A8-469A-A583-BE11FA6F1175}" srcOrd="1" destOrd="0" parTransId="{69140340-A8BA-4EFF-A266-796E0C11506A}" sibTransId="{D2EA0A2D-DB46-414D-B9FF-4CD01C6E394A}"/>
    <dgm:cxn modelId="{08EC6321-E946-4457-8745-88442DC7C95A}" srcId="{98B10913-56F4-424E-A607-F18F810BFA00}" destId="{E49AECAB-DC68-406B-90B0-E73F7B1EA872}" srcOrd="1" destOrd="0" parTransId="{3F3D73B1-35D8-48C2-B8C0-9374131F6E0E}" sibTransId="{629DAEC4-FCCD-4606-A1A8-1D27C837DEDA}"/>
    <dgm:cxn modelId="{BCA5D746-6B0C-4359-9D5D-1377960B4B47}" srcId="{4D2EF0EC-FEFC-4855-9E1C-8E14D5FC1FB5}" destId="{98B10913-56F4-424E-A607-F18F810BFA00}" srcOrd="2" destOrd="0" parTransId="{7B8D76AE-A320-4F69-A33D-D5E00BCC6069}" sibTransId="{A0A8399F-3792-4FE0-AA99-0B1CC6B0719A}"/>
    <dgm:cxn modelId="{200B84E7-8D95-48D1-B4B8-C3F18CBDA7DB}" srcId="{873FC48E-B041-4EE5-B70D-D2580AEC5F89}" destId="{104A1BC2-EDE6-4742-AEFD-3322EC5CD3B6}" srcOrd="0" destOrd="0" parTransId="{5C1D6C8D-F84E-44C5-972C-11668E8B296A}" sibTransId="{C64296CB-48A9-43F3-B4B8-F9DD604403D1}"/>
    <dgm:cxn modelId="{12572326-161F-4709-93FA-D45CA62A8890}" type="presOf" srcId="{ADA8AC72-1FD8-4AD3-8493-C377967A8E17}" destId="{3432E71E-21AC-4240-82FC-A72DB9E3BA6F}" srcOrd="0" destOrd="2" presId="urn:microsoft.com/office/officeart/2005/8/layout/chevron2"/>
    <dgm:cxn modelId="{699CFAE7-E1D5-495B-9D02-9C51331C83F2}" type="presOf" srcId="{85192412-29BA-4FC5-955A-A4D1751C6827}" destId="{A991482C-9B90-4918-B925-69B96F1D1F54}" srcOrd="0" destOrd="1" presId="urn:microsoft.com/office/officeart/2005/8/layout/chevron2"/>
    <dgm:cxn modelId="{E379835A-AF4B-4951-AEB9-C4CE9AA13E76}" type="presOf" srcId="{4D2EF0EC-FEFC-4855-9E1C-8E14D5FC1FB5}" destId="{88C765CB-B4EF-4047-8299-3A7DB3A0FF38}" srcOrd="0" destOrd="0" presId="urn:microsoft.com/office/officeart/2005/8/layout/chevron2"/>
    <dgm:cxn modelId="{4F1EB2C2-3406-4C20-A2B0-F76596ED00AF}" type="presOf" srcId="{30AF5810-09A8-469A-A583-BE11FA6F1175}" destId="{4548049B-BBF3-43AD-AB7F-564B723952B6}" srcOrd="0" destOrd="0" presId="urn:microsoft.com/office/officeart/2005/8/layout/chevron2"/>
    <dgm:cxn modelId="{2E8FF736-EF84-43B6-A4A0-4DB4B7A205E8}" srcId="{30AF5810-09A8-469A-A583-BE11FA6F1175}" destId="{D87B6539-0BCD-4FD7-934C-38D84B60FD8C}" srcOrd="2" destOrd="0" parTransId="{6A56717C-E513-4628-9F4E-2F53EA0AA667}" sibTransId="{B57113FA-28ED-49FD-865D-28308C7E1275}"/>
    <dgm:cxn modelId="{B430F1EF-0818-4834-B5E3-4DC3293D6817}" type="presOf" srcId="{104A1BC2-EDE6-4742-AEFD-3322EC5CD3B6}" destId="{3432E71E-21AC-4240-82FC-A72DB9E3BA6F}" srcOrd="0" destOrd="0" presId="urn:microsoft.com/office/officeart/2005/8/layout/chevron2"/>
    <dgm:cxn modelId="{22FACE28-422D-4FE1-9450-9583CB200DDE}" type="presOf" srcId="{A0352FCA-11FB-4FEA-B61B-C0EB31008FEF}" destId="{8F58A05D-55F1-41DD-B400-578198AE731B}" srcOrd="0" destOrd="1" presId="urn:microsoft.com/office/officeart/2005/8/layout/chevron2"/>
    <dgm:cxn modelId="{57E60DDD-AA05-4DE6-BBD5-2ABE4B2A6CF0}" type="presOf" srcId="{D87B6539-0BCD-4FD7-934C-38D84B60FD8C}" destId="{A991482C-9B90-4918-B925-69B96F1D1F54}" srcOrd="0" destOrd="2" presId="urn:microsoft.com/office/officeart/2005/8/layout/chevron2"/>
    <dgm:cxn modelId="{C09715C7-784F-43DD-B363-58A386A4A758}" type="presOf" srcId="{CA608FDB-CB04-4A8C-944C-B96DF27D2FD0}" destId="{A991482C-9B90-4918-B925-69B96F1D1F54}" srcOrd="0" destOrd="0" presId="urn:microsoft.com/office/officeart/2005/8/layout/chevron2"/>
    <dgm:cxn modelId="{D729E918-31D3-4B5F-A8A2-628C10ACDD53}" srcId="{873FC48E-B041-4EE5-B70D-D2580AEC5F89}" destId="{474AD946-322E-403B-BF10-ED2FCF39FF11}" srcOrd="1" destOrd="0" parTransId="{DD7F01B8-3BB7-4753-819D-3FB808776824}" sibTransId="{5BC72C33-EB36-4C5B-8AAC-F243C971597D}"/>
    <dgm:cxn modelId="{A5D97A96-ECCA-4928-AA87-A7E1F26DA238}" srcId="{4D2EF0EC-FEFC-4855-9E1C-8E14D5FC1FB5}" destId="{873FC48E-B041-4EE5-B70D-D2580AEC5F89}" srcOrd="3" destOrd="0" parTransId="{68FB8312-ABC4-428C-8E4E-8295402DEA05}" sibTransId="{BD05400C-71D2-43EA-8F19-37A314145F44}"/>
    <dgm:cxn modelId="{D431CCFF-30EB-4E2C-ABE7-731FA72499F6}" srcId="{30AF5810-09A8-469A-A583-BE11FA6F1175}" destId="{CA608FDB-CB04-4A8C-944C-B96DF27D2FD0}" srcOrd="0" destOrd="0" parTransId="{764CD5B7-2919-4805-860B-34623F9E7C6F}" sibTransId="{15ADE3FC-7B7D-4FD2-8CCD-1A0D41B513E8}"/>
    <dgm:cxn modelId="{CA5672A2-FFFD-4858-8251-6F91E0E3BE7A}" srcId="{8F3D00DB-A32B-4542-AF9E-2E2BC9144B6E}" destId="{7BFD2D46-1CD1-41F9-99EE-CEA66C7E0965}" srcOrd="0" destOrd="0" parTransId="{AEB887F9-3528-4D9F-AB01-1B454457F5F5}" sibTransId="{E342E93B-3684-4938-B1E3-2D9E63F2A3D2}"/>
    <dgm:cxn modelId="{B4460E1E-F443-49FF-A350-6B3167BDCEA5}" type="presOf" srcId="{1B42F606-486E-4E72-A210-E0451506A8B7}" destId="{2F8AA85F-6B63-4A16-B617-CDB8B5E048CF}" srcOrd="0" destOrd="2" presId="urn:microsoft.com/office/officeart/2005/8/layout/chevron2"/>
    <dgm:cxn modelId="{C617EE2A-77B6-47D3-828E-CD56A67280C5}" srcId="{873FC48E-B041-4EE5-B70D-D2580AEC5F89}" destId="{ADA8AC72-1FD8-4AD3-8493-C377967A8E17}" srcOrd="2" destOrd="0" parTransId="{DC5F2E55-9D63-4C75-BF1F-0D633668F85B}" sibTransId="{034E2A66-BF6B-42CC-93AC-516BD678781C}"/>
    <dgm:cxn modelId="{B7EACE20-E03A-44D4-8359-015D6DB733E0}" type="presOf" srcId="{E49AECAB-DC68-406B-90B0-E73F7B1EA872}" destId="{2F8AA85F-6B63-4A16-B617-CDB8B5E048CF}" srcOrd="0" destOrd="1" presId="urn:microsoft.com/office/officeart/2005/8/layout/chevron2"/>
    <dgm:cxn modelId="{5BEF9C16-936A-4B42-A513-7963629C4DC1}" type="presOf" srcId="{8F3D00DB-A32B-4542-AF9E-2E2BC9144B6E}" destId="{9E8AD587-AFB6-4AC1-843A-C82F6A7797E6}" srcOrd="0" destOrd="0" presId="urn:microsoft.com/office/officeart/2005/8/layout/chevron2"/>
    <dgm:cxn modelId="{C4C2EF2E-3D2A-4270-B227-57F9DED69668}" type="presOf" srcId="{FF9A6866-E0C5-4AB3-9071-EF927FE99192}" destId="{8F58A05D-55F1-41DD-B400-578198AE731B}" srcOrd="0" destOrd="2" presId="urn:microsoft.com/office/officeart/2005/8/layout/chevron2"/>
    <dgm:cxn modelId="{07698FE5-D082-4383-A7E0-3F7DC4B00FA2}" type="presOf" srcId="{98B10913-56F4-424E-A607-F18F810BFA00}" destId="{20A083A7-FCE8-47C0-AA63-4235F7E6AB6E}" srcOrd="0" destOrd="0" presId="urn:microsoft.com/office/officeart/2005/8/layout/chevron2"/>
    <dgm:cxn modelId="{8BEF677E-DC98-4E4D-8E20-BA2EC0A3B271}" type="presOf" srcId="{542A7522-A4BB-4314-B329-177B0B1F42DC}" destId="{2F8AA85F-6B63-4A16-B617-CDB8B5E048CF}" srcOrd="0" destOrd="0" presId="urn:microsoft.com/office/officeart/2005/8/layout/chevron2"/>
    <dgm:cxn modelId="{7E9397F9-2941-401A-A6FB-AD6FB219BDAC}" type="presOf" srcId="{474AD946-322E-403B-BF10-ED2FCF39FF11}" destId="{3432E71E-21AC-4240-82FC-A72DB9E3BA6F}" srcOrd="0" destOrd="1" presId="urn:microsoft.com/office/officeart/2005/8/layout/chevron2"/>
    <dgm:cxn modelId="{CE755656-01DC-4A2F-B0CF-3245F72CAA04}" srcId="{30AF5810-09A8-469A-A583-BE11FA6F1175}" destId="{85192412-29BA-4FC5-955A-A4D1751C6827}" srcOrd="1" destOrd="0" parTransId="{021EC660-4849-4AE9-9D85-67BE958C31B1}" sibTransId="{0829C6FF-5221-4A64-89BB-90CCB21109C4}"/>
    <dgm:cxn modelId="{4B7A9007-ABD5-4FB2-AD09-62113F22DE31}" type="presOf" srcId="{7BFD2D46-1CD1-41F9-99EE-CEA66C7E0965}" destId="{8F58A05D-55F1-41DD-B400-578198AE731B}" srcOrd="0" destOrd="0" presId="urn:microsoft.com/office/officeart/2005/8/layout/chevron2"/>
    <dgm:cxn modelId="{254326FF-8FEA-4437-BB92-6FB328FA8679}" srcId="{98B10913-56F4-424E-A607-F18F810BFA00}" destId="{542A7522-A4BB-4314-B329-177B0B1F42DC}" srcOrd="0" destOrd="0" parTransId="{26BEA4B1-42C3-4C61-969A-415303C1621B}" sibTransId="{8D5715FD-9D9B-4D50-8240-9D3FB04AF114}"/>
    <dgm:cxn modelId="{7805952D-5D6E-4DF2-8EF1-D16E5852352A}" type="presOf" srcId="{873FC48E-B041-4EE5-B70D-D2580AEC5F89}" destId="{57E26C42-29B0-4B5F-B16F-2852DD74635D}" srcOrd="0" destOrd="0" presId="urn:microsoft.com/office/officeart/2005/8/layout/chevron2"/>
    <dgm:cxn modelId="{3F812980-5959-451D-823D-C0519A761E28}" type="presParOf" srcId="{88C765CB-B4EF-4047-8299-3A7DB3A0FF38}" destId="{629BBBA2-AA73-48CA-8A73-4B7A9F94B6B5}" srcOrd="0" destOrd="0" presId="urn:microsoft.com/office/officeart/2005/8/layout/chevron2"/>
    <dgm:cxn modelId="{C568FA4F-E69C-44AC-ADDD-ECF588FDB004}" type="presParOf" srcId="{629BBBA2-AA73-48CA-8A73-4B7A9F94B6B5}" destId="{9E8AD587-AFB6-4AC1-843A-C82F6A7797E6}" srcOrd="0" destOrd="0" presId="urn:microsoft.com/office/officeart/2005/8/layout/chevron2"/>
    <dgm:cxn modelId="{A0EA6DB9-7AB5-40B5-97B8-EA764C252C81}" type="presParOf" srcId="{629BBBA2-AA73-48CA-8A73-4B7A9F94B6B5}" destId="{8F58A05D-55F1-41DD-B400-578198AE731B}" srcOrd="1" destOrd="0" presId="urn:microsoft.com/office/officeart/2005/8/layout/chevron2"/>
    <dgm:cxn modelId="{5AB3DD1A-19E2-4799-A535-E58BBC5B89B2}" type="presParOf" srcId="{88C765CB-B4EF-4047-8299-3A7DB3A0FF38}" destId="{57940587-C777-486B-A19F-D005109D1335}" srcOrd="1" destOrd="0" presId="urn:microsoft.com/office/officeart/2005/8/layout/chevron2"/>
    <dgm:cxn modelId="{460E050B-4D6B-407C-9CFC-8621E275F3AE}" type="presParOf" srcId="{88C765CB-B4EF-4047-8299-3A7DB3A0FF38}" destId="{683E8962-9E89-4020-AC17-96786E952F4B}" srcOrd="2" destOrd="0" presId="urn:microsoft.com/office/officeart/2005/8/layout/chevron2"/>
    <dgm:cxn modelId="{B4C15137-03BA-426E-895A-1201618BECF0}" type="presParOf" srcId="{683E8962-9E89-4020-AC17-96786E952F4B}" destId="{4548049B-BBF3-43AD-AB7F-564B723952B6}" srcOrd="0" destOrd="0" presId="urn:microsoft.com/office/officeart/2005/8/layout/chevron2"/>
    <dgm:cxn modelId="{F58D575C-D033-4A57-8410-AF4088E98E17}" type="presParOf" srcId="{683E8962-9E89-4020-AC17-96786E952F4B}" destId="{A991482C-9B90-4918-B925-69B96F1D1F54}" srcOrd="1" destOrd="0" presId="urn:microsoft.com/office/officeart/2005/8/layout/chevron2"/>
    <dgm:cxn modelId="{8C897752-A892-45B4-BD79-13FFE03513E7}" type="presParOf" srcId="{88C765CB-B4EF-4047-8299-3A7DB3A0FF38}" destId="{2F77A4D5-5DA7-44F1-84E4-48189B284B97}" srcOrd="3" destOrd="0" presId="urn:microsoft.com/office/officeart/2005/8/layout/chevron2"/>
    <dgm:cxn modelId="{396B0B23-79E0-4B14-AE06-6054FAC82B9F}" type="presParOf" srcId="{88C765CB-B4EF-4047-8299-3A7DB3A0FF38}" destId="{A0099A52-764E-40D8-BAC8-8B4E1974576E}" srcOrd="4" destOrd="0" presId="urn:microsoft.com/office/officeart/2005/8/layout/chevron2"/>
    <dgm:cxn modelId="{18F37134-3DAB-4252-9608-B6318CD05F67}" type="presParOf" srcId="{A0099A52-764E-40D8-BAC8-8B4E1974576E}" destId="{20A083A7-FCE8-47C0-AA63-4235F7E6AB6E}" srcOrd="0" destOrd="0" presId="urn:microsoft.com/office/officeart/2005/8/layout/chevron2"/>
    <dgm:cxn modelId="{6799F372-B445-4AFC-A408-B7CEF37E15B0}" type="presParOf" srcId="{A0099A52-764E-40D8-BAC8-8B4E1974576E}" destId="{2F8AA85F-6B63-4A16-B617-CDB8B5E048CF}" srcOrd="1" destOrd="0" presId="urn:microsoft.com/office/officeart/2005/8/layout/chevron2"/>
    <dgm:cxn modelId="{02F27901-398D-4688-A1CF-3D9CC5ADF834}" type="presParOf" srcId="{88C765CB-B4EF-4047-8299-3A7DB3A0FF38}" destId="{4CF3C4CD-EFF3-4F37-B447-4AD4BEA0C0D3}" srcOrd="5" destOrd="0" presId="urn:microsoft.com/office/officeart/2005/8/layout/chevron2"/>
    <dgm:cxn modelId="{7A64BABC-52DB-4316-847C-F702B5139C6A}" type="presParOf" srcId="{88C765CB-B4EF-4047-8299-3A7DB3A0FF38}" destId="{207245CB-41B1-4454-9DB9-947C1FE3DA4D}" srcOrd="6" destOrd="0" presId="urn:microsoft.com/office/officeart/2005/8/layout/chevron2"/>
    <dgm:cxn modelId="{E29BA12F-483B-43FC-BA14-5F56ECDB27A8}" type="presParOf" srcId="{207245CB-41B1-4454-9DB9-947C1FE3DA4D}" destId="{57E26C42-29B0-4B5F-B16F-2852DD74635D}" srcOrd="0" destOrd="0" presId="urn:microsoft.com/office/officeart/2005/8/layout/chevron2"/>
    <dgm:cxn modelId="{190ED758-2C6B-49D2-9B4A-53E16C0172DA}" type="presParOf" srcId="{207245CB-41B1-4454-9DB9-947C1FE3DA4D}" destId="{3432E71E-21AC-4240-82FC-A72DB9E3BA6F}" srcOrd="1" destOrd="0" presId="urn:microsoft.com/office/officeart/2005/8/layout/chevron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567C3B-9397-4F97-A30D-C9E93B0922BC}"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B846529A-6E6F-4213-B09B-E3671B8FA48E}">
      <dgm:prSet phldrT="[Text]"/>
      <dgm:spPr/>
      <dgm:t>
        <a:bodyPr/>
        <a:lstStyle/>
        <a:p>
          <a:r>
            <a:rPr lang="en-US" dirty="0"/>
            <a:t>Pain</a:t>
          </a:r>
        </a:p>
      </dgm:t>
    </dgm:pt>
    <dgm:pt modelId="{216FBF46-08A6-46FA-A169-E97926474278}" type="parTrans" cxnId="{2BBE0A3F-7DC5-4A97-BF99-4C64B78E8E3C}">
      <dgm:prSet/>
      <dgm:spPr/>
      <dgm:t>
        <a:bodyPr/>
        <a:lstStyle/>
        <a:p>
          <a:endParaRPr lang="en-US"/>
        </a:p>
      </dgm:t>
    </dgm:pt>
    <dgm:pt modelId="{1477ED08-8658-4B0D-A332-CCC353ACEA7B}" type="sibTrans" cxnId="{2BBE0A3F-7DC5-4A97-BF99-4C64B78E8E3C}">
      <dgm:prSet/>
      <dgm:spPr/>
      <dgm:t>
        <a:bodyPr/>
        <a:lstStyle/>
        <a:p>
          <a:endParaRPr lang="en-US"/>
        </a:p>
      </dgm:t>
    </dgm:pt>
    <dgm:pt modelId="{4DAF9B57-2673-4D9E-A022-B983D18FEC8B}">
      <dgm:prSet phldrT="[Text]"/>
      <dgm:spPr/>
      <dgm:t>
        <a:bodyPr/>
        <a:lstStyle/>
        <a:p>
          <a:r>
            <a:rPr lang="en-US" dirty="0"/>
            <a:t>Gain</a:t>
          </a:r>
        </a:p>
      </dgm:t>
    </dgm:pt>
    <dgm:pt modelId="{441A3C80-B5B1-4CCC-976F-7DDC7A7CEC14}" type="parTrans" cxnId="{7DAC5667-D7ED-4047-9019-86C184D0E236}">
      <dgm:prSet/>
      <dgm:spPr/>
      <dgm:t>
        <a:bodyPr/>
        <a:lstStyle/>
        <a:p>
          <a:endParaRPr lang="en-US"/>
        </a:p>
      </dgm:t>
    </dgm:pt>
    <dgm:pt modelId="{200D6CF2-8577-4DDD-85C2-0496909651C0}" type="sibTrans" cxnId="{7DAC5667-D7ED-4047-9019-86C184D0E236}">
      <dgm:prSet/>
      <dgm:spPr/>
      <dgm:t>
        <a:bodyPr/>
        <a:lstStyle/>
        <a:p>
          <a:endParaRPr lang="en-US"/>
        </a:p>
      </dgm:t>
    </dgm:pt>
    <dgm:pt modelId="{35AE23E2-9330-4F7B-B729-D2A8E5D16051}" type="pres">
      <dgm:prSet presAssocID="{53567C3B-9397-4F97-A30D-C9E93B0922BC}" presName="compositeShape" presStyleCnt="0">
        <dgm:presLayoutVars>
          <dgm:chMax val="2"/>
          <dgm:dir/>
          <dgm:resizeHandles val="exact"/>
        </dgm:presLayoutVars>
      </dgm:prSet>
      <dgm:spPr/>
    </dgm:pt>
    <dgm:pt modelId="{10BCD353-850A-4EA4-BAD5-456A5081F707}" type="pres">
      <dgm:prSet presAssocID="{53567C3B-9397-4F97-A30D-C9E93B0922BC}" presName="divider" presStyleLbl="fgShp" presStyleIdx="0" presStyleCnt="1"/>
      <dgm:spPr/>
    </dgm:pt>
    <dgm:pt modelId="{572EB155-CD2C-47AB-BC52-1EA8235D9250}" type="pres">
      <dgm:prSet presAssocID="{B846529A-6E6F-4213-B09B-E3671B8FA48E}" presName="downArrow" presStyleLbl="node1" presStyleIdx="0" presStyleCnt="2" custScaleX="118348" custLinFactNeighborX="-20734" custLinFactNeighborY="2652"/>
      <dgm:spPr/>
    </dgm:pt>
    <dgm:pt modelId="{3051A807-4C82-4B93-91AF-3AFC61DD7704}" type="pres">
      <dgm:prSet presAssocID="{B846529A-6E6F-4213-B09B-E3671B8FA48E}" presName="downArrowText" presStyleLbl="revTx" presStyleIdx="0" presStyleCnt="2" custLinFactNeighborX="40797">
        <dgm:presLayoutVars>
          <dgm:bulletEnabled val="1"/>
        </dgm:presLayoutVars>
      </dgm:prSet>
      <dgm:spPr/>
    </dgm:pt>
    <dgm:pt modelId="{98160398-6617-445B-B274-DAABD3333F4A}" type="pres">
      <dgm:prSet presAssocID="{4DAF9B57-2673-4D9E-A022-B983D18FEC8B}" presName="upArrow" presStyleLbl="node1" presStyleIdx="1" presStyleCnt="2" custScaleX="125811" custLinFactNeighborX="20978" custLinFactNeighborY="-1136"/>
      <dgm:spPr/>
    </dgm:pt>
    <dgm:pt modelId="{3BFA6843-B43B-44EF-9846-AC45CBDCFF1A}" type="pres">
      <dgm:prSet presAssocID="{4DAF9B57-2673-4D9E-A022-B983D18FEC8B}" presName="upArrowText" presStyleLbl="revTx" presStyleIdx="1" presStyleCnt="2" custLinFactNeighborX="-35407" custLinFactNeighborY="-1010">
        <dgm:presLayoutVars>
          <dgm:bulletEnabled val="1"/>
        </dgm:presLayoutVars>
      </dgm:prSet>
      <dgm:spPr/>
    </dgm:pt>
  </dgm:ptLst>
  <dgm:cxnLst>
    <dgm:cxn modelId="{2BBE0A3F-7DC5-4A97-BF99-4C64B78E8E3C}" srcId="{53567C3B-9397-4F97-A30D-C9E93B0922BC}" destId="{B846529A-6E6F-4213-B09B-E3671B8FA48E}" srcOrd="0" destOrd="0" parTransId="{216FBF46-08A6-46FA-A169-E97926474278}" sibTransId="{1477ED08-8658-4B0D-A332-CCC353ACEA7B}"/>
    <dgm:cxn modelId="{43B5B28E-28EE-4F66-A74B-0DA0D8237408}" type="presOf" srcId="{4DAF9B57-2673-4D9E-A022-B983D18FEC8B}" destId="{3BFA6843-B43B-44EF-9846-AC45CBDCFF1A}" srcOrd="0" destOrd="0" presId="urn:microsoft.com/office/officeart/2005/8/layout/arrow3"/>
    <dgm:cxn modelId="{20EFCD6E-D2E9-40A2-86D2-E1DD9CA73953}" type="presOf" srcId="{53567C3B-9397-4F97-A30D-C9E93B0922BC}" destId="{35AE23E2-9330-4F7B-B729-D2A8E5D16051}" srcOrd="0" destOrd="0" presId="urn:microsoft.com/office/officeart/2005/8/layout/arrow3"/>
    <dgm:cxn modelId="{37F942E0-9943-4FC0-B93E-0C1724A20E8A}" type="presOf" srcId="{B846529A-6E6F-4213-B09B-E3671B8FA48E}" destId="{3051A807-4C82-4B93-91AF-3AFC61DD7704}" srcOrd="0" destOrd="0" presId="urn:microsoft.com/office/officeart/2005/8/layout/arrow3"/>
    <dgm:cxn modelId="{7DAC5667-D7ED-4047-9019-86C184D0E236}" srcId="{53567C3B-9397-4F97-A30D-C9E93B0922BC}" destId="{4DAF9B57-2673-4D9E-A022-B983D18FEC8B}" srcOrd="1" destOrd="0" parTransId="{441A3C80-B5B1-4CCC-976F-7DDC7A7CEC14}" sibTransId="{200D6CF2-8577-4DDD-85C2-0496909651C0}"/>
    <dgm:cxn modelId="{08ECEA2D-6DE8-4761-8209-3639D263B27C}" type="presParOf" srcId="{35AE23E2-9330-4F7B-B729-D2A8E5D16051}" destId="{10BCD353-850A-4EA4-BAD5-456A5081F707}" srcOrd="0" destOrd="0" presId="urn:microsoft.com/office/officeart/2005/8/layout/arrow3"/>
    <dgm:cxn modelId="{DC6ED2C4-242A-471F-B291-29E1BB86E941}" type="presParOf" srcId="{35AE23E2-9330-4F7B-B729-D2A8E5D16051}" destId="{572EB155-CD2C-47AB-BC52-1EA8235D9250}" srcOrd="1" destOrd="0" presId="urn:microsoft.com/office/officeart/2005/8/layout/arrow3"/>
    <dgm:cxn modelId="{04D2DBBD-E692-4D5E-A18B-F155516B607C}" type="presParOf" srcId="{35AE23E2-9330-4F7B-B729-D2A8E5D16051}" destId="{3051A807-4C82-4B93-91AF-3AFC61DD7704}" srcOrd="2" destOrd="0" presId="urn:microsoft.com/office/officeart/2005/8/layout/arrow3"/>
    <dgm:cxn modelId="{9875FED0-CFC3-418C-AF2B-3D4225B6AD97}" type="presParOf" srcId="{35AE23E2-9330-4F7B-B729-D2A8E5D16051}" destId="{98160398-6617-445B-B274-DAABD3333F4A}" srcOrd="3" destOrd="0" presId="urn:microsoft.com/office/officeart/2005/8/layout/arrow3"/>
    <dgm:cxn modelId="{883CD89D-0FA3-4C23-8BAA-D1FFDECCA985}" type="presParOf" srcId="{35AE23E2-9330-4F7B-B729-D2A8E5D16051}" destId="{3BFA6843-B43B-44EF-9846-AC45CBDCFF1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BDEA8-EBB6-4ED4-B216-6CAD9E29D6C0}">
      <dsp:nvSpPr>
        <dsp:cNvPr id="0" name=""/>
        <dsp:cNvSpPr/>
      </dsp:nvSpPr>
      <dsp:spPr>
        <a:xfrm>
          <a:off x="4142195" y="2422450"/>
          <a:ext cx="2332166" cy="23321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Perceived Value</a:t>
          </a:r>
        </a:p>
      </dsp:txBody>
      <dsp:txXfrm>
        <a:off x="4483733" y="2763988"/>
        <a:ext cx="1649090" cy="1649090"/>
      </dsp:txXfrm>
    </dsp:sp>
    <dsp:sp modelId="{301424DD-8752-4E9A-BC20-6B7DA9584FA0}">
      <dsp:nvSpPr>
        <dsp:cNvPr id="0" name=""/>
        <dsp:cNvSpPr/>
      </dsp:nvSpPr>
      <dsp:spPr>
        <a:xfrm rot="656990">
          <a:off x="3369810" y="2916863"/>
          <a:ext cx="851291" cy="6244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0EA640-E8E3-495F-9EC5-8EC5C6A4AC2D}">
      <dsp:nvSpPr>
        <dsp:cNvPr id="0" name=""/>
        <dsp:cNvSpPr/>
      </dsp:nvSpPr>
      <dsp:spPr>
        <a:xfrm>
          <a:off x="1325129" y="1945261"/>
          <a:ext cx="2215558" cy="17724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Patient</a:t>
          </a:r>
        </a:p>
      </dsp:txBody>
      <dsp:txXfrm>
        <a:off x="1377042" y="1997174"/>
        <a:ext cx="2111732" cy="1668620"/>
      </dsp:txXfrm>
    </dsp:sp>
    <dsp:sp modelId="{26EED4DB-2A1F-4BD7-85AB-B29AFFFA6F77}">
      <dsp:nvSpPr>
        <dsp:cNvPr id="0" name=""/>
        <dsp:cNvSpPr/>
      </dsp:nvSpPr>
      <dsp:spPr>
        <a:xfrm rot="3887225">
          <a:off x="4179612" y="1843659"/>
          <a:ext cx="905849" cy="6646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23543C-F4B0-4846-9CA8-AB353859143D}">
      <dsp:nvSpPr>
        <dsp:cNvPr id="0" name=""/>
        <dsp:cNvSpPr/>
      </dsp:nvSpPr>
      <dsp:spPr>
        <a:xfrm>
          <a:off x="2957318" y="94"/>
          <a:ext cx="2215558" cy="17724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Community</a:t>
          </a:r>
        </a:p>
        <a:p>
          <a:pPr marL="0" lvl="0" indent="0" algn="ctr" defTabSz="933450">
            <a:lnSpc>
              <a:spcPct val="90000"/>
            </a:lnSpc>
            <a:spcBef>
              <a:spcPct val="0"/>
            </a:spcBef>
            <a:spcAft>
              <a:spcPct val="35000"/>
            </a:spcAft>
            <a:buNone/>
          </a:pPr>
          <a:r>
            <a:rPr lang="en-US" sz="1400" kern="1200" dirty="0"/>
            <a:t>(potential future consumers)</a:t>
          </a:r>
        </a:p>
      </dsp:txBody>
      <dsp:txXfrm>
        <a:off x="3009231" y="52007"/>
        <a:ext cx="2111732" cy="1668620"/>
      </dsp:txXfrm>
    </dsp:sp>
    <dsp:sp modelId="{524237D4-C0BD-47EB-869E-D486F7FC8886}">
      <dsp:nvSpPr>
        <dsp:cNvPr id="0" name=""/>
        <dsp:cNvSpPr/>
      </dsp:nvSpPr>
      <dsp:spPr>
        <a:xfrm rot="7004812">
          <a:off x="5556214" y="1849575"/>
          <a:ext cx="951974" cy="7362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11CDCF-EA1A-401D-A2A0-190B0D5D5EDE}">
      <dsp:nvSpPr>
        <dsp:cNvPr id="0" name=""/>
        <dsp:cNvSpPr/>
      </dsp:nvSpPr>
      <dsp:spPr>
        <a:xfrm>
          <a:off x="5496553" y="94"/>
          <a:ext cx="2215558" cy="17724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Leaders</a:t>
          </a:r>
        </a:p>
      </dsp:txBody>
      <dsp:txXfrm>
        <a:off x="5548466" y="52007"/>
        <a:ext cx="2111732" cy="1668620"/>
      </dsp:txXfrm>
    </dsp:sp>
    <dsp:sp modelId="{7C6B4A66-0682-45CD-8860-4925BCD6EA94}">
      <dsp:nvSpPr>
        <dsp:cNvPr id="0" name=""/>
        <dsp:cNvSpPr/>
      </dsp:nvSpPr>
      <dsp:spPr>
        <a:xfrm rot="10047084">
          <a:off x="6426164" y="2950981"/>
          <a:ext cx="759883" cy="6646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92F282-5B7B-409B-B035-FF0F5B4D89C5}">
      <dsp:nvSpPr>
        <dsp:cNvPr id="0" name=""/>
        <dsp:cNvSpPr/>
      </dsp:nvSpPr>
      <dsp:spPr>
        <a:xfrm>
          <a:off x="7128742" y="1945261"/>
          <a:ext cx="2215558" cy="17724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Staff</a:t>
          </a:r>
        </a:p>
      </dsp:txBody>
      <dsp:txXfrm>
        <a:off x="7180655" y="1997174"/>
        <a:ext cx="2111732" cy="1668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AD587-AFB6-4AC1-843A-C82F6A7797E6}">
      <dsp:nvSpPr>
        <dsp:cNvPr id="0" name=""/>
        <dsp:cNvSpPr/>
      </dsp:nvSpPr>
      <dsp:spPr>
        <a:xfrm rot="5400000">
          <a:off x="-233985" y="239122"/>
          <a:ext cx="1559906" cy="10919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Patients</a:t>
          </a:r>
        </a:p>
      </dsp:txBody>
      <dsp:txXfrm rot="-5400000">
        <a:off x="1" y="551103"/>
        <a:ext cx="1091934" cy="467972"/>
      </dsp:txXfrm>
    </dsp:sp>
    <dsp:sp modelId="{8F58A05D-55F1-41DD-B400-578198AE731B}">
      <dsp:nvSpPr>
        <dsp:cNvPr id="0" name=""/>
        <dsp:cNvSpPr/>
      </dsp:nvSpPr>
      <dsp:spPr>
        <a:xfrm rot="5400000">
          <a:off x="5700713" y="-4603642"/>
          <a:ext cx="1013939" cy="102314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Participation</a:t>
          </a:r>
        </a:p>
        <a:p>
          <a:pPr marL="171450" lvl="1" indent="-171450" algn="l" defTabSz="844550">
            <a:lnSpc>
              <a:spcPct val="90000"/>
            </a:lnSpc>
            <a:spcBef>
              <a:spcPct val="0"/>
            </a:spcBef>
            <a:spcAft>
              <a:spcPct val="15000"/>
            </a:spcAft>
            <a:buChar char="•"/>
          </a:pPr>
          <a:r>
            <a:rPr lang="en-US" sz="1900" kern="1200" dirty="0"/>
            <a:t>Behavior Change</a:t>
          </a:r>
        </a:p>
        <a:p>
          <a:pPr marL="171450" lvl="1" indent="-171450" algn="l" defTabSz="844550">
            <a:lnSpc>
              <a:spcPct val="90000"/>
            </a:lnSpc>
            <a:spcBef>
              <a:spcPct val="0"/>
            </a:spcBef>
            <a:spcAft>
              <a:spcPct val="15000"/>
            </a:spcAft>
            <a:buChar char="•"/>
          </a:pPr>
          <a:r>
            <a:rPr lang="en-US" sz="1900" kern="1200" dirty="0"/>
            <a:t>Spread the News</a:t>
          </a:r>
        </a:p>
      </dsp:txBody>
      <dsp:txXfrm rot="-5400000">
        <a:off x="1091935" y="54632"/>
        <a:ext cx="10182000" cy="914947"/>
      </dsp:txXfrm>
    </dsp:sp>
    <dsp:sp modelId="{4548049B-BBF3-43AD-AB7F-564B723952B6}">
      <dsp:nvSpPr>
        <dsp:cNvPr id="0" name=""/>
        <dsp:cNvSpPr/>
      </dsp:nvSpPr>
      <dsp:spPr>
        <a:xfrm rot="5400000">
          <a:off x="-233985" y="1655430"/>
          <a:ext cx="1559906" cy="10919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Community</a:t>
          </a:r>
        </a:p>
      </dsp:txBody>
      <dsp:txXfrm rot="-5400000">
        <a:off x="1" y="1967411"/>
        <a:ext cx="1091934" cy="467972"/>
      </dsp:txXfrm>
    </dsp:sp>
    <dsp:sp modelId="{A991482C-9B90-4918-B925-69B96F1D1F54}">
      <dsp:nvSpPr>
        <dsp:cNvPr id="0" name=""/>
        <dsp:cNvSpPr/>
      </dsp:nvSpPr>
      <dsp:spPr>
        <a:xfrm rot="5400000">
          <a:off x="5700713" y="-3187334"/>
          <a:ext cx="1013939" cy="102314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News/Media Coverage</a:t>
          </a:r>
        </a:p>
        <a:p>
          <a:pPr marL="171450" lvl="1" indent="-171450" algn="l" defTabSz="844550">
            <a:lnSpc>
              <a:spcPct val="90000"/>
            </a:lnSpc>
            <a:spcBef>
              <a:spcPct val="0"/>
            </a:spcBef>
            <a:spcAft>
              <a:spcPct val="15000"/>
            </a:spcAft>
            <a:buChar char="•"/>
          </a:pPr>
          <a:r>
            <a:rPr lang="en-US" sz="1900" kern="1200" dirty="0"/>
            <a:t>Referrals/Enrollment</a:t>
          </a:r>
        </a:p>
        <a:p>
          <a:pPr marL="171450" lvl="1" indent="-171450" algn="l" defTabSz="844550">
            <a:lnSpc>
              <a:spcPct val="90000"/>
            </a:lnSpc>
            <a:spcBef>
              <a:spcPct val="0"/>
            </a:spcBef>
            <a:spcAft>
              <a:spcPct val="15000"/>
            </a:spcAft>
            <a:buChar char="•"/>
          </a:pPr>
          <a:r>
            <a:rPr lang="en-US" sz="1900" kern="1200" dirty="0"/>
            <a:t>Future Funding</a:t>
          </a:r>
        </a:p>
      </dsp:txBody>
      <dsp:txXfrm rot="-5400000">
        <a:off x="1091935" y="1470940"/>
        <a:ext cx="10182000" cy="914947"/>
      </dsp:txXfrm>
    </dsp:sp>
    <dsp:sp modelId="{20A083A7-FCE8-47C0-AA63-4235F7E6AB6E}">
      <dsp:nvSpPr>
        <dsp:cNvPr id="0" name=""/>
        <dsp:cNvSpPr/>
      </dsp:nvSpPr>
      <dsp:spPr>
        <a:xfrm rot="5400000">
          <a:off x="-233985" y="3071739"/>
          <a:ext cx="1559906" cy="10919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Leaders</a:t>
          </a:r>
        </a:p>
      </dsp:txBody>
      <dsp:txXfrm rot="-5400000">
        <a:off x="1" y="3383720"/>
        <a:ext cx="1091934" cy="467972"/>
      </dsp:txXfrm>
    </dsp:sp>
    <dsp:sp modelId="{2F8AA85F-6B63-4A16-B617-CDB8B5E048CF}">
      <dsp:nvSpPr>
        <dsp:cNvPr id="0" name=""/>
        <dsp:cNvSpPr/>
      </dsp:nvSpPr>
      <dsp:spPr>
        <a:xfrm rot="5400000">
          <a:off x="5700713" y="-1771025"/>
          <a:ext cx="1013939" cy="102314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Resourcing</a:t>
          </a:r>
        </a:p>
        <a:p>
          <a:pPr marL="171450" lvl="1" indent="-171450" algn="l" defTabSz="844550">
            <a:lnSpc>
              <a:spcPct val="90000"/>
            </a:lnSpc>
            <a:spcBef>
              <a:spcPct val="0"/>
            </a:spcBef>
            <a:spcAft>
              <a:spcPct val="15000"/>
            </a:spcAft>
            <a:buChar char="•"/>
          </a:pPr>
          <a:r>
            <a:rPr lang="en-US" sz="1900" kern="1200" dirty="0"/>
            <a:t>Regularly review project impact</a:t>
          </a:r>
        </a:p>
        <a:p>
          <a:pPr marL="171450" lvl="1" indent="-171450" algn="l" defTabSz="844550">
            <a:lnSpc>
              <a:spcPct val="90000"/>
            </a:lnSpc>
            <a:spcBef>
              <a:spcPct val="0"/>
            </a:spcBef>
            <a:spcAft>
              <a:spcPct val="15000"/>
            </a:spcAft>
            <a:buChar char="•"/>
          </a:pPr>
          <a:r>
            <a:rPr lang="en-US" sz="1900" kern="1200" dirty="0"/>
            <a:t>Annual report</a:t>
          </a:r>
        </a:p>
      </dsp:txBody>
      <dsp:txXfrm rot="-5400000">
        <a:off x="1091935" y="2887249"/>
        <a:ext cx="10182000" cy="914947"/>
      </dsp:txXfrm>
    </dsp:sp>
    <dsp:sp modelId="{57E26C42-29B0-4B5F-B16F-2852DD74635D}">
      <dsp:nvSpPr>
        <dsp:cNvPr id="0" name=""/>
        <dsp:cNvSpPr/>
      </dsp:nvSpPr>
      <dsp:spPr>
        <a:xfrm rot="5400000">
          <a:off x="-233985" y="4488047"/>
          <a:ext cx="1559906" cy="10919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Partners</a:t>
          </a:r>
        </a:p>
      </dsp:txBody>
      <dsp:txXfrm rot="-5400000">
        <a:off x="1" y="4800028"/>
        <a:ext cx="1091934" cy="467972"/>
      </dsp:txXfrm>
    </dsp:sp>
    <dsp:sp modelId="{3432E71E-21AC-4240-82FC-A72DB9E3BA6F}">
      <dsp:nvSpPr>
        <dsp:cNvPr id="0" name=""/>
        <dsp:cNvSpPr/>
      </dsp:nvSpPr>
      <dsp:spPr>
        <a:xfrm rot="5400000">
          <a:off x="5700713" y="-354717"/>
          <a:ext cx="1013939" cy="102314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Referrals</a:t>
          </a:r>
        </a:p>
        <a:p>
          <a:pPr marL="171450" lvl="1" indent="-171450" algn="l" defTabSz="844550">
            <a:lnSpc>
              <a:spcPct val="90000"/>
            </a:lnSpc>
            <a:spcBef>
              <a:spcPct val="0"/>
            </a:spcBef>
            <a:spcAft>
              <a:spcPct val="15000"/>
            </a:spcAft>
            <a:buChar char="•"/>
          </a:pPr>
          <a:r>
            <a:rPr lang="en-US" sz="1900" kern="1200" dirty="0"/>
            <a:t>Sharing information w/ consumers</a:t>
          </a:r>
        </a:p>
        <a:p>
          <a:pPr marL="171450" lvl="1" indent="-171450" algn="l" defTabSz="844550">
            <a:lnSpc>
              <a:spcPct val="90000"/>
            </a:lnSpc>
            <a:spcBef>
              <a:spcPct val="0"/>
            </a:spcBef>
            <a:spcAft>
              <a:spcPct val="15000"/>
            </a:spcAft>
            <a:buChar char="•"/>
          </a:pPr>
          <a:r>
            <a:rPr lang="en-US" sz="1900" kern="1200" dirty="0"/>
            <a:t>Attending stakeholder meetings</a:t>
          </a:r>
        </a:p>
      </dsp:txBody>
      <dsp:txXfrm rot="-5400000">
        <a:off x="1091935" y="4303557"/>
        <a:ext cx="10182000" cy="914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CD353-850A-4EA4-BAD5-456A5081F707}">
      <dsp:nvSpPr>
        <dsp:cNvPr id="0" name=""/>
        <dsp:cNvSpPr/>
      </dsp:nvSpPr>
      <dsp:spPr>
        <a:xfrm rot="21300000">
          <a:off x="36438" y="2447405"/>
          <a:ext cx="11801443" cy="1351443"/>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2EB155-CD2C-47AB-BC52-1EA8235D9250}">
      <dsp:nvSpPr>
        <dsp:cNvPr id="0" name=""/>
        <dsp:cNvSpPr/>
      </dsp:nvSpPr>
      <dsp:spPr>
        <a:xfrm>
          <a:off x="359506" y="378572"/>
          <a:ext cx="4215906" cy="2498501"/>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1A807-4C82-4B93-91AF-3AFC61DD7704}">
      <dsp:nvSpPr>
        <dsp:cNvPr id="0" name=""/>
        <dsp:cNvSpPr/>
      </dsp:nvSpPr>
      <dsp:spPr>
        <a:xfrm>
          <a:off x="7843587" y="0"/>
          <a:ext cx="3799782" cy="262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t>Pain</a:t>
          </a:r>
        </a:p>
      </dsp:txBody>
      <dsp:txXfrm>
        <a:off x="7843587" y="0"/>
        <a:ext cx="3799782" cy="2623426"/>
      </dsp:txXfrm>
    </dsp:sp>
    <dsp:sp modelId="{98160398-6617-445B-B274-DAABD3333F4A}">
      <dsp:nvSpPr>
        <dsp:cNvPr id="0" name=""/>
        <dsp:cNvSpPr/>
      </dsp:nvSpPr>
      <dsp:spPr>
        <a:xfrm>
          <a:off x="7174672" y="3407056"/>
          <a:ext cx="4481760" cy="2498501"/>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FA6843-B43B-44EF-9846-AC45CBDCFF1A}">
      <dsp:nvSpPr>
        <dsp:cNvPr id="0" name=""/>
        <dsp:cNvSpPr/>
      </dsp:nvSpPr>
      <dsp:spPr>
        <a:xfrm>
          <a:off x="435759" y="3596330"/>
          <a:ext cx="3799782" cy="262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t>Gain</a:t>
          </a:r>
        </a:p>
      </dsp:txBody>
      <dsp:txXfrm>
        <a:off x="435759" y="3596330"/>
        <a:ext cx="3799782" cy="262342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9BD61-E2E4-4EAB-B4E7-B5B14912A2F3}" type="datetimeFigureOut">
              <a:rPr lang="en-US" smtClean="0"/>
              <a:t>6/12/2017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32672-10B4-4DC3-BC71-FF6962C1339A}" type="slidenum">
              <a:rPr lang="en-US" smtClean="0"/>
              <a:t>‹#›</a:t>
            </a:fld>
            <a:endParaRPr lang="en-US"/>
          </a:p>
        </p:txBody>
      </p:sp>
    </p:spTree>
    <p:extLst>
      <p:ext uri="{BB962C8B-B14F-4D97-AF65-F5344CB8AC3E}">
        <p14:creationId xmlns:p14="http://schemas.microsoft.com/office/powerpoint/2010/main" val="388108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5193D-5337-48E1-B923-49F1502B4DE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3915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56F5C7A-5679-4B70-8B57-D70A8E74838E}" type="slidenum">
              <a:rPr lang="en-US" smtClean="0"/>
              <a:pPr>
                <a:defRPr/>
              </a:pPr>
              <a:t>2</a:t>
            </a:fld>
            <a:endParaRPr lang="en-US" dirty="0"/>
          </a:p>
        </p:txBody>
      </p:sp>
      <p:sp>
        <p:nvSpPr>
          <p:cNvPr id="4096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09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730" tIns="44865" rIns="89730" bIns="44865" numCol="1" anchor="t" anchorCtr="0" compatLnSpc="1">
            <a:prstTxWarp prst="textNoShape">
              <a:avLst/>
            </a:prstTxWarp>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384728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E5E2B9-B926-4377-BA21-857D048360A3}" type="slidenum">
              <a:rPr lang="en-US" smtClean="0"/>
              <a:pPr>
                <a:defRPr/>
              </a:pPr>
              <a:t>5</a:t>
            </a:fld>
            <a:endParaRPr lang="en-US" dirty="0"/>
          </a:p>
        </p:txBody>
      </p:sp>
      <p:sp>
        <p:nvSpPr>
          <p:cNvPr id="69635" name="Rectangle 2"/>
          <p:cNvSpPr>
            <a:spLocks noGrp="1" noRot="1" noChangeAspect="1" noChangeArrowheads="1" noTextEdit="1"/>
          </p:cNvSpPr>
          <p:nvPr>
            <p:ph type="sldImg"/>
          </p:nvPr>
        </p:nvSpPr>
        <p:spPr bwMode="auto">
          <a:xfrm>
            <a:off x="395288" y="692150"/>
            <a:ext cx="6070600" cy="3416300"/>
          </a:xfrm>
          <a:noFill/>
          <a:ln>
            <a:solidFill>
              <a:srgbClr val="000000"/>
            </a:solidFill>
            <a:miter lim="800000"/>
            <a:headEnd/>
            <a:tailEnd/>
          </a:ln>
        </p:spPr>
      </p:sp>
      <p:sp>
        <p:nvSpPr>
          <p:cNvPr id="69636" name="Rectangle 3"/>
          <p:cNvSpPr>
            <a:spLocks noGrp="1" noChangeArrowheads="1"/>
          </p:cNvSpPr>
          <p:nvPr>
            <p:ph type="body" idx="1"/>
          </p:nvPr>
        </p:nvSpPr>
        <p:spPr bwMode="auto">
          <a:xfrm>
            <a:off x="914400" y="4343400"/>
            <a:ext cx="5029200" cy="4113213"/>
          </a:xfrm>
          <a:noFill/>
        </p:spPr>
        <p:txBody>
          <a:bodyPr wrap="square" numCol="1" anchor="t" anchorCtr="0" compatLnSpc="1">
            <a:prstTxWarp prst="textNoShape">
              <a:avLst/>
            </a:prstTxWarp>
          </a:bodyPr>
          <a:lstStyle/>
          <a:p>
            <a:pPr eaLnBrk="1" hangingPunct="1"/>
            <a:r>
              <a:rPr lang="en-US" dirty="0">
                <a:latin typeface="Arial" pitchFamily="34" charset="0"/>
              </a:rPr>
              <a:t>-ones to right make them actually chg behaviors (collaboration fit here)  people don</a:t>
            </a:r>
            <a:r>
              <a:rPr lang="ja-JP" altLang="en-US">
                <a:latin typeface="Arial" pitchFamily="34" charset="0"/>
              </a:rPr>
              <a:t>’</a:t>
            </a:r>
            <a:r>
              <a:rPr lang="en-US" altLang="ja-JP" dirty="0">
                <a:latin typeface="Arial" pitchFamily="34" charset="0"/>
              </a:rPr>
              <a:t>t chg behavior based on newsletters</a:t>
            </a:r>
            <a:endParaRPr lang="en-US" dirty="0">
              <a:latin typeface="Arial" pitchFamily="34" charset="0"/>
            </a:endParaRPr>
          </a:p>
        </p:txBody>
      </p:sp>
    </p:spTree>
    <p:extLst>
      <p:ext uri="{BB962C8B-B14F-4D97-AF65-F5344CB8AC3E}">
        <p14:creationId xmlns:p14="http://schemas.microsoft.com/office/powerpoint/2010/main" val="160015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5613"/>
          </a:xfrm>
          <a:prstGeom prst="rect">
            <a:avLst/>
          </a:prstGeom>
          <a:noFill/>
          <a:ln w="9525">
            <a:noFill/>
            <a:miter lim="800000"/>
            <a:headEnd/>
            <a:tailEnd/>
          </a:ln>
        </p:spPr>
        <p:txBody>
          <a:bodyPr wrap="none" anchor="ctr"/>
          <a:lstStyle/>
          <a:p>
            <a:pPr eaLnBrk="0" hangingPunct="0"/>
            <a:endParaRPr lang="en-US" dirty="0"/>
          </a:p>
        </p:txBody>
      </p:sp>
      <p:sp>
        <p:nvSpPr>
          <p:cNvPr id="63491"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eaLnBrk="0" hangingPunct="0"/>
            <a:r>
              <a:rPr lang="en-US" sz="1000" i="1" dirty="0">
                <a:latin typeface="Times New Roman" pitchFamily="18" charset="0"/>
              </a:rPr>
              <a:t>3</a:t>
            </a:r>
          </a:p>
        </p:txBody>
      </p:sp>
      <p:sp>
        <p:nvSpPr>
          <p:cNvPr id="63492"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eaLnBrk="0" hangingPunct="0"/>
            <a:endParaRPr lang="en-US" dirty="0"/>
          </a:p>
        </p:txBody>
      </p:sp>
      <p:sp>
        <p:nvSpPr>
          <p:cNvPr id="63493" name="Rectangle 5"/>
          <p:cNvSpPr>
            <a:spLocks noChangeArrowheads="1"/>
          </p:cNvSpPr>
          <p:nvPr/>
        </p:nvSpPr>
        <p:spPr bwMode="auto">
          <a:xfrm>
            <a:off x="0" y="0"/>
            <a:ext cx="2971800" cy="455613"/>
          </a:xfrm>
          <a:prstGeom prst="rect">
            <a:avLst/>
          </a:prstGeom>
          <a:noFill/>
          <a:ln w="9525">
            <a:noFill/>
            <a:miter lim="800000"/>
            <a:headEnd/>
            <a:tailEnd/>
          </a:ln>
        </p:spPr>
        <p:txBody>
          <a:bodyPr wrap="none" anchor="ctr"/>
          <a:lstStyle/>
          <a:p>
            <a:pPr eaLnBrk="0" hangingPunct="0"/>
            <a:endParaRPr lang="en-US" dirty="0"/>
          </a:p>
        </p:txBody>
      </p:sp>
      <p:sp>
        <p:nvSpPr>
          <p:cNvPr id="63494" name="Rectangle 6"/>
          <p:cNvSpPr>
            <a:spLocks noGrp="1" noRot="1" noChangeAspect="1" noChangeArrowheads="1" noTextEdit="1"/>
          </p:cNvSpPr>
          <p:nvPr>
            <p:ph type="sldImg"/>
          </p:nvPr>
        </p:nvSpPr>
        <p:spPr bwMode="auto">
          <a:xfrm>
            <a:off x="396875" y="692150"/>
            <a:ext cx="6070600" cy="3416300"/>
          </a:xfrm>
          <a:noFill/>
          <a:ln cap="flat">
            <a:solidFill>
              <a:schemeClr val="tx1"/>
            </a:solidFill>
            <a:miter lim="800000"/>
            <a:headEnd/>
            <a:tailEnd/>
          </a:ln>
        </p:spPr>
      </p:sp>
      <p:sp>
        <p:nvSpPr>
          <p:cNvPr id="63495" name="Rectangle 7"/>
          <p:cNvSpPr>
            <a:spLocks noGrp="1" noChangeArrowheads="1"/>
          </p:cNvSpPr>
          <p:nvPr>
            <p:ph type="body" idx="1"/>
          </p:nvPr>
        </p:nvSpPr>
        <p:spPr bwMode="auto">
          <a:xfrm>
            <a:off x="914400" y="4343400"/>
            <a:ext cx="5029200" cy="4113213"/>
          </a:xfrm>
          <a:noFill/>
        </p:spPr>
        <p:txBody>
          <a:bodyPr wrap="square" lIns="92069" tIns="46035" rIns="92069" bIns="46035" numCol="1" anchor="t" anchorCtr="0" compatLnSpc="1">
            <a:prstTxWarp prst="textNoShape">
              <a:avLst/>
            </a:prstTxWarp>
          </a:bodyPr>
          <a:lstStyle/>
          <a:p>
            <a:pPr eaLnBrk="1" hangingPunct="1"/>
            <a:r>
              <a:rPr lang="en-US" dirty="0">
                <a:latin typeface="Arial" pitchFamily="34" charset="0"/>
              </a:rPr>
              <a:t>-Want you to take your change and evaluate it based on these 5 attributes</a:t>
            </a:r>
          </a:p>
          <a:p>
            <a:pPr eaLnBrk="1" hangingPunct="1"/>
            <a:r>
              <a:rPr lang="en-US" dirty="0">
                <a:latin typeface="Arial" pitchFamily="34" charset="0"/>
              </a:rPr>
              <a:t>-all from decision makers point of view (if Dr. be nice if always how is for pt- reality for all of us is what it will mean for ME)</a:t>
            </a:r>
          </a:p>
          <a:p>
            <a:pPr eaLnBrk="1" hangingPunct="1"/>
            <a:r>
              <a:rPr lang="en-US" dirty="0">
                <a:latin typeface="Arial" pitchFamily="34" charset="0"/>
              </a:rPr>
              <a:t>-compatibility—hard—chronic care requires Dr. to make pt they </a:t>
            </a:r>
            <a:r>
              <a:rPr lang="en-US" dirty="0" err="1">
                <a:latin typeface="Arial" pitchFamily="34" charset="0"/>
              </a:rPr>
              <a:t>didn</a:t>
            </a:r>
            <a:r>
              <a:rPr lang="ja-JP" altLang="en-US">
                <a:latin typeface="Arial" pitchFamily="34" charset="0"/>
              </a:rPr>
              <a:t>’</a:t>
            </a:r>
            <a:r>
              <a:rPr lang="en-US" altLang="ja-JP" dirty="0">
                <a:latin typeface="Arial" pitchFamily="34" charset="0"/>
              </a:rPr>
              <a:t>t see- haven</a:t>
            </a:r>
            <a:r>
              <a:rPr lang="ja-JP" altLang="en-US">
                <a:latin typeface="Arial" pitchFamily="34" charset="0"/>
              </a:rPr>
              <a:t>’</a:t>
            </a:r>
            <a:r>
              <a:rPr lang="en-US" altLang="ja-JP" dirty="0">
                <a:latin typeface="Arial" pitchFamily="34" charset="0"/>
              </a:rPr>
              <a:t>t for 6 mo the priority rather than the person we gave great care to today—big value dif</a:t>
            </a:r>
          </a:p>
          <a:p>
            <a:pPr eaLnBrk="1" hangingPunct="1"/>
            <a:r>
              <a:rPr lang="en-US" dirty="0">
                <a:latin typeface="Arial" pitchFamily="34" charset="0"/>
              </a:rPr>
              <a:t>-compatibility-cell hone-would we adopt if could only call other cell phones</a:t>
            </a:r>
          </a:p>
          <a:p>
            <a:pPr eaLnBrk="1" hangingPunct="1"/>
            <a:r>
              <a:rPr lang="en-US" dirty="0">
                <a:latin typeface="Arial" pitchFamily="34" charset="0"/>
              </a:rPr>
              <a:t>-testability-car-ask for test drive, salesman says, sorry, you either buy it or not! What would you think of that.  Care plan-I</a:t>
            </a:r>
            <a:r>
              <a:rPr lang="ja-JP" altLang="en-US">
                <a:latin typeface="Arial" pitchFamily="34" charset="0"/>
              </a:rPr>
              <a:t>’</a:t>
            </a:r>
            <a:r>
              <a:rPr lang="en-US" altLang="ja-JP" dirty="0">
                <a:latin typeface="Arial" pitchFamily="34" charset="0"/>
              </a:rPr>
              <a:t>d like to test it out</a:t>
            </a:r>
          </a:p>
          <a:p>
            <a:pPr eaLnBrk="1" hangingPunct="1"/>
            <a:r>
              <a:rPr lang="en-US" dirty="0">
                <a:latin typeface="Arial" pitchFamily="34" charset="0"/>
              </a:rPr>
              <a:t>Observability-visits, use data to observe change</a:t>
            </a:r>
          </a:p>
          <a:p>
            <a:pPr eaLnBrk="1" hangingPunct="1"/>
            <a:endParaRPr lang="en-US" dirty="0">
              <a:latin typeface="Arial" pitchFamily="34" charset="0"/>
            </a:endParaRPr>
          </a:p>
        </p:txBody>
      </p:sp>
    </p:spTree>
    <p:extLst>
      <p:ext uri="{BB962C8B-B14F-4D97-AF65-F5344CB8AC3E}">
        <p14:creationId xmlns:p14="http://schemas.microsoft.com/office/powerpoint/2010/main" val="271647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6200" y="0"/>
            <a:ext cx="2971800" cy="455613"/>
          </a:xfrm>
          <a:prstGeom prst="rect">
            <a:avLst/>
          </a:prstGeom>
          <a:noFill/>
          <a:ln w="9525">
            <a:noFill/>
            <a:miter lim="800000"/>
            <a:headEnd/>
            <a:tailEnd/>
          </a:ln>
        </p:spPr>
        <p:txBody>
          <a:bodyPr wrap="none" anchor="ctr"/>
          <a:lstStyle/>
          <a:p>
            <a:pPr eaLnBrk="0" hangingPunct="0"/>
            <a:endParaRPr lang="en-US" dirty="0"/>
          </a:p>
        </p:txBody>
      </p:sp>
      <p:sp>
        <p:nvSpPr>
          <p:cNvPr id="63491"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eaLnBrk="0" hangingPunct="0"/>
            <a:r>
              <a:rPr lang="en-US" sz="1000" i="1" dirty="0">
                <a:latin typeface="Times New Roman" pitchFamily="18" charset="0"/>
              </a:rPr>
              <a:t>3</a:t>
            </a:r>
          </a:p>
        </p:txBody>
      </p:sp>
      <p:sp>
        <p:nvSpPr>
          <p:cNvPr id="63492"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eaLnBrk="0" hangingPunct="0"/>
            <a:endParaRPr lang="en-US" dirty="0"/>
          </a:p>
        </p:txBody>
      </p:sp>
      <p:sp>
        <p:nvSpPr>
          <p:cNvPr id="63493" name="Rectangle 5"/>
          <p:cNvSpPr>
            <a:spLocks noChangeArrowheads="1"/>
          </p:cNvSpPr>
          <p:nvPr/>
        </p:nvSpPr>
        <p:spPr bwMode="auto">
          <a:xfrm>
            <a:off x="0" y="0"/>
            <a:ext cx="2971800" cy="455613"/>
          </a:xfrm>
          <a:prstGeom prst="rect">
            <a:avLst/>
          </a:prstGeom>
          <a:noFill/>
          <a:ln w="9525">
            <a:noFill/>
            <a:miter lim="800000"/>
            <a:headEnd/>
            <a:tailEnd/>
          </a:ln>
        </p:spPr>
        <p:txBody>
          <a:bodyPr wrap="none" anchor="ctr"/>
          <a:lstStyle/>
          <a:p>
            <a:pPr eaLnBrk="0" hangingPunct="0"/>
            <a:endParaRPr lang="en-US" dirty="0"/>
          </a:p>
        </p:txBody>
      </p:sp>
      <p:sp>
        <p:nvSpPr>
          <p:cNvPr id="63494" name="Rectangle 6"/>
          <p:cNvSpPr>
            <a:spLocks noGrp="1" noRot="1" noChangeAspect="1" noChangeArrowheads="1" noTextEdit="1"/>
          </p:cNvSpPr>
          <p:nvPr>
            <p:ph type="sldImg"/>
          </p:nvPr>
        </p:nvSpPr>
        <p:spPr bwMode="auto">
          <a:xfrm>
            <a:off x="396875" y="692150"/>
            <a:ext cx="6070600" cy="3416300"/>
          </a:xfrm>
          <a:noFill/>
          <a:ln cap="flat">
            <a:solidFill>
              <a:schemeClr val="tx1"/>
            </a:solidFill>
            <a:miter lim="800000"/>
            <a:headEnd/>
            <a:tailEnd/>
          </a:ln>
        </p:spPr>
      </p:sp>
      <p:sp>
        <p:nvSpPr>
          <p:cNvPr id="63495" name="Rectangle 7"/>
          <p:cNvSpPr>
            <a:spLocks noGrp="1" noChangeArrowheads="1"/>
          </p:cNvSpPr>
          <p:nvPr>
            <p:ph type="body" idx="1"/>
          </p:nvPr>
        </p:nvSpPr>
        <p:spPr bwMode="auto">
          <a:xfrm>
            <a:off x="914400" y="4343400"/>
            <a:ext cx="5029200" cy="4113213"/>
          </a:xfrm>
          <a:noFill/>
        </p:spPr>
        <p:txBody>
          <a:bodyPr wrap="square" lIns="92069" tIns="46035" rIns="92069" bIns="46035" numCol="1" anchor="t" anchorCtr="0" compatLnSpc="1">
            <a:prstTxWarp prst="textNoShape">
              <a:avLst/>
            </a:prstTxWarp>
          </a:bodyPr>
          <a:lstStyle/>
          <a:p>
            <a:pPr eaLnBrk="1" hangingPunct="1"/>
            <a:r>
              <a:rPr lang="en-US" dirty="0">
                <a:latin typeface="Arial" pitchFamily="34" charset="0"/>
              </a:rPr>
              <a:t>-Want you to take your change and evaluate it based on these 5 attributes</a:t>
            </a:r>
          </a:p>
          <a:p>
            <a:pPr eaLnBrk="1" hangingPunct="1"/>
            <a:r>
              <a:rPr lang="en-US" dirty="0">
                <a:latin typeface="Arial" pitchFamily="34" charset="0"/>
              </a:rPr>
              <a:t>-all from decision makers point of view (if Dr. be nice if always how is for pt- reality for all of us is what it will mean for ME)</a:t>
            </a:r>
          </a:p>
          <a:p>
            <a:pPr eaLnBrk="1" hangingPunct="1"/>
            <a:r>
              <a:rPr lang="en-US" dirty="0">
                <a:latin typeface="Arial" pitchFamily="34" charset="0"/>
              </a:rPr>
              <a:t>-compatibility—hard—chronic care requires Dr. to make pt they </a:t>
            </a:r>
            <a:r>
              <a:rPr lang="en-US" dirty="0" err="1">
                <a:latin typeface="Arial" pitchFamily="34" charset="0"/>
              </a:rPr>
              <a:t>didn</a:t>
            </a:r>
            <a:r>
              <a:rPr lang="ja-JP" altLang="en-US">
                <a:latin typeface="Arial" pitchFamily="34" charset="0"/>
              </a:rPr>
              <a:t>’</a:t>
            </a:r>
            <a:r>
              <a:rPr lang="en-US" altLang="ja-JP" dirty="0">
                <a:latin typeface="Arial" pitchFamily="34" charset="0"/>
              </a:rPr>
              <a:t>t see- haven</a:t>
            </a:r>
            <a:r>
              <a:rPr lang="ja-JP" altLang="en-US">
                <a:latin typeface="Arial" pitchFamily="34" charset="0"/>
              </a:rPr>
              <a:t>’</a:t>
            </a:r>
            <a:r>
              <a:rPr lang="en-US" altLang="ja-JP" dirty="0">
                <a:latin typeface="Arial" pitchFamily="34" charset="0"/>
              </a:rPr>
              <a:t>t for 6 mo the priority rather than the person we gave great care to today—big value dif</a:t>
            </a:r>
          </a:p>
          <a:p>
            <a:pPr eaLnBrk="1" hangingPunct="1"/>
            <a:r>
              <a:rPr lang="en-US" dirty="0">
                <a:latin typeface="Arial" pitchFamily="34" charset="0"/>
              </a:rPr>
              <a:t>-compatibility-cell hone-would we adopt if could only call other cell phones</a:t>
            </a:r>
          </a:p>
          <a:p>
            <a:pPr eaLnBrk="1" hangingPunct="1"/>
            <a:r>
              <a:rPr lang="en-US" dirty="0">
                <a:latin typeface="Arial" pitchFamily="34" charset="0"/>
              </a:rPr>
              <a:t>-testability-car-ask for test drive, salesman says, sorry, you either buy it or not! What would you think of that.  Care plan-I</a:t>
            </a:r>
            <a:r>
              <a:rPr lang="ja-JP" altLang="en-US">
                <a:latin typeface="Arial" pitchFamily="34" charset="0"/>
              </a:rPr>
              <a:t>’</a:t>
            </a:r>
            <a:r>
              <a:rPr lang="en-US" altLang="ja-JP" dirty="0">
                <a:latin typeface="Arial" pitchFamily="34" charset="0"/>
              </a:rPr>
              <a:t>d like to test it out</a:t>
            </a:r>
          </a:p>
          <a:p>
            <a:pPr eaLnBrk="1" hangingPunct="1"/>
            <a:r>
              <a:rPr lang="en-US" dirty="0">
                <a:latin typeface="Arial" pitchFamily="34" charset="0"/>
              </a:rPr>
              <a:t>Observability-visits, use data to observe change</a:t>
            </a:r>
          </a:p>
          <a:p>
            <a:pPr eaLnBrk="1" hangingPunct="1"/>
            <a:endParaRPr lang="en-US" dirty="0">
              <a:latin typeface="Arial" pitchFamily="34" charset="0"/>
            </a:endParaRPr>
          </a:p>
        </p:txBody>
      </p:sp>
    </p:spTree>
    <p:extLst>
      <p:ext uri="{BB962C8B-B14F-4D97-AF65-F5344CB8AC3E}">
        <p14:creationId xmlns:p14="http://schemas.microsoft.com/office/powerpoint/2010/main" val="330946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F9715F-E960-492E-98F7-0A9FBD607D24}"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228485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9715F-E960-492E-98F7-0A9FBD607D24}"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141849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9715F-E960-492E-98F7-0A9FBD607D24}"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3468487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pic>
        <p:nvPicPr>
          <p:cNvPr id="4" name="Picture 3" descr="Screen shot 2013-06-03 at 4.27.31 PM.png"/>
          <p:cNvPicPr>
            <a:picLocks noChangeAspect="1"/>
          </p:cNvPicPr>
          <p:nvPr userDrawn="1"/>
        </p:nvPicPr>
        <p:blipFill>
          <a:blip r:embed="rId2" cstate="print"/>
          <a:stretch>
            <a:fillRect/>
          </a:stretch>
        </p:blipFill>
        <p:spPr>
          <a:xfrm>
            <a:off x="-711200" y="-1213852"/>
            <a:ext cx="13632464" cy="8071852"/>
          </a:xfrm>
          <a:prstGeom prst="rect">
            <a:avLst/>
          </a:prstGeom>
        </p:spPr>
      </p:pic>
      <p:sp>
        <p:nvSpPr>
          <p:cNvPr id="3" name="Text Placeholder 2"/>
          <p:cNvSpPr>
            <a:spLocks noGrp="1"/>
          </p:cNvSpPr>
          <p:nvPr>
            <p:ph type="body" sz="quarter" idx="10" hasCustomPrompt="1"/>
          </p:nvPr>
        </p:nvSpPr>
        <p:spPr>
          <a:xfrm>
            <a:off x="1075267" y="2646364"/>
            <a:ext cx="10140951" cy="1709737"/>
          </a:xfrm>
          <a:prstGeom prst="rect">
            <a:avLst/>
          </a:prstGeom>
        </p:spPr>
        <p:txBody>
          <a:bodyPr/>
          <a:lstStyle>
            <a:lvl1pPr marL="0" indent="0" algn="ctr">
              <a:buNone/>
              <a:defRPr sz="4400">
                <a:solidFill>
                  <a:schemeClr val="bg1"/>
                </a:solidFill>
                <a:latin typeface="Calibri" panose="020F0502020204030204" pitchFamily="34" charset="0"/>
                <a:cs typeface="Calibri" panose="020F0502020204030204" pitchFamily="34" charset="0"/>
              </a:defRPr>
            </a:lvl1pPr>
          </a:lstStyle>
          <a:p>
            <a:pPr lvl="0"/>
            <a:r>
              <a:rPr lang="en-US" dirty="0"/>
              <a:t>Transition Slide</a:t>
            </a:r>
          </a:p>
        </p:txBody>
      </p:sp>
    </p:spTree>
    <p:extLst>
      <p:ext uri="{BB962C8B-B14F-4D97-AF65-F5344CB8AC3E}">
        <p14:creationId xmlns:p14="http://schemas.microsoft.com/office/powerpoint/2010/main" val="115115119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36867" cy="685800"/>
          </a:xfrm>
        </p:spPr>
        <p:txBody>
          <a:bodyPr/>
          <a:lstStyle>
            <a:lvl1pPr algn="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06400" y="1066800"/>
            <a:ext cx="11277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648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9715F-E960-492E-98F7-0A9FBD607D24}"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48984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F9715F-E960-492E-98F7-0A9FBD607D24}"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56284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F9715F-E960-492E-98F7-0A9FBD607D24}"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341231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F9715F-E960-492E-98F7-0A9FBD607D24}" type="datetimeFigureOut">
              <a:rPr lang="en-US" smtClean="0"/>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392697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F9715F-E960-492E-98F7-0A9FBD607D24}" type="datetimeFigureOut">
              <a:rPr lang="en-US" smtClean="0"/>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25118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9715F-E960-492E-98F7-0A9FBD607D24}" type="datetimeFigureOut">
              <a:rPr lang="en-US" smtClean="0"/>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198797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F9715F-E960-492E-98F7-0A9FBD607D24}"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212330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F9715F-E960-492E-98F7-0A9FBD607D24}"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F65FE4-7520-4413-8496-7DEA1CA66769}" type="slidenum">
              <a:rPr lang="en-US" smtClean="0"/>
              <a:t>‹#›</a:t>
            </a:fld>
            <a:endParaRPr lang="en-US"/>
          </a:p>
        </p:txBody>
      </p:sp>
    </p:spTree>
    <p:extLst>
      <p:ext uri="{BB962C8B-B14F-4D97-AF65-F5344CB8AC3E}">
        <p14:creationId xmlns:p14="http://schemas.microsoft.com/office/powerpoint/2010/main" val="426011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9715F-E960-492E-98F7-0A9FBD607D24}" type="datetimeFigureOut">
              <a:rPr lang="en-US" smtClean="0"/>
              <a:t>6/12/2017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65FE4-7520-4413-8496-7DEA1CA66769}" type="slidenum">
              <a:rPr lang="en-US" smtClean="0"/>
              <a:t>‹#›</a:t>
            </a:fld>
            <a:endParaRPr lang="en-US"/>
          </a:p>
        </p:txBody>
      </p:sp>
    </p:spTree>
    <p:extLst>
      <p:ext uri="{BB962C8B-B14F-4D97-AF65-F5344CB8AC3E}">
        <p14:creationId xmlns:p14="http://schemas.microsoft.com/office/powerpoint/2010/main" val="2654897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Buy In</a:t>
            </a:r>
          </a:p>
        </p:txBody>
      </p:sp>
      <p:sp>
        <p:nvSpPr>
          <p:cNvPr id="5" name="Text Placeholder 4"/>
          <p:cNvSpPr>
            <a:spLocks noGrp="1"/>
          </p:cNvSpPr>
          <p:nvPr>
            <p:ph type="subTitle" idx="1"/>
          </p:nvPr>
        </p:nvSpPr>
        <p:spPr/>
        <p:txBody>
          <a:bodyPr>
            <a:normAutofit/>
          </a:bodyPr>
          <a:lstStyle/>
          <a:p>
            <a:endParaRPr lang="en-US" sz="4000" dirty="0"/>
          </a:p>
        </p:txBody>
      </p:sp>
      <p:sp>
        <p:nvSpPr>
          <p:cNvPr id="7" name="Text Placeholder 1"/>
          <p:cNvSpPr txBox="1">
            <a:spLocks/>
          </p:cNvSpPr>
          <p:nvPr/>
        </p:nvSpPr>
        <p:spPr>
          <a:xfrm>
            <a:off x="1520825" y="4102730"/>
            <a:ext cx="9150350" cy="782637"/>
          </a:xfrm>
          <a:prstGeom prst="rect">
            <a:avLst/>
          </a:prstGeom>
        </p:spPr>
        <p:txBody>
          <a:bodyPr/>
          <a:lstStyle>
            <a:lvl1pPr marL="225425" indent="-225425" algn="l" defTabSz="685800" rtl="0" eaLnBrk="1" latinLnBrk="0" hangingPunct="1">
              <a:lnSpc>
                <a:spcPct val="90000"/>
              </a:lnSpc>
              <a:spcBef>
                <a:spcPts val="1050"/>
              </a:spcBef>
              <a:buClr>
                <a:srgbClr val="92D050"/>
              </a:buClr>
              <a:buSzPct val="100000"/>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461963" indent="-236538" algn="l" defTabSz="685800" rtl="0" eaLnBrk="1" latinLnBrk="0" hangingPunct="1">
              <a:lnSpc>
                <a:spcPct val="90000"/>
              </a:lnSpc>
              <a:spcBef>
                <a:spcPts val="150"/>
              </a:spcBef>
              <a:spcAft>
                <a:spcPts val="300"/>
              </a:spcAft>
              <a:buClr>
                <a:schemeClr val="tx2"/>
              </a:buClr>
              <a:buSzPct val="80000"/>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2pPr>
            <a:lvl3pPr marL="688975" indent="-233363" algn="l" defTabSz="685800" rtl="0" eaLnBrk="1" latinLnBrk="0" hangingPunct="1">
              <a:lnSpc>
                <a:spcPct val="90000"/>
              </a:lnSpc>
              <a:spcBef>
                <a:spcPts val="150"/>
              </a:spcBef>
              <a:spcAft>
                <a:spcPts val="300"/>
              </a:spcAft>
              <a:buClr>
                <a:srgbClr val="F5BD47"/>
              </a:buClr>
              <a:buSzPct val="80000"/>
              <a:buFont typeface="Trebuchet MS" panose="020B0603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685800" indent="-169069" algn="l" defTabSz="685800" rtl="0" eaLnBrk="1" latinLnBrk="0" hangingPunct="1">
              <a:lnSpc>
                <a:spcPct val="90000"/>
              </a:lnSpc>
              <a:spcBef>
                <a:spcPts val="150"/>
              </a:spcBef>
              <a:spcAft>
                <a:spcPts val="300"/>
              </a:spcAft>
              <a:buClr>
                <a:schemeClr val="tx2"/>
              </a:buClr>
              <a:buSzPct val="80000"/>
              <a:buFont typeface="Corbel"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960120" indent="-137160" algn="l" defTabSz="685800" rtl="0" eaLnBrk="1" latinLnBrk="0" hangingPunct="1">
              <a:lnSpc>
                <a:spcPct val="90000"/>
              </a:lnSpc>
              <a:spcBef>
                <a:spcPts val="150"/>
              </a:spcBef>
              <a:spcAft>
                <a:spcPts val="300"/>
              </a:spcAft>
              <a:buClr>
                <a:schemeClr val="tx2"/>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0" indent="0" algn="ctr">
              <a:buNone/>
            </a:pPr>
            <a:r>
              <a:rPr lang="en-US" dirty="0">
                <a:solidFill>
                  <a:schemeClr val="bg1"/>
                </a:solidFill>
                <a:latin typeface="Calibri" pitchFamily="34" charset="0"/>
              </a:rPr>
              <a:t>Amanda Norton, MSW </a:t>
            </a:r>
          </a:p>
          <a:p>
            <a:pPr marL="0" indent="0" algn="ctr">
              <a:buNone/>
            </a:pPr>
            <a:r>
              <a:rPr lang="en-US" dirty="0">
                <a:solidFill>
                  <a:schemeClr val="bg1"/>
                </a:solidFill>
                <a:latin typeface="Calibri" pitchFamily="34" charset="0"/>
              </a:rPr>
              <a:t>Improvement Advisor</a:t>
            </a:r>
          </a:p>
        </p:txBody>
      </p:sp>
      <p:sp>
        <p:nvSpPr>
          <p:cNvPr id="8" name="Text Placeholder 2"/>
          <p:cNvSpPr txBox="1">
            <a:spLocks/>
          </p:cNvSpPr>
          <p:nvPr/>
        </p:nvSpPr>
        <p:spPr>
          <a:xfrm>
            <a:off x="1520825" y="4809022"/>
            <a:ext cx="9150350" cy="1363178"/>
          </a:xfrm>
          <a:prstGeom prst="rect">
            <a:avLst/>
          </a:prstGeom>
        </p:spPr>
        <p:txBody>
          <a:bodyPr/>
          <a:lstStyle>
            <a:lvl1pPr marL="225425" indent="-225425" algn="l" defTabSz="685800" rtl="0" eaLnBrk="1" latinLnBrk="0" hangingPunct="1">
              <a:lnSpc>
                <a:spcPct val="90000"/>
              </a:lnSpc>
              <a:spcBef>
                <a:spcPts val="1050"/>
              </a:spcBef>
              <a:buClr>
                <a:srgbClr val="92D050"/>
              </a:buClr>
              <a:buSzPct val="100000"/>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461963" indent="-236538" algn="l" defTabSz="685800" rtl="0" eaLnBrk="1" latinLnBrk="0" hangingPunct="1">
              <a:lnSpc>
                <a:spcPct val="90000"/>
              </a:lnSpc>
              <a:spcBef>
                <a:spcPts val="150"/>
              </a:spcBef>
              <a:spcAft>
                <a:spcPts val="300"/>
              </a:spcAft>
              <a:buClr>
                <a:schemeClr val="tx2"/>
              </a:buClr>
              <a:buSzPct val="80000"/>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2pPr>
            <a:lvl3pPr marL="688975" indent="-233363" algn="l" defTabSz="685800" rtl="0" eaLnBrk="1" latinLnBrk="0" hangingPunct="1">
              <a:lnSpc>
                <a:spcPct val="90000"/>
              </a:lnSpc>
              <a:spcBef>
                <a:spcPts val="150"/>
              </a:spcBef>
              <a:spcAft>
                <a:spcPts val="300"/>
              </a:spcAft>
              <a:buClr>
                <a:srgbClr val="F5BD47"/>
              </a:buClr>
              <a:buSzPct val="80000"/>
              <a:buFont typeface="Trebuchet MS" panose="020B0603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685800" indent="-169069" algn="l" defTabSz="685800" rtl="0" eaLnBrk="1" latinLnBrk="0" hangingPunct="1">
              <a:lnSpc>
                <a:spcPct val="90000"/>
              </a:lnSpc>
              <a:spcBef>
                <a:spcPts val="150"/>
              </a:spcBef>
              <a:spcAft>
                <a:spcPts val="300"/>
              </a:spcAft>
              <a:buClr>
                <a:schemeClr val="tx2"/>
              </a:buClr>
              <a:buSzPct val="80000"/>
              <a:buFont typeface="Corbel"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960120" indent="-137160" algn="l" defTabSz="685800" rtl="0" eaLnBrk="1" latinLnBrk="0" hangingPunct="1">
              <a:lnSpc>
                <a:spcPct val="90000"/>
              </a:lnSpc>
              <a:spcBef>
                <a:spcPts val="150"/>
              </a:spcBef>
              <a:spcAft>
                <a:spcPts val="300"/>
              </a:spcAft>
              <a:buClr>
                <a:schemeClr val="tx2"/>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0" indent="0" algn="ctr" defTabSz="914400" fontAlgn="base">
              <a:lnSpc>
                <a:spcPct val="80000"/>
              </a:lnSpc>
              <a:spcBef>
                <a:spcPct val="20000"/>
              </a:spcBef>
              <a:spcAft>
                <a:spcPct val="0"/>
              </a:spcAft>
              <a:buClr>
                <a:srgbClr val="E7E6E6"/>
              </a:buClr>
              <a:buSzTx/>
              <a:buNone/>
              <a:defRPr/>
            </a:pPr>
            <a:endParaRPr lang="en-US" sz="2000" b="1" kern="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810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One common question</a:t>
            </a:r>
          </a:p>
        </p:txBody>
      </p:sp>
      <p:sp>
        <p:nvSpPr>
          <p:cNvPr id="3" name="Text Placeholder 2"/>
          <p:cNvSpPr>
            <a:spLocks noGrp="1"/>
          </p:cNvSpPr>
          <p:nvPr>
            <p:ph type="body" sz="quarter" idx="13"/>
          </p:nvPr>
        </p:nvSpPr>
        <p:spPr/>
        <p:txBody>
          <a:bodyPr/>
          <a:lstStyle/>
          <a:p>
            <a:pPr>
              <a:buNone/>
            </a:pPr>
            <a:endParaRPr lang="en-US" dirty="0"/>
          </a:p>
        </p:txBody>
      </p:sp>
      <p:graphicFrame>
        <p:nvGraphicFramePr>
          <p:cNvPr id="4" name="Diagram 3"/>
          <p:cNvGraphicFramePr/>
          <p:nvPr>
            <p:extLst>
              <p:ext uri="{D42A27DB-BD31-4B8C-83A1-F6EECF244321}">
                <p14:modId xmlns:p14="http://schemas.microsoft.com/office/powerpoint/2010/main" val="3178312553"/>
              </p:ext>
            </p:extLst>
          </p:nvPr>
        </p:nvGraphicFramePr>
        <p:xfrm>
          <a:off x="406401" y="1397000"/>
          <a:ext cx="1066943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www.insidetwocircles.com/wp-content/uploads/2013/10/WIIFM1-300x244.jpg"/>
          <p:cNvPicPr>
            <a:picLocks noChangeAspect="1" noChangeArrowheads="1"/>
          </p:cNvPicPr>
          <p:nvPr/>
        </p:nvPicPr>
        <p:blipFill>
          <a:blip r:embed="rId7" cstate="print"/>
          <a:srcRect/>
          <a:stretch>
            <a:fillRect/>
          </a:stretch>
        </p:blipFill>
        <p:spPr bwMode="auto">
          <a:xfrm>
            <a:off x="8540840" y="1066800"/>
            <a:ext cx="2400300" cy="1952245"/>
          </a:xfrm>
          <a:prstGeom prst="rect">
            <a:avLst/>
          </a:prstGeom>
          <a:noFill/>
        </p:spPr>
      </p:pic>
      <p:sp>
        <p:nvSpPr>
          <p:cNvPr id="6" name="TextBox 5"/>
          <p:cNvSpPr txBox="1"/>
          <p:nvPr/>
        </p:nvSpPr>
        <p:spPr>
          <a:xfrm>
            <a:off x="5334000" y="6400800"/>
            <a:ext cx="2667000" cy="338554"/>
          </a:xfrm>
          <a:prstGeom prst="rect">
            <a:avLst/>
          </a:prstGeom>
          <a:noFill/>
        </p:spPr>
        <p:txBody>
          <a:bodyPr wrap="square" rtlCol="0">
            <a:spAutoFit/>
          </a:bodyPr>
          <a:lstStyle/>
          <a:p>
            <a:r>
              <a:rPr lang="en-US" sz="800" dirty="0"/>
              <a:t>http://www.insidetwocircles.com/2013/10/10/whatsinitforme/</a:t>
            </a:r>
          </a:p>
        </p:txBody>
      </p:sp>
    </p:spTree>
    <p:extLst>
      <p:ext uri="{BB962C8B-B14F-4D97-AF65-F5344CB8AC3E}">
        <p14:creationId xmlns:p14="http://schemas.microsoft.com/office/powerpoint/2010/main" val="2035042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Perceived Value</a:t>
            </a:r>
          </a:p>
        </p:txBody>
      </p:sp>
      <p:sp>
        <p:nvSpPr>
          <p:cNvPr id="3" name="Text Placeholder 2"/>
          <p:cNvSpPr>
            <a:spLocks noGrp="1"/>
          </p:cNvSpPr>
          <p:nvPr>
            <p:ph type="body" sz="quarter" idx="13"/>
          </p:nvPr>
        </p:nvSpPr>
        <p:spPr>
          <a:xfrm>
            <a:off x="749643" y="1025611"/>
            <a:ext cx="8382000" cy="5105400"/>
          </a:xfrm>
        </p:spPr>
        <p:txBody>
          <a:bodyPr>
            <a:normAutofit/>
          </a:bodyPr>
          <a:lstStyle/>
          <a:p>
            <a:r>
              <a:rPr lang="en-US" sz="2800" dirty="0"/>
              <a:t>Change behavior</a:t>
            </a:r>
          </a:p>
          <a:p>
            <a:r>
              <a:rPr lang="en-US" sz="2800" dirty="0"/>
              <a:t>Change their lifestyle</a:t>
            </a:r>
          </a:p>
          <a:p>
            <a:r>
              <a:rPr lang="en-US" sz="2800" dirty="0"/>
              <a:t>Change their job duties</a:t>
            </a:r>
          </a:p>
          <a:p>
            <a:r>
              <a:rPr lang="en-US" sz="2800" dirty="0"/>
              <a:t>Commit to new routines </a:t>
            </a:r>
          </a:p>
          <a:p>
            <a:r>
              <a:rPr lang="en-US" sz="2800" dirty="0"/>
              <a:t>Deal with past relationships</a:t>
            </a:r>
          </a:p>
          <a:p>
            <a:r>
              <a:rPr lang="en-US" sz="2800" dirty="0"/>
              <a:t>Have new conversations with providers/partners</a:t>
            </a:r>
          </a:p>
          <a:p>
            <a:r>
              <a:rPr lang="en-US" sz="2800" dirty="0"/>
              <a:t>Spread the news</a:t>
            </a:r>
          </a:p>
          <a:p>
            <a:pPr lvl="1">
              <a:buNone/>
            </a:pPr>
            <a:endParaRPr lang="en-US" sz="2800" dirty="0"/>
          </a:p>
          <a:p>
            <a:pPr lvl="1" algn="ctr">
              <a:buNone/>
            </a:pPr>
            <a:r>
              <a:rPr lang="en-US" sz="2800" dirty="0">
                <a:solidFill>
                  <a:schemeClr val="accent6">
                    <a:lumMod val="75000"/>
                  </a:schemeClr>
                </a:solidFill>
                <a:latin typeface="Gautami" pitchFamily="34" charset="0"/>
                <a:cs typeface="Gautami" pitchFamily="34" charset="0"/>
              </a:rPr>
              <a:t>WHY SHOULD THEY…</a:t>
            </a:r>
          </a:p>
        </p:txBody>
      </p:sp>
    </p:spTree>
    <p:extLst>
      <p:ext uri="{BB962C8B-B14F-4D97-AF65-F5344CB8AC3E}">
        <p14:creationId xmlns:p14="http://schemas.microsoft.com/office/powerpoint/2010/main" val="84769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might it look like</a:t>
            </a:r>
          </a:p>
        </p:txBody>
      </p:sp>
      <p:graphicFrame>
        <p:nvGraphicFramePr>
          <p:cNvPr id="4" name="Diagram 3"/>
          <p:cNvGraphicFramePr/>
          <p:nvPr>
            <p:extLst>
              <p:ext uri="{D42A27DB-BD31-4B8C-83A1-F6EECF244321}">
                <p14:modId xmlns:p14="http://schemas.microsoft.com/office/powerpoint/2010/main" val="4125137932"/>
              </p:ext>
            </p:extLst>
          </p:nvPr>
        </p:nvGraphicFramePr>
        <p:xfrm>
          <a:off x="576647" y="1038896"/>
          <a:ext cx="11323431" cy="5819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479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17530965"/>
              </p:ext>
            </p:extLst>
          </p:nvPr>
        </p:nvGraphicFramePr>
        <p:xfrm>
          <a:off x="0" y="154546"/>
          <a:ext cx="11874321" cy="6246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4867923" y="2648030"/>
            <a:ext cx="1828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Default = Do nothing</a:t>
            </a:r>
          </a:p>
          <a:p>
            <a:pPr algn="ctr"/>
            <a:r>
              <a:rPr lang="en-US" dirty="0">
                <a:solidFill>
                  <a:schemeClr val="tx1"/>
                </a:solidFill>
              </a:rPr>
              <a:t>Alternatives</a:t>
            </a:r>
          </a:p>
          <a:p>
            <a:pPr algn="ctr"/>
            <a:r>
              <a:rPr lang="en-US" dirty="0">
                <a:solidFill>
                  <a:schemeClr val="tx1"/>
                </a:solidFill>
              </a:rPr>
              <a:t>Good Enough</a:t>
            </a:r>
          </a:p>
          <a:p>
            <a:pPr algn="ctr"/>
            <a:r>
              <a:rPr lang="en-US" dirty="0">
                <a:solidFill>
                  <a:schemeClr val="tx1"/>
                </a:solidFill>
              </a:rPr>
              <a:t>Risk of Trying</a:t>
            </a:r>
          </a:p>
        </p:txBody>
      </p:sp>
      <p:sp>
        <p:nvSpPr>
          <p:cNvPr id="9" name="TextBox 8"/>
          <p:cNvSpPr txBox="1"/>
          <p:nvPr/>
        </p:nvSpPr>
        <p:spPr>
          <a:xfrm>
            <a:off x="4724400" y="6400800"/>
            <a:ext cx="3429000" cy="338554"/>
          </a:xfrm>
          <a:prstGeom prst="rect">
            <a:avLst/>
          </a:prstGeom>
          <a:noFill/>
        </p:spPr>
        <p:txBody>
          <a:bodyPr wrap="square" rtlCol="0">
            <a:spAutoFit/>
          </a:bodyPr>
          <a:lstStyle/>
          <a:p>
            <a:r>
              <a:rPr lang="en-US" sz="800" dirty="0"/>
              <a:t>http://www.forbes.com/sites/michaelskok/2013/06/14/4-steps-to-building-a-compelling-value-proposition/</a:t>
            </a:r>
          </a:p>
        </p:txBody>
      </p:sp>
      <p:sp>
        <p:nvSpPr>
          <p:cNvPr id="10" name="TextBox 9"/>
          <p:cNvSpPr txBox="1"/>
          <p:nvPr/>
        </p:nvSpPr>
        <p:spPr>
          <a:xfrm>
            <a:off x="5013115" y="1782573"/>
            <a:ext cx="1538416" cy="584775"/>
          </a:xfrm>
          <a:prstGeom prst="rect">
            <a:avLst/>
          </a:prstGeom>
          <a:noFill/>
        </p:spPr>
        <p:txBody>
          <a:bodyPr wrap="square" rtlCol="0">
            <a:spAutoFit/>
          </a:bodyPr>
          <a:lstStyle/>
          <a:p>
            <a:r>
              <a:rPr lang="en-US" sz="3200" dirty="0"/>
              <a:t>Inertia</a:t>
            </a:r>
          </a:p>
        </p:txBody>
      </p:sp>
    </p:spTree>
    <p:extLst>
      <p:ext uri="{BB962C8B-B14F-4D97-AF65-F5344CB8AC3E}">
        <p14:creationId xmlns:p14="http://schemas.microsoft.com/office/powerpoint/2010/main" val="54434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Questions</a:t>
            </a:r>
          </a:p>
        </p:txBody>
      </p:sp>
      <p:sp>
        <p:nvSpPr>
          <p:cNvPr id="4" name="Subtitle 3"/>
          <p:cNvSpPr>
            <a:spLocks noGrp="1"/>
          </p:cNvSpPr>
          <p:nvPr>
            <p:ph type="subTitle" idx="1"/>
          </p:nvPr>
        </p:nvSpPr>
        <p:spPr/>
        <p:txBody>
          <a:bodyPr/>
          <a:lstStyle/>
          <a:p>
            <a:endParaRPr lang="en-US"/>
          </a:p>
        </p:txBody>
      </p:sp>
      <p:pic>
        <p:nvPicPr>
          <p:cNvPr id="325636" name="Picture 4" descr="https://s3.amazonaws.com/pf_images/prod_prayer_detail/5334c620bfce083a539d8a7c"/>
          <p:cNvPicPr>
            <a:picLocks noChangeAspect="1" noChangeArrowheads="1"/>
          </p:cNvPicPr>
          <p:nvPr/>
        </p:nvPicPr>
        <p:blipFill>
          <a:blip r:embed="rId2" cstate="print"/>
          <a:srcRect/>
          <a:stretch>
            <a:fillRect/>
          </a:stretch>
        </p:blipFill>
        <p:spPr bwMode="auto">
          <a:xfrm>
            <a:off x="3108325" y="1672591"/>
            <a:ext cx="5619750" cy="3743325"/>
          </a:xfrm>
          <a:prstGeom prst="rect">
            <a:avLst/>
          </a:prstGeom>
          <a:noFill/>
        </p:spPr>
      </p:pic>
    </p:spTree>
    <p:extLst>
      <p:ext uri="{BB962C8B-B14F-4D97-AF65-F5344CB8AC3E}">
        <p14:creationId xmlns:p14="http://schemas.microsoft.com/office/powerpoint/2010/main" val="1273183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Adoption of Ideas</a:t>
            </a:r>
          </a:p>
        </p:txBody>
      </p:sp>
      <p:grpSp>
        <p:nvGrpSpPr>
          <p:cNvPr id="2" name="Group 3"/>
          <p:cNvGrpSpPr>
            <a:grpSpLocks/>
          </p:cNvGrpSpPr>
          <p:nvPr/>
        </p:nvGrpSpPr>
        <p:grpSpPr bwMode="auto">
          <a:xfrm flipH="1">
            <a:off x="2514600" y="2133601"/>
            <a:ext cx="7848600" cy="3127375"/>
            <a:chOff x="448" y="1749"/>
            <a:chExt cx="3948" cy="1400"/>
          </a:xfrm>
        </p:grpSpPr>
        <p:sp>
          <p:nvSpPr>
            <p:cNvPr id="16403" name="Line 4"/>
            <p:cNvSpPr>
              <a:spLocks noChangeShapeType="1"/>
            </p:cNvSpPr>
            <p:nvPr/>
          </p:nvSpPr>
          <p:spPr bwMode="auto">
            <a:xfrm flipV="1">
              <a:off x="448" y="3143"/>
              <a:ext cx="245" cy="6"/>
            </a:xfrm>
            <a:prstGeom prst="line">
              <a:avLst/>
            </a:prstGeom>
            <a:noFill/>
            <a:ln w="38100">
              <a:solidFill>
                <a:schemeClr val="tx1"/>
              </a:solidFill>
              <a:round/>
              <a:headEnd/>
              <a:tailEnd/>
            </a:ln>
          </p:spPr>
          <p:txBody>
            <a:bodyPr/>
            <a:lstStyle/>
            <a:p>
              <a:endParaRPr lang="en-US" dirty="0"/>
            </a:p>
          </p:txBody>
        </p:sp>
        <p:sp>
          <p:nvSpPr>
            <p:cNvPr id="16404" name="Freeform 5"/>
            <p:cNvSpPr>
              <a:spLocks/>
            </p:cNvSpPr>
            <p:nvPr/>
          </p:nvSpPr>
          <p:spPr bwMode="auto">
            <a:xfrm>
              <a:off x="693" y="3137"/>
              <a:ext cx="251" cy="6"/>
            </a:xfrm>
            <a:custGeom>
              <a:avLst/>
              <a:gdLst>
                <a:gd name="T0" fmla="*/ 0 w 251"/>
                <a:gd name="T1" fmla="*/ 6 h 6"/>
                <a:gd name="T2" fmla="*/ 122 w 251"/>
                <a:gd name="T3" fmla="*/ 6 h 6"/>
                <a:gd name="T4" fmla="*/ 251 w 251"/>
                <a:gd name="T5" fmla="*/ 0 h 6"/>
                <a:gd name="T6" fmla="*/ 0 60000 65536"/>
                <a:gd name="T7" fmla="*/ 0 60000 65536"/>
                <a:gd name="T8" fmla="*/ 0 60000 65536"/>
                <a:gd name="T9" fmla="*/ 0 w 251"/>
                <a:gd name="T10" fmla="*/ 0 h 6"/>
                <a:gd name="T11" fmla="*/ 251 w 251"/>
                <a:gd name="T12" fmla="*/ 6 h 6"/>
              </a:gdLst>
              <a:ahLst/>
              <a:cxnLst>
                <a:cxn ang="T6">
                  <a:pos x="T0" y="T1"/>
                </a:cxn>
                <a:cxn ang="T7">
                  <a:pos x="T2" y="T3"/>
                </a:cxn>
                <a:cxn ang="T8">
                  <a:pos x="T4" y="T5"/>
                </a:cxn>
              </a:cxnLst>
              <a:rect l="T9" t="T10" r="T11" b="T12"/>
              <a:pathLst>
                <a:path w="251" h="6">
                  <a:moveTo>
                    <a:pt x="0" y="6"/>
                  </a:moveTo>
                  <a:lnTo>
                    <a:pt x="122" y="6"/>
                  </a:lnTo>
                  <a:lnTo>
                    <a:pt x="251" y="0"/>
                  </a:lnTo>
                </a:path>
              </a:pathLst>
            </a:custGeom>
            <a:noFill/>
            <a:ln w="38100" cmpd="sng">
              <a:solidFill>
                <a:schemeClr val="tx1"/>
              </a:solidFill>
              <a:prstDash val="solid"/>
              <a:round/>
              <a:headEnd/>
              <a:tailEnd/>
            </a:ln>
          </p:spPr>
          <p:txBody>
            <a:bodyPr/>
            <a:lstStyle/>
            <a:p>
              <a:endParaRPr lang="en-US" dirty="0"/>
            </a:p>
          </p:txBody>
        </p:sp>
        <p:sp>
          <p:nvSpPr>
            <p:cNvPr id="16405" name="Freeform 6"/>
            <p:cNvSpPr>
              <a:spLocks/>
            </p:cNvSpPr>
            <p:nvPr/>
          </p:nvSpPr>
          <p:spPr bwMode="auto">
            <a:xfrm>
              <a:off x="944" y="3108"/>
              <a:ext cx="245" cy="29"/>
            </a:xfrm>
            <a:custGeom>
              <a:avLst/>
              <a:gdLst>
                <a:gd name="T0" fmla="*/ 0 w 245"/>
                <a:gd name="T1" fmla="*/ 29 h 29"/>
                <a:gd name="T2" fmla="*/ 122 w 245"/>
                <a:gd name="T3" fmla="*/ 18 h 29"/>
                <a:gd name="T4" fmla="*/ 245 w 245"/>
                <a:gd name="T5" fmla="*/ 0 h 29"/>
                <a:gd name="T6" fmla="*/ 0 60000 65536"/>
                <a:gd name="T7" fmla="*/ 0 60000 65536"/>
                <a:gd name="T8" fmla="*/ 0 60000 65536"/>
                <a:gd name="T9" fmla="*/ 0 w 245"/>
                <a:gd name="T10" fmla="*/ 0 h 29"/>
                <a:gd name="T11" fmla="*/ 245 w 245"/>
                <a:gd name="T12" fmla="*/ 29 h 29"/>
              </a:gdLst>
              <a:ahLst/>
              <a:cxnLst>
                <a:cxn ang="T6">
                  <a:pos x="T0" y="T1"/>
                </a:cxn>
                <a:cxn ang="T7">
                  <a:pos x="T2" y="T3"/>
                </a:cxn>
                <a:cxn ang="T8">
                  <a:pos x="T4" y="T5"/>
                </a:cxn>
              </a:cxnLst>
              <a:rect l="T9" t="T10" r="T11" b="T12"/>
              <a:pathLst>
                <a:path w="245" h="29">
                  <a:moveTo>
                    <a:pt x="0" y="29"/>
                  </a:moveTo>
                  <a:lnTo>
                    <a:pt x="122" y="18"/>
                  </a:lnTo>
                  <a:lnTo>
                    <a:pt x="245" y="0"/>
                  </a:lnTo>
                </a:path>
              </a:pathLst>
            </a:custGeom>
            <a:noFill/>
            <a:ln w="38100" cmpd="sng">
              <a:solidFill>
                <a:schemeClr val="tx1"/>
              </a:solidFill>
              <a:prstDash val="solid"/>
              <a:round/>
              <a:headEnd/>
              <a:tailEnd/>
            </a:ln>
          </p:spPr>
          <p:txBody>
            <a:bodyPr/>
            <a:lstStyle/>
            <a:p>
              <a:endParaRPr lang="en-US" dirty="0"/>
            </a:p>
          </p:txBody>
        </p:sp>
        <p:sp>
          <p:nvSpPr>
            <p:cNvPr id="16406" name="Freeform 7"/>
            <p:cNvSpPr>
              <a:spLocks/>
            </p:cNvSpPr>
            <p:nvPr/>
          </p:nvSpPr>
          <p:spPr bwMode="auto">
            <a:xfrm>
              <a:off x="1189" y="3038"/>
              <a:ext cx="245" cy="70"/>
            </a:xfrm>
            <a:custGeom>
              <a:avLst/>
              <a:gdLst>
                <a:gd name="T0" fmla="*/ 0 w 245"/>
                <a:gd name="T1" fmla="*/ 70 h 70"/>
                <a:gd name="T2" fmla="*/ 122 w 245"/>
                <a:gd name="T3" fmla="*/ 41 h 70"/>
                <a:gd name="T4" fmla="*/ 180 w 245"/>
                <a:gd name="T5" fmla="*/ 24 h 70"/>
                <a:gd name="T6" fmla="*/ 245 w 245"/>
                <a:gd name="T7" fmla="*/ 0 h 70"/>
                <a:gd name="T8" fmla="*/ 0 60000 65536"/>
                <a:gd name="T9" fmla="*/ 0 60000 65536"/>
                <a:gd name="T10" fmla="*/ 0 60000 65536"/>
                <a:gd name="T11" fmla="*/ 0 60000 65536"/>
                <a:gd name="T12" fmla="*/ 0 w 245"/>
                <a:gd name="T13" fmla="*/ 0 h 70"/>
                <a:gd name="T14" fmla="*/ 245 w 245"/>
                <a:gd name="T15" fmla="*/ 70 h 70"/>
              </a:gdLst>
              <a:ahLst/>
              <a:cxnLst>
                <a:cxn ang="T8">
                  <a:pos x="T0" y="T1"/>
                </a:cxn>
                <a:cxn ang="T9">
                  <a:pos x="T2" y="T3"/>
                </a:cxn>
                <a:cxn ang="T10">
                  <a:pos x="T4" y="T5"/>
                </a:cxn>
                <a:cxn ang="T11">
                  <a:pos x="T6" y="T7"/>
                </a:cxn>
              </a:cxnLst>
              <a:rect l="T12" t="T13" r="T14" b="T15"/>
              <a:pathLst>
                <a:path w="245" h="70">
                  <a:moveTo>
                    <a:pt x="0" y="70"/>
                  </a:moveTo>
                  <a:lnTo>
                    <a:pt x="122" y="41"/>
                  </a:lnTo>
                  <a:lnTo>
                    <a:pt x="180" y="24"/>
                  </a:lnTo>
                  <a:lnTo>
                    <a:pt x="245" y="0"/>
                  </a:lnTo>
                </a:path>
              </a:pathLst>
            </a:custGeom>
            <a:noFill/>
            <a:ln w="38100" cmpd="sng">
              <a:solidFill>
                <a:schemeClr val="tx1"/>
              </a:solidFill>
              <a:prstDash val="solid"/>
              <a:round/>
              <a:headEnd/>
              <a:tailEnd/>
            </a:ln>
          </p:spPr>
          <p:txBody>
            <a:bodyPr/>
            <a:lstStyle/>
            <a:p>
              <a:endParaRPr lang="en-US" dirty="0"/>
            </a:p>
          </p:txBody>
        </p:sp>
        <p:sp>
          <p:nvSpPr>
            <p:cNvPr id="16407" name="Freeform 8"/>
            <p:cNvSpPr>
              <a:spLocks/>
            </p:cNvSpPr>
            <p:nvPr/>
          </p:nvSpPr>
          <p:spPr bwMode="auto">
            <a:xfrm>
              <a:off x="1434" y="2910"/>
              <a:ext cx="250" cy="128"/>
            </a:xfrm>
            <a:custGeom>
              <a:avLst/>
              <a:gdLst>
                <a:gd name="T0" fmla="*/ 0 w 250"/>
                <a:gd name="T1" fmla="*/ 128 h 128"/>
                <a:gd name="T2" fmla="*/ 64 w 250"/>
                <a:gd name="T3" fmla="*/ 105 h 128"/>
                <a:gd name="T4" fmla="*/ 122 w 250"/>
                <a:gd name="T5" fmla="*/ 76 h 128"/>
                <a:gd name="T6" fmla="*/ 186 w 250"/>
                <a:gd name="T7" fmla="*/ 41 h 128"/>
                <a:gd name="T8" fmla="*/ 250 w 250"/>
                <a:gd name="T9" fmla="*/ 0 h 128"/>
                <a:gd name="T10" fmla="*/ 0 60000 65536"/>
                <a:gd name="T11" fmla="*/ 0 60000 65536"/>
                <a:gd name="T12" fmla="*/ 0 60000 65536"/>
                <a:gd name="T13" fmla="*/ 0 60000 65536"/>
                <a:gd name="T14" fmla="*/ 0 60000 65536"/>
                <a:gd name="T15" fmla="*/ 0 w 250"/>
                <a:gd name="T16" fmla="*/ 0 h 128"/>
                <a:gd name="T17" fmla="*/ 250 w 250"/>
                <a:gd name="T18" fmla="*/ 128 h 128"/>
              </a:gdLst>
              <a:ahLst/>
              <a:cxnLst>
                <a:cxn ang="T10">
                  <a:pos x="T0" y="T1"/>
                </a:cxn>
                <a:cxn ang="T11">
                  <a:pos x="T2" y="T3"/>
                </a:cxn>
                <a:cxn ang="T12">
                  <a:pos x="T4" y="T5"/>
                </a:cxn>
                <a:cxn ang="T13">
                  <a:pos x="T6" y="T7"/>
                </a:cxn>
                <a:cxn ang="T14">
                  <a:pos x="T8" y="T9"/>
                </a:cxn>
              </a:cxnLst>
              <a:rect l="T15" t="T16" r="T17" b="T18"/>
              <a:pathLst>
                <a:path w="250" h="128">
                  <a:moveTo>
                    <a:pt x="0" y="128"/>
                  </a:moveTo>
                  <a:lnTo>
                    <a:pt x="64" y="105"/>
                  </a:lnTo>
                  <a:lnTo>
                    <a:pt x="122" y="76"/>
                  </a:lnTo>
                  <a:lnTo>
                    <a:pt x="186" y="41"/>
                  </a:lnTo>
                  <a:lnTo>
                    <a:pt x="250" y="0"/>
                  </a:lnTo>
                </a:path>
              </a:pathLst>
            </a:custGeom>
            <a:noFill/>
            <a:ln w="38100" cmpd="sng">
              <a:solidFill>
                <a:schemeClr val="tx1"/>
              </a:solidFill>
              <a:prstDash val="solid"/>
              <a:round/>
              <a:headEnd/>
              <a:tailEnd/>
            </a:ln>
          </p:spPr>
          <p:txBody>
            <a:bodyPr/>
            <a:lstStyle/>
            <a:p>
              <a:endParaRPr lang="en-US" dirty="0"/>
            </a:p>
          </p:txBody>
        </p:sp>
        <p:sp>
          <p:nvSpPr>
            <p:cNvPr id="16408" name="Freeform 9"/>
            <p:cNvSpPr>
              <a:spLocks/>
            </p:cNvSpPr>
            <p:nvPr/>
          </p:nvSpPr>
          <p:spPr bwMode="auto">
            <a:xfrm>
              <a:off x="1684" y="2694"/>
              <a:ext cx="245" cy="216"/>
            </a:xfrm>
            <a:custGeom>
              <a:avLst/>
              <a:gdLst>
                <a:gd name="T0" fmla="*/ 0 w 245"/>
                <a:gd name="T1" fmla="*/ 216 h 216"/>
                <a:gd name="T2" fmla="*/ 65 w 245"/>
                <a:gd name="T3" fmla="*/ 169 h 216"/>
                <a:gd name="T4" fmla="*/ 123 w 245"/>
                <a:gd name="T5" fmla="*/ 117 h 216"/>
                <a:gd name="T6" fmla="*/ 187 w 245"/>
                <a:gd name="T7" fmla="*/ 64 h 216"/>
                <a:gd name="T8" fmla="*/ 245 w 245"/>
                <a:gd name="T9" fmla="*/ 0 h 216"/>
                <a:gd name="T10" fmla="*/ 0 60000 65536"/>
                <a:gd name="T11" fmla="*/ 0 60000 65536"/>
                <a:gd name="T12" fmla="*/ 0 60000 65536"/>
                <a:gd name="T13" fmla="*/ 0 60000 65536"/>
                <a:gd name="T14" fmla="*/ 0 60000 65536"/>
                <a:gd name="T15" fmla="*/ 0 w 245"/>
                <a:gd name="T16" fmla="*/ 0 h 216"/>
                <a:gd name="T17" fmla="*/ 245 w 245"/>
                <a:gd name="T18" fmla="*/ 216 h 216"/>
              </a:gdLst>
              <a:ahLst/>
              <a:cxnLst>
                <a:cxn ang="T10">
                  <a:pos x="T0" y="T1"/>
                </a:cxn>
                <a:cxn ang="T11">
                  <a:pos x="T2" y="T3"/>
                </a:cxn>
                <a:cxn ang="T12">
                  <a:pos x="T4" y="T5"/>
                </a:cxn>
                <a:cxn ang="T13">
                  <a:pos x="T6" y="T7"/>
                </a:cxn>
                <a:cxn ang="T14">
                  <a:pos x="T8" y="T9"/>
                </a:cxn>
              </a:cxnLst>
              <a:rect l="T15" t="T16" r="T17" b="T18"/>
              <a:pathLst>
                <a:path w="245" h="216">
                  <a:moveTo>
                    <a:pt x="0" y="216"/>
                  </a:moveTo>
                  <a:lnTo>
                    <a:pt x="65" y="169"/>
                  </a:lnTo>
                  <a:lnTo>
                    <a:pt x="123" y="117"/>
                  </a:lnTo>
                  <a:lnTo>
                    <a:pt x="187" y="64"/>
                  </a:lnTo>
                  <a:lnTo>
                    <a:pt x="245" y="0"/>
                  </a:lnTo>
                </a:path>
              </a:pathLst>
            </a:custGeom>
            <a:noFill/>
            <a:ln w="38100" cmpd="sng">
              <a:solidFill>
                <a:schemeClr val="tx1"/>
              </a:solidFill>
              <a:prstDash val="solid"/>
              <a:round/>
              <a:headEnd/>
              <a:tailEnd/>
            </a:ln>
          </p:spPr>
          <p:txBody>
            <a:bodyPr/>
            <a:lstStyle/>
            <a:p>
              <a:endParaRPr lang="en-US" dirty="0"/>
            </a:p>
          </p:txBody>
        </p:sp>
        <p:sp>
          <p:nvSpPr>
            <p:cNvPr id="16409" name="Freeform 10"/>
            <p:cNvSpPr>
              <a:spLocks/>
            </p:cNvSpPr>
            <p:nvPr/>
          </p:nvSpPr>
          <p:spPr bwMode="auto">
            <a:xfrm>
              <a:off x="1929" y="2397"/>
              <a:ext cx="245" cy="297"/>
            </a:xfrm>
            <a:custGeom>
              <a:avLst/>
              <a:gdLst>
                <a:gd name="T0" fmla="*/ 0 w 245"/>
                <a:gd name="T1" fmla="*/ 297 h 297"/>
                <a:gd name="T2" fmla="*/ 59 w 245"/>
                <a:gd name="T3" fmla="*/ 227 h 297"/>
                <a:gd name="T4" fmla="*/ 123 w 245"/>
                <a:gd name="T5" fmla="*/ 157 h 297"/>
                <a:gd name="T6" fmla="*/ 245 w 245"/>
                <a:gd name="T7" fmla="*/ 0 h 297"/>
                <a:gd name="T8" fmla="*/ 0 60000 65536"/>
                <a:gd name="T9" fmla="*/ 0 60000 65536"/>
                <a:gd name="T10" fmla="*/ 0 60000 65536"/>
                <a:gd name="T11" fmla="*/ 0 60000 65536"/>
                <a:gd name="T12" fmla="*/ 0 w 245"/>
                <a:gd name="T13" fmla="*/ 0 h 297"/>
                <a:gd name="T14" fmla="*/ 245 w 245"/>
                <a:gd name="T15" fmla="*/ 297 h 297"/>
              </a:gdLst>
              <a:ahLst/>
              <a:cxnLst>
                <a:cxn ang="T8">
                  <a:pos x="T0" y="T1"/>
                </a:cxn>
                <a:cxn ang="T9">
                  <a:pos x="T2" y="T3"/>
                </a:cxn>
                <a:cxn ang="T10">
                  <a:pos x="T4" y="T5"/>
                </a:cxn>
                <a:cxn ang="T11">
                  <a:pos x="T6" y="T7"/>
                </a:cxn>
              </a:cxnLst>
              <a:rect l="T12" t="T13" r="T14" b="T15"/>
              <a:pathLst>
                <a:path w="245" h="297">
                  <a:moveTo>
                    <a:pt x="0" y="297"/>
                  </a:moveTo>
                  <a:lnTo>
                    <a:pt x="59" y="227"/>
                  </a:lnTo>
                  <a:lnTo>
                    <a:pt x="123" y="157"/>
                  </a:lnTo>
                  <a:lnTo>
                    <a:pt x="245" y="0"/>
                  </a:lnTo>
                </a:path>
              </a:pathLst>
            </a:custGeom>
            <a:noFill/>
            <a:ln w="38100" cmpd="sng">
              <a:solidFill>
                <a:schemeClr val="tx1"/>
              </a:solidFill>
              <a:prstDash val="solid"/>
              <a:round/>
              <a:headEnd/>
              <a:tailEnd/>
            </a:ln>
          </p:spPr>
          <p:txBody>
            <a:bodyPr/>
            <a:lstStyle/>
            <a:p>
              <a:endParaRPr lang="en-US" dirty="0"/>
            </a:p>
          </p:txBody>
        </p:sp>
        <p:sp>
          <p:nvSpPr>
            <p:cNvPr id="16410" name="Freeform 11"/>
            <p:cNvSpPr>
              <a:spLocks/>
            </p:cNvSpPr>
            <p:nvPr/>
          </p:nvSpPr>
          <p:spPr bwMode="auto">
            <a:xfrm>
              <a:off x="2174" y="2076"/>
              <a:ext cx="251" cy="321"/>
            </a:xfrm>
            <a:custGeom>
              <a:avLst/>
              <a:gdLst>
                <a:gd name="T0" fmla="*/ 0 w 251"/>
                <a:gd name="T1" fmla="*/ 321 h 321"/>
                <a:gd name="T2" fmla="*/ 64 w 251"/>
                <a:gd name="T3" fmla="*/ 239 h 321"/>
                <a:gd name="T4" fmla="*/ 123 w 251"/>
                <a:gd name="T5" fmla="*/ 157 h 321"/>
                <a:gd name="T6" fmla="*/ 187 w 251"/>
                <a:gd name="T7" fmla="*/ 75 h 321"/>
                <a:gd name="T8" fmla="*/ 251 w 251"/>
                <a:gd name="T9" fmla="*/ 0 h 321"/>
                <a:gd name="T10" fmla="*/ 0 60000 65536"/>
                <a:gd name="T11" fmla="*/ 0 60000 65536"/>
                <a:gd name="T12" fmla="*/ 0 60000 65536"/>
                <a:gd name="T13" fmla="*/ 0 60000 65536"/>
                <a:gd name="T14" fmla="*/ 0 60000 65536"/>
                <a:gd name="T15" fmla="*/ 0 w 251"/>
                <a:gd name="T16" fmla="*/ 0 h 321"/>
                <a:gd name="T17" fmla="*/ 251 w 251"/>
                <a:gd name="T18" fmla="*/ 321 h 321"/>
              </a:gdLst>
              <a:ahLst/>
              <a:cxnLst>
                <a:cxn ang="T10">
                  <a:pos x="T0" y="T1"/>
                </a:cxn>
                <a:cxn ang="T11">
                  <a:pos x="T2" y="T3"/>
                </a:cxn>
                <a:cxn ang="T12">
                  <a:pos x="T4" y="T5"/>
                </a:cxn>
                <a:cxn ang="T13">
                  <a:pos x="T6" y="T7"/>
                </a:cxn>
                <a:cxn ang="T14">
                  <a:pos x="T8" y="T9"/>
                </a:cxn>
              </a:cxnLst>
              <a:rect l="T15" t="T16" r="T17" b="T18"/>
              <a:pathLst>
                <a:path w="251" h="321">
                  <a:moveTo>
                    <a:pt x="0" y="321"/>
                  </a:moveTo>
                  <a:lnTo>
                    <a:pt x="64" y="239"/>
                  </a:lnTo>
                  <a:lnTo>
                    <a:pt x="123" y="157"/>
                  </a:lnTo>
                  <a:lnTo>
                    <a:pt x="187" y="75"/>
                  </a:lnTo>
                  <a:lnTo>
                    <a:pt x="251" y="0"/>
                  </a:lnTo>
                </a:path>
              </a:pathLst>
            </a:custGeom>
            <a:noFill/>
            <a:ln w="38100" cmpd="sng">
              <a:solidFill>
                <a:schemeClr val="tx1"/>
              </a:solidFill>
              <a:prstDash val="solid"/>
              <a:round/>
              <a:headEnd/>
              <a:tailEnd/>
            </a:ln>
          </p:spPr>
          <p:txBody>
            <a:bodyPr/>
            <a:lstStyle/>
            <a:p>
              <a:endParaRPr lang="en-US" dirty="0"/>
            </a:p>
          </p:txBody>
        </p:sp>
        <p:sp>
          <p:nvSpPr>
            <p:cNvPr id="16411" name="Freeform 12"/>
            <p:cNvSpPr>
              <a:spLocks/>
            </p:cNvSpPr>
            <p:nvPr/>
          </p:nvSpPr>
          <p:spPr bwMode="auto">
            <a:xfrm>
              <a:off x="2425" y="1825"/>
              <a:ext cx="245" cy="251"/>
            </a:xfrm>
            <a:custGeom>
              <a:avLst/>
              <a:gdLst>
                <a:gd name="T0" fmla="*/ 0 w 245"/>
                <a:gd name="T1" fmla="*/ 251 h 251"/>
                <a:gd name="T2" fmla="*/ 64 w 245"/>
                <a:gd name="T3" fmla="*/ 181 h 251"/>
                <a:gd name="T4" fmla="*/ 123 w 245"/>
                <a:gd name="T5" fmla="*/ 111 h 251"/>
                <a:gd name="T6" fmla="*/ 187 w 245"/>
                <a:gd name="T7" fmla="*/ 46 h 251"/>
                <a:gd name="T8" fmla="*/ 216 w 245"/>
                <a:gd name="T9" fmla="*/ 23 h 251"/>
                <a:gd name="T10" fmla="*/ 245 w 245"/>
                <a:gd name="T11" fmla="*/ 0 h 251"/>
                <a:gd name="T12" fmla="*/ 0 60000 65536"/>
                <a:gd name="T13" fmla="*/ 0 60000 65536"/>
                <a:gd name="T14" fmla="*/ 0 60000 65536"/>
                <a:gd name="T15" fmla="*/ 0 60000 65536"/>
                <a:gd name="T16" fmla="*/ 0 60000 65536"/>
                <a:gd name="T17" fmla="*/ 0 60000 65536"/>
                <a:gd name="T18" fmla="*/ 0 w 245"/>
                <a:gd name="T19" fmla="*/ 0 h 251"/>
                <a:gd name="T20" fmla="*/ 245 w 245"/>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245" h="251">
                  <a:moveTo>
                    <a:pt x="0" y="251"/>
                  </a:moveTo>
                  <a:lnTo>
                    <a:pt x="64" y="181"/>
                  </a:lnTo>
                  <a:lnTo>
                    <a:pt x="123" y="111"/>
                  </a:lnTo>
                  <a:lnTo>
                    <a:pt x="187" y="46"/>
                  </a:lnTo>
                  <a:lnTo>
                    <a:pt x="216" y="23"/>
                  </a:lnTo>
                  <a:lnTo>
                    <a:pt x="245" y="0"/>
                  </a:lnTo>
                </a:path>
              </a:pathLst>
            </a:custGeom>
            <a:noFill/>
            <a:ln w="38100" cmpd="sng">
              <a:solidFill>
                <a:schemeClr val="tx1"/>
              </a:solidFill>
              <a:prstDash val="solid"/>
              <a:round/>
              <a:headEnd/>
              <a:tailEnd/>
            </a:ln>
          </p:spPr>
          <p:txBody>
            <a:bodyPr/>
            <a:lstStyle/>
            <a:p>
              <a:endParaRPr lang="en-US" dirty="0"/>
            </a:p>
          </p:txBody>
        </p:sp>
        <p:sp>
          <p:nvSpPr>
            <p:cNvPr id="16412" name="Freeform 13"/>
            <p:cNvSpPr>
              <a:spLocks/>
            </p:cNvSpPr>
            <p:nvPr/>
          </p:nvSpPr>
          <p:spPr bwMode="auto">
            <a:xfrm>
              <a:off x="2670" y="1749"/>
              <a:ext cx="245" cy="76"/>
            </a:xfrm>
            <a:custGeom>
              <a:avLst/>
              <a:gdLst>
                <a:gd name="T0" fmla="*/ 0 w 245"/>
                <a:gd name="T1" fmla="*/ 76 h 76"/>
                <a:gd name="T2" fmla="*/ 58 w 245"/>
                <a:gd name="T3" fmla="*/ 41 h 76"/>
                <a:gd name="T4" fmla="*/ 123 w 245"/>
                <a:gd name="T5" fmla="*/ 17 h 76"/>
                <a:gd name="T6" fmla="*/ 181 w 245"/>
                <a:gd name="T7" fmla="*/ 0 h 76"/>
                <a:gd name="T8" fmla="*/ 245 w 245"/>
                <a:gd name="T9" fmla="*/ 0 h 76"/>
                <a:gd name="T10" fmla="*/ 0 60000 65536"/>
                <a:gd name="T11" fmla="*/ 0 60000 65536"/>
                <a:gd name="T12" fmla="*/ 0 60000 65536"/>
                <a:gd name="T13" fmla="*/ 0 60000 65536"/>
                <a:gd name="T14" fmla="*/ 0 60000 65536"/>
                <a:gd name="T15" fmla="*/ 0 w 245"/>
                <a:gd name="T16" fmla="*/ 0 h 76"/>
                <a:gd name="T17" fmla="*/ 245 w 245"/>
                <a:gd name="T18" fmla="*/ 76 h 76"/>
              </a:gdLst>
              <a:ahLst/>
              <a:cxnLst>
                <a:cxn ang="T10">
                  <a:pos x="T0" y="T1"/>
                </a:cxn>
                <a:cxn ang="T11">
                  <a:pos x="T2" y="T3"/>
                </a:cxn>
                <a:cxn ang="T12">
                  <a:pos x="T4" y="T5"/>
                </a:cxn>
                <a:cxn ang="T13">
                  <a:pos x="T6" y="T7"/>
                </a:cxn>
                <a:cxn ang="T14">
                  <a:pos x="T8" y="T9"/>
                </a:cxn>
              </a:cxnLst>
              <a:rect l="T15" t="T16" r="T17" b="T18"/>
              <a:pathLst>
                <a:path w="245" h="76">
                  <a:moveTo>
                    <a:pt x="0" y="76"/>
                  </a:moveTo>
                  <a:lnTo>
                    <a:pt x="58" y="41"/>
                  </a:lnTo>
                  <a:lnTo>
                    <a:pt x="123" y="17"/>
                  </a:lnTo>
                  <a:lnTo>
                    <a:pt x="181" y="0"/>
                  </a:lnTo>
                  <a:lnTo>
                    <a:pt x="245" y="0"/>
                  </a:lnTo>
                </a:path>
              </a:pathLst>
            </a:custGeom>
            <a:noFill/>
            <a:ln w="38100" cmpd="sng">
              <a:solidFill>
                <a:schemeClr val="tx1"/>
              </a:solidFill>
              <a:prstDash val="solid"/>
              <a:round/>
              <a:headEnd/>
              <a:tailEnd/>
            </a:ln>
          </p:spPr>
          <p:txBody>
            <a:bodyPr/>
            <a:lstStyle/>
            <a:p>
              <a:endParaRPr lang="en-US" dirty="0"/>
            </a:p>
          </p:txBody>
        </p:sp>
        <p:sp>
          <p:nvSpPr>
            <p:cNvPr id="16413" name="Freeform 14"/>
            <p:cNvSpPr>
              <a:spLocks/>
            </p:cNvSpPr>
            <p:nvPr/>
          </p:nvSpPr>
          <p:spPr bwMode="auto">
            <a:xfrm>
              <a:off x="2915" y="1749"/>
              <a:ext cx="245" cy="117"/>
            </a:xfrm>
            <a:custGeom>
              <a:avLst/>
              <a:gdLst>
                <a:gd name="T0" fmla="*/ 0 w 245"/>
                <a:gd name="T1" fmla="*/ 0 h 117"/>
                <a:gd name="T2" fmla="*/ 58 w 245"/>
                <a:gd name="T3" fmla="*/ 12 h 117"/>
                <a:gd name="T4" fmla="*/ 123 w 245"/>
                <a:gd name="T5" fmla="*/ 35 h 117"/>
                <a:gd name="T6" fmla="*/ 181 w 245"/>
                <a:gd name="T7" fmla="*/ 70 h 117"/>
                <a:gd name="T8" fmla="*/ 245 w 245"/>
                <a:gd name="T9" fmla="*/ 117 h 117"/>
                <a:gd name="T10" fmla="*/ 0 60000 65536"/>
                <a:gd name="T11" fmla="*/ 0 60000 65536"/>
                <a:gd name="T12" fmla="*/ 0 60000 65536"/>
                <a:gd name="T13" fmla="*/ 0 60000 65536"/>
                <a:gd name="T14" fmla="*/ 0 60000 65536"/>
                <a:gd name="T15" fmla="*/ 0 w 245"/>
                <a:gd name="T16" fmla="*/ 0 h 117"/>
                <a:gd name="T17" fmla="*/ 245 w 245"/>
                <a:gd name="T18" fmla="*/ 117 h 117"/>
              </a:gdLst>
              <a:ahLst/>
              <a:cxnLst>
                <a:cxn ang="T10">
                  <a:pos x="T0" y="T1"/>
                </a:cxn>
                <a:cxn ang="T11">
                  <a:pos x="T2" y="T3"/>
                </a:cxn>
                <a:cxn ang="T12">
                  <a:pos x="T4" y="T5"/>
                </a:cxn>
                <a:cxn ang="T13">
                  <a:pos x="T6" y="T7"/>
                </a:cxn>
                <a:cxn ang="T14">
                  <a:pos x="T8" y="T9"/>
                </a:cxn>
              </a:cxnLst>
              <a:rect l="T15" t="T16" r="T17" b="T18"/>
              <a:pathLst>
                <a:path w="245" h="117">
                  <a:moveTo>
                    <a:pt x="0" y="0"/>
                  </a:moveTo>
                  <a:lnTo>
                    <a:pt x="58" y="12"/>
                  </a:lnTo>
                  <a:lnTo>
                    <a:pt x="123" y="35"/>
                  </a:lnTo>
                  <a:lnTo>
                    <a:pt x="181" y="70"/>
                  </a:lnTo>
                  <a:lnTo>
                    <a:pt x="245" y="117"/>
                  </a:lnTo>
                </a:path>
              </a:pathLst>
            </a:custGeom>
            <a:noFill/>
            <a:ln w="38100" cmpd="sng">
              <a:solidFill>
                <a:schemeClr val="tx1"/>
              </a:solidFill>
              <a:prstDash val="solid"/>
              <a:round/>
              <a:headEnd/>
              <a:tailEnd/>
            </a:ln>
          </p:spPr>
          <p:txBody>
            <a:bodyPr/>
            <a:lstStyle/>
            <a:p>
              <a:endParaRPr lang="en-US" dirty="0"/>
            </a:p>
          </p:txBody>
        </p:sp>
        <p:sp>
          <p:nvSpPr>
            <p:cNvPr id="16414" name="Freeform 15"/>
            <p:cNvSpPr>
              <a:spLocks/>
            </p:cNvSpPr>
            <p:nvPr/>
          </p:nvSpPr>
          <p:spPr bwMode="auto">
            <a:xfrm>
              <a:off x="3160" y="1866"/>
              <a:ext cx="251" cy="274"/>
            </a:xfrm>
            <a:custGeom>
              <a:avLst/>
              <a:gdLst>
                <a:gd name="T0" fmla="*/ 0 w 251"/>
                <a:gd name="T1" fmla="*/ 0 h 274"/>
                <a:gd name="T2" fmla="*/ 64 w 251"/>
                <a:gd name="T3" fmla="*/ 58 h 274"/>
                <a:gd name="T4" fmla="*/ 122 w 251"/>
                <a:gd name="T5" fmla="*/ 122 h 274"/>
                <a:gd name="T6" fmla="*/ 187 w 251"/>
                <a:gd name="T7" fmla="*/ 198 h 274"/>
                <a:gd name="T8" fmla="*/ 251 w 251"/>
                <a:gd name="T9" fmla="*/ 274 h 274"/>
                <a:gd name="T10" fmla="*/ 0 60000 65536"/>
                <a:gd name="T11" fmla="*/ 0 60000 65536"/>
                <a:gd name="T12" fmla="*/ 0 60000 65536"/>
                <a:gd name="T13" fmla="*/ 0 60000 65536"/>
                <a:gd name="T14" fmla="*/ 0 60000 65536"/>
                <a:gd name="T15" fmla="*/ 0 w 251"/>
                <a:gd name="T16" fmla="*/ 0 h 274"/>
                <a:gd name="T17" fmla="*/ 251 w 251"/>
                <a:gd name="T18" fmla="*/ 274 h 274"/>
              </a:gdLst>
              <a:ahLst/>
              <a:cxnLst>
                <a:cxn ang="T10">
                  <a:pos x="T0" y="T1"/>
                </a:cxn>
                <a:cxn ang="T11">
                  <a:pos x="T2" y="T3"/>
                </a:cxn>
                <a:cxn ang="T12">
                  <a:pos x="T4" y="T5"/>
                </a:cxn>
                <a:cxn ang="T13">
                  <a:pos x="T6" y="T7"/>
                </a:cxn>
                <a:cxn ang="T14">
                  <a:pos x="T8" y="T9"/>
                </a:cxn>
              </a:cxnLst>
              <a:rect l="T15" t="T16" r="T17" b="T18"/>
              <a:pathLst>
                <a:path w="251" h="274">
                  <a:moveTo>
                    <a:pt x="0" y="0"/>
                  </a:moveTo>
                  <a:lnTo>
                    <a:pt x="64" y="58"/>
                  </a:lnTo>
                  <a:lnTo>
                    <a:pt x="122" y="122"/>
                  </a:lnTo>
                  <a:lnTo>
                    <a:pt x="187" y="198"/>
                  </a:lnTo>
                  <a:lnTo>
                    <a:pt x="251" y="274"/>
                  </a:lnTo>
                </a:path>
              </a:pathLst>
            </a:custGeom>
            <a:noFill/>
            <a:ln w="38100" cmpd="sng">
              <a:solidFill>
                <a:schemeClr val="tx1"/>
              </a:solidFill>
              <a:prstDash val="solid"/>
              <a:round/>
              <a:headEnd/>
              <a:tailEnd/>
            </a:ln>
          </p:spPr>
          <p:txBody>
            <a:bodyPr/>
            <a:lstStyle/>
            <a:p>
              <a:endParaRPr lang="en-US" dirty="0"/>
            </a:p>
          </p:txBody>
        </p:sp>
        <p:sp>
          <p:nvSpPr>
            <p:cNvPr id="16415" name="Freeform 16"/>
            <p:cNvSpPr>
              <a:spLocks/>
            </p:cNvSpPr>
            <p:nvPr/>
          </p:nvSpPr>
          <p:spPr bwMode="auto">
            <a:xfrm>
              <a:off x="3411" y="2140"/>
              <a:ext cx="245" cy="321"/>
            </a:xfrm>
            <a:custGeom>
              <a:avLst/>
              <a:gdLst>
                <a:gd name="T0" fmla="*/ 0 w 245"/>
                <a:gd name="T1" fmla="*/ 0 h 321"/>
                <a:gd name="T2" fmla="*/ 64 w 245"/>
                <a:gd name="T3" fmla="*/ 76 h 321"/>
                <a:gd name="T4" fmla="*/ 122 w 245"/>
                <a:gd name="T5" fmla="*/ 157 h 321"/>
                <a:gd name="T6" fmla="*/ 186 w 245"/>
                <a:gd name="T7" fmla="*/ 239 h 321"/>
                <a:gd name="T8" fmla="*/ 245 w 245"/>
                <a:gd name="T9" fmla="*/ 321 h 321"/>
                <a:gd name="T10" fmla="*/ 0 60000 65536"/>
                <a:gd name="T11" fmla="*/ 0 60000 65536"/>
                <a:gd name="T12" fmla="*/ 0 60000 65536"/>
                <a:gd name="T13" fmla="*/ 0 60000 65536"/>
                <a:gd name="T14" fmla="*/ 0 60000 65536"/>
                <a:gd name="T15" fmla="*/ 0 w 245"/>
                <a:gd name="T16" fmla="*/ 0 h 321"/>
                <a:gd name="T17" fmla="*/ 245 w 245"/>
                <a:gd name="T18" fmla="*/ 321 h 321"/>
              </a:gdLst>
              <a:ahLst/>
              <a:cxnLst>
                <a:cxn ang="T10">
                  <a:pos x="T0" y="T1"/>
                </a:cxn>
                <a:cxn ang="T11">
                  <a:pos x="T2" y="T3"/>
                </a:cxn>
                <a:cxn ang="T12">
                  <a:pos x="T4" y="T5"/>
                </a:cxn>
                <a:cxn ang="T13">
                  <a:pos x="T6" y="T7"/>
                </a:cxn>
                <a:cxn ang="T14">
                  <a:pos x="T8" y="T9"/>
                </a:cxn>
              </a:cxnLst>
              <a:rect l="T15" t="T16" r="T17" b="T18"/>
              <a:pathLst>
                <a:path w="245" h="321">
                  <a:moveTo>
                    <a:pt x="0" y="0"/>
                  </a:moveTo>
                  <a:lnTo>
                    <a:pt x="64" y="76"/>
                  </a:lnTo>
                  <a:lnTo>
                    <a:pt x="122" y="157"/>
                  </a:lnTo>
                  <a:lnTo>
                    <a:pt x="186" y="239"/>
                  </a:lnTo>
                  <a:lnTo>
                    <a:pt x="245" y="321"/>
                  </a:lnTo>
                </a:path>
              </a:pathLst>
            </a:custGeom>
            <a:noFill/>
            <a:ln w="38100" cmpd="sng">
              <a:solidFill>
                <a:schemeClr val="tx1"/>
              </a:solidFill>
              <a:prstDash val="solid"/>
              <a:round/>
              <a:headEnd/>
              <a:tailEnd/>
            </a:ln>
          </p:spPr>
          <p:txBody>
            <a:bodyPr/>
            <a:lstStyle/>
            <a:p>
              <a:endParaRPr lang="en-US" dirty="0"/>
            </a:p>
          </p:txBody>
        </p:sp>
        <p:sp>
          <p:nvSpPr>
            <p:cNvPr id="16416" name="Freeform 17"/>
            <p:cNvSpPr>
              <a:spLocks/>
            </p:cNvSpPr>
            <p:nvPr/>
          </p:nvSpPr>
          <p:spPr bwMode="auto">
            <a:xfrm>
              <a:off x="3656" y="2461"/>
              <a:ext cx="245" cy="286"/>
            </a:xfrm>
            <a:custGeom>
              <a:avLst/>
              <a:gdLst>
                <a:gd name="T0" fmla="*/ 0 w 245"/>
                <a:gd name="T1" fmla="*/ 0 h 286"/>
                <a:gd name="T2" fmla="*/ 122 w 245"/>
                <a:gd name="T3" fmla="*/ 151 h 286"/>
                <a:gd name="T4" fmla="*/ 181 w 245"/>
                <a:gd name="T5" fmla="*/ 221 h 286"/>
                <a:gd name="T6" fmla="*/ 245 w 245"/>
                <a:gd name="T7" fmla="*/ 286 h 286"/>
                <a:gd name="T8" fmla="*/ 0 60000 65536"/>
                <a:gd name="T9" fmla="*/ 0 60000 65536"/>
                <a:gd name="T10" fmla="*/ 0 60000 65536"/>
                <a:gd name="T11" fmla="*/ 0 60000 65536"/>
                <a:gd name="T12" fmla="*/ 0 w 245"/>
                <a:gd name="T13" fmla="*/ 0 h 286"/>
                <a:gd name="T14" fmla="*/ 245 w 245"/>
                <a:gd name="T15" fmla="*/ 286 h 286"/>
              </a:gdLst>
              <a:ahLst/>
              <a:cxnLst>
                <a:cxn ang="T8">
                  <a:pos x="T0" y="T1"/>
                </a:cxn>
                <a:cxn ang="T9">
                  <a:pos x="T2" y="T3"/>
                </a:cxn>
                <a:cxn ang="T10">
                  <a:pos x="T4" y="T5"/>
                </a:cxn>
                <a:cxn ang="T11">
                  <a:pos x="T6" y="T7"/>
                </a:cxn>
              </a:cxnLst>
              <a:rect l="T12" t="T13" r="T14" b="T15"/>
              <a:pathLst>
                <a:path w="245" h="286">
                  <a:moveTo>
                    <a:pt x="0" y="0"/>
                  </a:moveTo>
                  <a:lnTo>
                    <a:pt x="122" y="151"/>
                  </a:lnTo>
                  <a:lnTo>
                    <a:pt x="181" y="221"/>
                  </a:lnTo>
                  <a:lnTo>
                    <a:pt x="245" y="286"/>
                  </a:lnTo>
                </a:path>
              </a:pathLst>
            </a:custGeom>
            <a:noFill/>
            <a:ln w="38100" cmpd="sng">
              <a:solidFill>
                <a:schemeClr val="tx1"/>
              </a:solidFill>
              <a:prstDash val="solid"/>
              <a:round/>
              <a:headEnd/>
              <a:tailEnd/>
            </a:ln>
          </p:spPr>
          <p:txBody>
            <a:bodyPr/>
            <a:lstStyle/>
            <a:p>
              <a:endParaRPr lang="en-US" dirty="0"/>
            </a:p>
          </p:txBody>
        </p:sp>
        <p:sp>
          <p:nvSpPr>
            <p:cNvPr id="16417" name="Freeform 18"/>
            <p:cNvSpPr>
              <a:spLocks/>
            </p:cNvSpPr>
            <p:nvPr/>
          </p:nvSpPr>
          <p:spPr bwMode="auto">
            <a:xfrm>
              <a:off x="3901" y="2747"/>
              <a:ext cx="251" cy="198"/>
            </a:xfrm>
            <a:custGeom>
              <a:avLst/>
              <a:gdLst>
                <a:gd name="T0" fmla="*/ 0 w 251"/>
                <a:gd name="T1" fmla="*/ 0 h 198"/>
                <a:gd name="T2" fmla="*/ 64 w 251"/>
                <a:gd name="T3" fmla="*/ 58 h 198"/>
                <a:gd name="T4" fmla="*/ 122 w 251"/>
                <a:gd name="T5" fmla="*/ 110 h 198"/>
                <a:gd name="T6" fmla="*/ 186 w 251"/>
                <a:gd name="T7" fmla="*/ 157 h 198"/>
                <a:gd name="T8" fmla="*/ 251 w 251"/>
                <a:gd name="T9" fmla="*/ 198 h 198"/>
                <a:gd name="T10" fmla="*/ 0 60000 65536"/>
                <a:gd name="T11" fmla="*/ 0 60000 65536"/>
                <a:gd name="T12" fmla="*/ 0 60000 65536"/>
                <a:gd name="T13" fmla="*/ 0 60000 65536"/>
                <a:gd name="T14" fmla="*/ 0 60000 65536"/>
                <a:gd name="T15" fmla="*/ 0 w 251"/>
                <a:gd name="T16" fmla="*/ 0 h 198"/>
                <a:gd name="T17" fmla="*/ 251 w 251"/>
                <a:gd name="T18" fmla="*/ 198 h 198"/>
              </a:gdLst>
              <a:ahLst/>
              <a:cxnLst>
                <a:cxn ang="T10">
                  <a:pos x="T0" y="T1"/>
                </a:cxn>
                <a:cxn ang="T11">
                  <a:pos x="T2" y="T3"/>
                </a:cxn>
                <a:cxn ang="T12">
                  <a:pos x="T4" y="T5"/>
                </a:cxn>
                <a:cxn ang="T13">
                  <a:pos x="T6" y="T7"/>
                </a:cxn>
                <a:cxn ang="T14">
                  <a:pos x="T8" y="T9"/>
                </a:cxn>
              </a:cxnLst>
              <a:rect l="T15" t="T16" r="T17" b="T18"/>
              <a:pathLst>
                <a:path w="251" h="198">
                  <a:moveTo>
                    <a:pt x="0" y="0"/>
                  </a:moveTo>
                  <a:lnTo>
                    <a:pt x="64" y="58"/>
                  </a:lnTo>
                  <a:lnTo>
                    <a:pt x="122" y="110"/>
                  </a:lnTo>
                  <a:lnTo>
                    <a:pt x="186" y="157"/>
                  </a:lnTo>
                  <a:lnTo>
                    <a:pt x="251" y="198"/>
                  </a:lnTo>
                </a:path>
              </a:pathLst>
            </a:custGeom>
            <a:noFill/>
            <a:ln w="38100" cmpd="sng">
              <a:solidFill>
                <a:schemeClr val="tx1"/>
              </a:solidFill>
              <a:prstDash val="solid"/>
              <a:round/>
              <a:headEnd/>
              <a:tailEnd/>
            </a:ln>
          </p:spPr>
          <p:txBody>
            <a:bodyPr/>
            <a:lstStyle/>
            <a:p>
              <a:endParaRPr lang="en-US" dirty="0"/>
            </a:p>
          </p:txBody>
        </p:sp>
        <p:sp>
          <p:nvSpPr>
            <p:cNvPr id="16418" name="Freeform 19"/>
            <p:cNvSpPr>
              <a:spLocks/>
            </p:cNvSpPr>
            <p:nvPr/>
          </p:nvSpPr>
          <p:spPr bwMode="auto">
            <a:xfrm>
              <a:off x="4152" y="2945"/>
              <a:ext cx="244" cy="117"/>
            </a:xfrm>
            <a:custGeom>
              <a:avLst/>
              <a:gdLst>
                <a:gd name="T0" fmla="*/ 0 w 244"/>
                <a:gd name="T1" fmla="*/ 0 h 117"/>
                <a:gd name="T2" fmla="*/ 64 w 244"/>
                <a:gd name="T3" fmla="*/ 35 h 117"/>
                <a:gd name="T4" fmla="*/ 122 w 244"/>
                <a:gd name="T5" fmla="*/ 70 h 117"/>
                <a:gd name="T6" fmla="*/ 186 w 244"/>
                <a:gd name="T7" fmla="*/ 93 h 117"/>
                <a:gd name="T8" fmla="*/ 244 w 244"/>
                <a:gd name="T9" fmla="*/ 117 h 117"/>
                <a:gd name="T10" fmla="*/ 0 60000 65536"/>
                <a:gd name="T11" fmla="*/ 0 60000 65536"/>
                <a:gd name="T12" fmla="*/ 0 60000 65536"/>
                <a:gd name="T13" fmla="*/ 0 60000 65536"/>
                <a:gd name="T14" fmla="*/ 0 60000 65536"/>
                <a:gd name="T15" fmla="*/ 0 w 244"/>
                <a:gd name="T16" fmla="*/ 0 h 117"/>
                <a:gd name="T17" fmla="*/ 244 w 244"/>
                <a:gd name="T18" fmla="*/ 117 h 117"/>
              </a:gdLst>
              <a:ahLst/>
              <a:cxnLst>
                <a:cxn ang="T10">
                  <a:pos x="T0" y="T1"/>
                </a:cxn>
                <a:cxn ang="T11">
                  <a:pos x="T2" y="T3"/>
                </a:cxn>
                <a:cxn ang="T12">
                  <a:pos x="T4" y="T5"/>
                </a:cxn>
                <a:cxn ang="T13">
                  <a:pos x="T6" y="T7"/>
                </a:cxn>
                <a:cxn ang="T14">
                  <a:pos x="T8" y="T9"/>
                </a:cxn>
              </a:cxnLst>
              <a:rect l="T15" t="T16" r="T17" b="T18"/>
              <a:pathLst>
                <a:path w="244" h="117">
                  <a:moveTo>
                    <a:pt x="0" y="0"/>
                  </a:moveTo>
                  <a:lnTo>
                    <a:pt x="64" y="35"/>
                  </a:lnTo>
                  <a:lnTo>
                    <a:pt x="122" y="70"/>
                  </a:lnTo>
                  <a:lnTo>
                    <a:pt x="186" y="93"/>
                  </a:lnTo>
                  <a:lnTo>
                    <a:pt x="244" y="117"/>
                  </a:lnTo>
                </a:path>
              </a:pathLst>
            </a:custGeom>
            <a:noFill/>
            <a:ln w="38100" cmpd="sng">
              <a:solidFill>
                <a:schemeClr val="tx1"/>
              </a:solidFill>
              <a:prstDash val="solid"/>
              <a:round/>
              <a:headEnd/>
              <a:tailEnd/>
            </a:ln>
          </p:spPr>
          <p:txBody>
            <a:bodyPr/>
            <a:lstStyle/>
            <a:p>
              <a:endParaRPr lang="en-US" dirty="0"/>
            </a:p>
          </p:txBody>
        </p:sp>
      </p:grpSp>
      <p:sp>
        <p:nvSpPr>
          <p:cNvPr id="16388" name="Line 20"/>
          <p:cNvSpPr>
            <a:spLocks noChangeShapeType="1"/>
          </p:cNvSpPr>
          <p:nvPr/>
        </p:nvSpPr>
        <p:spPr bwMode="auto">
          <a:xfrm flipH="1">
            <a:off x="2895600" y="4876800"/>
            <a:ext cx="0" cy="685800"/>
          </a:xfrm>
          <a:prstGeom prst="line">
            <a:avLst/>
          </a:prstGeom>
          <a:noFill/>
          <a:ln w="19050">
            <a:solidFill>
              <a:schemeClr val="tx1"/>
            </a:solidFill>
            <a:round/>
            <a:headEnd/>
            <a:tailEnd/>
          </a:ln>
        </p:spPr>
        <p:txBody>
          <a:bodyPr/>
          <a:lstStyle/>
          <a:p>
            <a:endParaRPr lang="en-US" dirty="0"/>
          </a:p>
        </p:txBody>
      </p:sp>
      <p:sp>
        <p:nvSpPr>
          <p:cNvPr id="16389" name="Line 21"/>
          <p:cNvSpPr>
            <a:spLocks noChangeShapeType="1"/>
          </p:cNvSpPr>
          <p:nvPr/>
        </p:nvSpPr>
        <p:spPr bwMode="auto">
          <a:xfrm flipH="1">
            <a:off x="3898900" y="3876675"/>
            <a:ext cx="0" cy="1677988"/>
          </a:xfrm>
          <a:prstGeom prst="line">
            <a:avLst/>
          </a:prstGeom>
          <a:noFill/>
          <a:ln w="19050">
            <a:solidFill>
              <a:schemeClr val="tx1"/>
            </a:solidFill>
            <a:round/>
            <a:headEnd/>
            <a:tailEnd/>
          </a:ln>
        </p:spPr>
        <p:txBody>
          <a:bodyPr/>
          <a:lstStyle/>
          <a:p>
            <a:endParaRPr lang="en-US" dirty="0"/>
          </a:p>
        </p:txBody>
      </p:sp>
      <p:sp>
        <p:nvSpPr>
          <p:cNvPr id="16390" name="Line 22"/>
          <p:cNvSpPr>
            <a:spLocks noChangeShapeType="1"/>
          </p:cNvSpPr>
          <p:nvPr/>
        </p:nvSpPr>
        <p:spPr bwMode="auto">
          <a:xfrm>
            <a:off x="5534026" y="2133601"/>
            <a:ext cx="22225" cy="3414713"/>
          </a:xfrm>
          <a:prstGeom prst="line">
            <a:avLst/>
          </a:prstGeom>
          <a:noFill/>
          <a:ln w="19050">
            <a:solidFill>
              <a:schemeClr val="tx1"/>
            </a:solidFill>
            <a:round/>
            <a:headEnd/>
            <a:tailEnd/>
          </a:ln>
        </p:spPr>
        <p:txBody>
          <a:bodyPr/>
          <a:lstStyle/>
          <a:p>
            <a:endParaRPr lang="en-US" dirty="0"/>
          </a:p>
        </p:txBody>
      </p:sp>
      <p:sp>
        <p:nvSpPr>
          <p:cNvPr id="16391" name="Line 23"/>
          <p:cNvSpPr>
            <a:spLocks noChangeShapeType="1"/>
          </p:cNvSpPr>
          <p:nvPr/>
        </p:nvSpPr>
        <p:spPr bwMode="auto">
          <a:xfrm flipH="1">
            <a:off x="7294564" y="4111625"/>
            <a:ext cx="9525" cy="1462088"/>
          </a:xfrm>
          <a:prstGeom prst="line">
            <a:avLst/>
          </a:prstGeom>
          <a:noFill/>
          <a:ln w="19050">
            <a:solidFill>
              <a:schemeClr val="tx1"/>
            </a:solidFill>
            <a:round/>
            <a:headEnd/>
            <a:tailEnd/>
          </a:ln>
        </p:spPr>
        <p:txBody>
          <a:bodyPr/>
          <a:lstStyle/>
          <a:p>
            <a:endParaRPr lang="en-US" dirty="0"/>
          </a:p>
        </p:txBody>
      </p:sp>
      <p:sp>
        <p:nvSpPr>
          <p:cNvPr id="16392" name="Text Box 24"/>
          <p:cNvSpPr txBox="1">
            <a:spLocks noChangeArrowheads="1"/>
          </p:cNvSpPr>
          <p:nvPr/>
        </p:nvSpPr>
        <p:spPr bwMode="auto">
          <a:xfrm>
            <a:off x="2057400" y="4495801"/>
            <a:ext cx="704850" cy="366713"/>
          </a:xfrm>
          <a:prstGeom prst="rect">
            <a:avLst/>
          </a:prstGeom>
          <a:noFill/>
          <a:ln w="9525">
            <a:noFill/>
            <a:miter lim="800000"/>
            <a:headEnd/>
            <a:tailEnd/>
          </a:ln>
        </p:spPr>
        <p:txBody>
          <a:bodyPr wrap="none">
            <a:spAutoFit/>
          </a:bodyPr>
          <a:lstStyle/>
          <a:p>
            <a:r>
              <a:rPr lang="en-US" dirty="0">
                <a:latin typeface="Arial" pitchFamily="34" charset="0"/>
              </a:rPr>
              <a:t>2.5%</a:t>
            </a:r>
          </a:p>
        </p:txBody>
      </p:sp>
      <p:sp>
        <p:nvSpPr>
          <p:cNvPr id="16393" name="Text Box 25"/>
          <p:cNvSpPr txBox="1">
            <a:spLocks noChangeArrowheads="1"/>
          </p:cNvSpPr>
          <p:nvPr/>
        </p:nvSpPr>
        <p:spPr bwMode="auto">
          <a:xfrm>
            <a:off x="2667000" y="3886201"/>
            <a:ext cx="831850" cy="366713"/>
          </a:xfrm>
          <a:prstGeom prst="rect">
            <a:avLst/>
          </a:prstGeom>
          <a:noFill/>
          <a:ln w="9525">
            <a:noFill/>
            <a:miter lim="800000"/>
            <a:headEnd/>
            <a:tailEnd/>
          </a:ln>
        </p:spPr>
        <p:txBody>
          <a:bodyPr wrap="none">
            <a:spAutoFit/>
          </a:bodyPr>
          <a:lstStyle/>
          <a:p>
            <a:r>
              <a:rPr lang="en-US" dirty="0">
                <a:latin typeface="Arial" pitchFamily="34" charset="0"/>
              </a:rPr>
              <a:t>13.5%</a:t>
            </a:r>
          </a:p>
        </p:txBody>
      </p:sp>
      <p:sp>
        <p:nvSpPr>
          <p:cNvPr id="16394" name="Text Box 26"/>
          <p:cNvSpPr txBox="1">
            <a:spLocks noChangeArrowheads="1"/>
          </p:cNvSpPr>
          <p:nvPr/>
        </p:nvSpPr>
        <p:spPr bwMode="auto">
          <a:xfrm>
            <a:off x="3886200" y="2438401"/>
            <a:ext cx="641350" cy="366713"/>
          </a:xfrm>
          <a:prstGeom prst="rect">
            <a:avLst/>
          </a:prstGeom>
          <a:noFill/>
          <a:ln w="9525">
            <a:noFill/>
            <a:miter lim="800000"/>
            <a:headEnd/>
            <a:tailEnd/>
          </a:ln>
        </p:spPr>
        <p:txBody>
          <a:bodyPr wrap="none">
            <a:spAutoFit/>
          </a:bodyPr>
          <a:lstStyle/>
          <a:p>
            <a:r>
              <a:rPr lang="en-US" dirty="0">
                <a:latin typeface="Arial" pitchFamily="34" charset="0"/>
              </a:rPr>
              <a:t>34%</a:t>
            </a:r>
          </a:p>
        </p:txBody>
      </p:sp>
      <p:sp>
        <p:nvSpPr>
          <p:cNvPr id="16395" name="Text Box 27"/>
          <p:cNvSpPr txBox="1">
            <a:spLocks noChangeArrowheads="1"/>
          </p:cNvSpPr>
          <p:nvPr/>
        </p:nvSpPr>
        <p:spPr bwMode="auto">
          <a:xfrm>
            <a:off x="6477000" y="2438401"/>
            <a:ext cx="641350" cy="366713"/>
          </a:xfrm>
          <a:prstGeom prst="rect">
            <a:avLst/>
          </a:prstGeom>
          <a:noFill/>
          <a:ln w="9525">
            <a:noFill/>
            <a:miter lim="800000"/>
            <a:headEnd/>
            <a:tailEnd/>
          </a:ln>
        </p:spPr>
        <p:txBody>
          <a:bodyPr wrap="none">
            <a:spAutoFit/>
          </a:bodyPr>
          <a:lstStyle/>
          <a:p>
            <a:r>
              <a:rPr lang="en-US" dirty="0">
                <a:latin typeface="Arial" pitchFamily="34" charset="0"/>
              </a:rPr>
              <a:t>34%</a:t>
            </a:r>
          </a:p>
        </p:txBody>
      </p:sp>
      <p:sp>
        <p:nvSpPr>
          <p:cNvPr id="16396" name="Rectangle 28"/>
          <p:cNvSpPr>
            <a:spLocks noChangeArrowheads="1"/>
          </p:cNvSpPr>
          <p:nvPr/>
        </p:nvSpPr>
        <p:spPr bwMode="auto">
          <a:xfrm>
            <a:off x="1825625" y="2028825"/>
            <a:ext cx="8701088" cy="3581400"/>
          </a:xfrm>
          <a:prstGeom prst="rect">
            <a:avLst/>
          </a:prstGeom>
          <a:noFill/>
          <a:ln w="19050">
            <a:solidFill>
              <a:schemeClr val="tx1"/>
            </a:solidFill>
            <a:miter lim="800000"/>
            <a:headEnd/>
            <a:tailEnd/>
          </a:ln>
        </p:spPr>
        <p:txBody>
          <a:bodyPr wrap="none" anchor="ctr"/>
          <a:lstStyle/>
          <a:p>
            <a:pPr eaLnBrk="0" hangingPunct="0"/>
            <a:endParaRPr lang="en-US" dirty="0"/>
          </a:p>
        </p:txBody>
      </p:sp>
      <p:sp>
        <p:nvSpPr>
          <p:cNvPr id="16397" name="Text Box 29"/>
          <p:cNvSpPr txBox="1">
            <a:spLocks noChangeArrowheads="1"/>
          </p:cNvSpPr>
          <p:nvPr/>
        </p:nvSpPr>
        <p:spPr bwMode="auto">
          <a:xfrm>
            <a:off x="7924800" y="4267201"/>
            <a:ext cx="641350" cy="366713"/>
          </a:xfrm>
          <a:prstGeom prst="rect">
            <a:avLst/>
          </a:prstGeom>
          <a:noFill/>
          <a:ln w="9525">
            <a:noFill/>
            <a:miter lim="800000"/>
            <a:headEnd/>
            <a:tailEnd/>
          </a:ln>
        </p:spPr>
        <p:txBody>
          <a:bodyPr wrap="none">
            <a:spAutoFit/>
          </a:bodyPr>
          <a:lstStyle/>
          <a:p>
            <a:r>
              <a:rPr lang="en-US" dirty="0">
                <a:latin typeface="Arial" pitchFamily="34" charset="0"/>
              </a:rPr>
              <a:t>16%</a:t>
            </a:r>
          </a:p>
        </p:txBody>
      </p:sp>
      <p:sp>
        <p:nvSpPr>
          <p:cNvPr id="16398" name="Text Box 30"/>
          <p:cNvSpPr txBox="1">
            <a:spLocks noChangeArrowheads="1"/>
          </p:cNvSpPr>
          <p:nvPr/>
        </p:nvSpPr>
        <p:spPr bwMode="auto">
          <a:xfrm>
            <a:off x="1762126" y="5208588"/>
            <a:ext cx="1133475" cy="336550"/>
          </a:xfrm>
          <a:prstGeom prst="rect">
            <a:avLst/>
          </a:prstGeom>
          <a:noFill/>
          <a:ln w="9525">
            <a:noFill/>
            <a:miter lim="800000"/>
            <a:headEnd/>
            <a:tailEnd/>
          </a:ln>
        </p:spPr>
        <p:txBody>
          <a:bodyPr wrap="none">
            <a:spAutoFit/>
          </a:bodyPr>
          <a:lstStyle/>
          <a:p>
            <a:r>
              <a:rPr lang="en-US" sz="1600" dirty="0">
                <a:latin typeface="Arial" pitchFamily="34" charset="0"/>
              </a:rPr>
              <a:t>Innovators</a:t>
            </a:r>
          </a:p>
        </p:txBody>
      </p:sp>
      <p:sp>
        <p:nvSpPr>
          <p:cNvPr id="16399" name="Text Box 31"/>
          <p:cNvSpPr txBox="1">
            <a:spLocks noChangeArrowheads="1"/>
          </p:cNvSpPr>
          <p:nvPr/>
        </p:nvSpPr>
        <p:spPr bwMode="auto">
          <a:xfrm>
            <a:off x="2913063" y="4876801"/>
            <a:ext cx="996950" cy="581025"/>
          </a:xfrm>
          <a:prstGeom prst="rect">
            <a:avLst/>
          </a:prstGeom>
          <a:noFill/>
          <a:ln w="9525">
            <a:noFill/>
            <a:miter lim="800000"/>
            <a:headEnd/>
            <a:tailEnd/>
          </a:ln>
        </p:spPr>
        <p:txBody>
          <a:bodyPr wrap="none">
            <a:spAutoFit/>
          </a:bodyPr>
          <a:lstStyle/>
          <a:p>
            <a:pPr algn="ctr"/>
            <a:r>
              <a:rPr lang="en-US" sz="1600" dirty="0">
                <a:latin typeface="Arial" pitchFamily="34" charset="0"/>
              </a:rPr>
              <a:t>Early </a:t>
            </a:r>
          </a:p>
          <a:p>
            <a:pPr algn="ctr"/>
            <a:r>
              <a:rPr lang="en-US" sz="1600" dirty="0">
                <a:latin typeface="Arial" pitchFamily="34" charset="0"/>
              </a:rPr>
              <a:t>Adopters</a:t>
            </a:r>
          </a:p>
        </p:txBody>
      </p:sp>
      <p:sp>
        <p:nvSpPr>
          <p:cNvPr id="16400" name="Text Box 32"/>
          <p:cNvSpPr txBox="1">
            <a:spLocks noChangeArrowheads="1"/>
          </p:cNvSpPr>
          <p:nvPr/>
        </p:nvSpPr>
        <p:spPr bwMode="auto">
          <a:xfrm>
            <a:off x="4241800" y="4876801"/>
            <a:ext cx="895350" cy="581025"/>
          </a:xfrm>
          <a:prstGeom prst="rect">
            <a:avLst/>
          </a:prstGeom>
          <a:noFill/>
          <a:ln w="9525">
            <a:noFill/>
            <a:miter lim="800000"/>
            <a:headEnd/>
            <a:tailEnd/>
          </a:ln>
        </p:spPr>
        <p:txBody>
          <a:bodyPr wrap="none">
            <a:spAutoFit/>
          </a:bodyPr>
          <a:lstStyle/>
          <a:p>
            <a:pPr algn="ctr"/>
            <a:r>
              <a:rPr lang="en-US" sz="1600" dirty="0">
                <a:latin typeface="Arial" pitchFamily="34" charset="0"/>
              </a:rPr>
              <a:t>Early </a:t>
            </a:r>
          </a:p>
          <a:p>
            <a:pPr algn="ctr"/>
            <a:r>
              <a:rPr lang="en-US" sz="1600" dirty="0">
                <a:latin typeface="Arial" pitchFamily="34" charset="0"/>
              </a:rPr>
              <a:t>Majority</a:t>
            </a:r>
          </a:p>
        </p:txBody>
      </p:sp>
      <p:sp>
        <p:nvSpPr>
          <p:cNvPr id="16401" name="Text Box 33"/>
          <p:cNvSpPr txBox="1">
            <a:spLocks noChangeArrowheads="1"/>
          </p:cNvSpPr>
          <p:nvPr/>
        </p:nvSpPr>
        <p:spPr bwMode="auto">
          <a:xfrm>
            <a:off x="5994400" y="4876801"/>
            <a:ext cx="895350" cy="581025"/>
          </a:xfrm>
          <a:prstGeom prst="rect">
            <a:avLst/>
          </a:prstGeom>
          <a:noFill/>
          <a:ln w="9525">
            <a:noFill/>
            <a:miter lim="800000"/>
            <a:headEnd/>
            <a:tailEnd/>
          </a:ln>
        </p:spPr>
        <p:txBody>
          <a:bodyPr wrap="none">
            <a:spAutoFit/>
          </a:bodyPr>
          <a:lstStyle/>
          <a:p>
            <a:pPr algn="ctr"/>
            <a:r>
              <a:rPr lang="en-US" sz="1600" dirty="0">
                <a:latin typeface="Arial" pitchFamily="34" charset="0"/>
              </a:rPr>
              <a:t>Late </a:t>
            </a:r>
          </a:p>
          <a:p>
            <a:pPr algn="ctr"/>
            <a:r>
              <a:rPr lang="en-US" sz="1600" dirty="0">
                <a:latin typeface="Arial" pitchFamily="34" charset="0"/>
              </a:rPr>
              <a:t>Majority</a:t>
            </a:r>
          </a:p>
        </p:txBody>
      </p:sp>
      <p:sp>
        <p:nvSpPr>
          <p:cNvPr id="16402" name="Text Box 34"/>
          <p:cNvSpPr txBox="1">
            <a:spLocks noChangeArrowheads="1"/>
          </p:cNvSpPr>
          <p:nvPr/>
        </p:nvSpPr>
        <p:spPr bwMode="auto">
          <a:xfrm>
            <a:off x="7467601" y="5105400"/>
            <a:ext cx="1031875" cy="336550"/>
          </a:xfrm>
          <a:prstGeom prst="rect">
            <a:avLst/>
          </a:prstGeom>
          <a:noFill/>
          <a:ln w="9525">
            <a:noFill/>
            <a:miter lim="800000"/>
            <a:headEnd/>
            <a:tailEnd/>
          </a:ln>
        </p:spPr>
        <p:txBody>
          <a:bodyPr wrap="none">
            <a:spAutoFit/>
          </a:bodyPr>
          <a:lstStyle/>
          <a:p>
            <a:pPr algn="ctr"/>
            <a:r>
              <a:rPr lang="en-US" sz="1600" dirty="0">
                <a:latin typeface="Arial" pitchFamily="34" charset="0"/>
              </a:rPr>
              <a:t>Laggards</a:t>
            </a:r>
          </a:p>
        </p:txBody>
      </p:sp>
      <p:sp>
        <p:nvSpPr>
          <p:cNvPr id="35" name="Rectangle 34"/>
          <p:cNvSpPr/>
          <p:nvPr/>
        </p:nvSpPr>
        <p:spPr>
          <a:xfrm>
            <a:off x="6096000" y="1"/>
            <a:ext cx="4572000" cy="2477601"/>
          </a:xfrm>
          <a:prstGeom prst="rect">
            <a:avLst/>
          </a:prstGeom>
          <a:solidFill>
            <a:schemeClr val="bg1"/>
          </a:solidFill>
        </p:spPr>
        <p:txBody>
          <a:bodyPr>
            <a:spAutoFit/>
          </a:bodyPr>
          <a:lstStyle/>
          <a:p>
            <a:pPr marL="377825" indent="-377825" defTabSz="1004888" eaLnBrk="0" hangingPunct="0"/>
            <a:r>
              <a:rPr lang="en-US" dirty="0">
                <a:latin typeface="Garamond" pitchFamily="18" charset="0"/>
              </a:rPr>
              <a:t> “The part of the diffusion curve from about 10 percent to 20 percent adoption is the heart of the diffusion process. After that point, it is often impossible to stop the further diffusion of a new idea, even if one wished to do so.” </a:t>
            </a:r>
          </a:p>
          <a:p>
            <a:pPr marL="377825" indent="-377825" algn="r" defTabSz="1004888" eaLnBrk="0" hangingPunct="0"/>
            <a:r>
              <a:rPr lang="en-US" sz="1400" dirty="0">
                <a:solidFill>
                  <a:srgbClr val="FFFF00"/>
                </a:solidFill>
                <a:latin typeface="Garamond" pitchFamily="18" charset="0"/>
              </a:rPr>
              <a:t> 		        </a:t>
            </a:r>
            <a:r>
              <a:rPr lang="en-US" i="1" dirty="0">
                <a:solidFill>
                  <a:srgbClr val="FFFF00"/>
                </a:solidFill>
                <a:latin typeface="Garamond" pitchFamily="18" charset="0"/>
              </a:rPr>
              <a:t> </a:t>
            </a:r>
          </a:p>
          <a:p>
            <a:pPr marL="377825" indent="-377825" algn="r" defTabSz="1004888" eaLnBrk="0" hangingPunct="0"/>
            <a:endParaRPr lang="en-US" i="1" dirty="0">
              <a:solidFill>
                <a:srgbClr val="FFFF00"/>
              </a:solidFill>
              <a:latin typeface="Garamond" pitchFamily="18" charset="0"/>
            </a:endParaRPr>
          </a:p>
          <a:p>
            <a:pPr marL="377825" indent="-377825" algn="r" defTabSz="1004888" eaLnBrk="0" hangingPunct="0"/>
            <a:r>
              <a:rPr lang="en-US" sz="1100" i="1" dirty="0">
                <a:latin typeface="Garamond" pitchFamily="18" charset="0"/>
              </a:rPr>
              <a:t>E.M. Rogers, Diffusion of Innovations (1995</a:t>
            </a:r>
            <a:endParaRPr lang="en-US" dirty="0"/>
          </a:p>
        </p:txBody>
      </p:sp>
    </p:spTree>
    <p:extLst>
      <p:ext uri="{BB962C8B-B14F-4D97-AF65-F5344CB8AC3E}">
        <p14:creationId xmlns:p14="http://schemas.microsoft.com/office/powerpoint/2010/main" val="363357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351234" name="Picture 2" descr="https://theworkhour.files.wordpress.com/2014/04/diffusion1.jpg"/>
          <p:cNvPicPr>
            <a:picLocks noChangeAspect="1" noChangeArrowheads="1"/>
          </p:cNvPicPr>
          <p:nvPr/>
        </p:nvPicPr>
        <p:blipFill>
          <a:blip r:embed="rId2" cstate="print"/>
          <a:srcRect/>
          <a:stretch>
            <a:fillRect/>
          </a:stretch>
        </p:blipFill>
        <p:spPr bwMode="auto">
          <a:xfrm>
            <a:off x="1646441" y="273220"/>
            <a:ext cx="8899121" cy="6510352"/>
          </a:xfrm>
          <a:prstGeom prst="rect">
            <a:avLst/>
          </a:prstGeom>
          <a:noFill/>
        </p:spPr>
      </p:pic>
    </p:spTree>
    <p:extLst>
      <p:ext uri="{BB962C8B-B14F-4D97-AF65-F5344CB8AC3E}">
        <p14:creationId xmlns:p14="http://schemas.microsoft.com/office/powerpoint/2010/main" val="38462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905000" y="685801"/>
            <a:ext cx="8534400" cy="5211967"/>
          </a:xfrm>
          <a:prstGeom prst="rect">
            <a:avLst/>
          </a:prstGeom>
          <a:noFill/>
          <a:ln w="9525">
            <a:noFill/>
            <a:miter lim="800000"/>
            <a:headEnd/>
            <a:tailEnd/>
          </a:ln>
        </p:spPr>
      </p:pic>
    </p:spTree>
    <p:extLst>
      <p:ext uri="{BB962C8B-B14F-4D97-AF65-F5344CB8AC3E}">
        <p14:creationId xmlns:p14="http://schemas.microsoft.com/office/powerpoint/2010/main" val="219644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524000" y="6521450"/>
            <a:ext cx="2622550" cy="336550"/>
          </a:xfrm>
          <a:prstGeom prst="rect">
            <a:avLst/>
          </a:prstGeom>
          <a:noFill/>
          <a:ln w="9525">
            <a:noFill/>
            <a:miter lim="800000"/>
            <a:headEnd/>
            <a:tailEnd/>
          </a:ln>
        </p:spPr>
        <p:txBody>
          <a:bodyPr wrap="none">
            <a:spAutoFit/>
          </a:bodyPr>
          <a:lstStyle/>
          <a:p>
            <a:pPr eaLnBrk="0" hangingPunct="0"/>
            <a:r>
              <a:rPr lang="en-US" sz="1600" i="1" dirty="0">
                <a:latin typeface="Times New Roman" pitchFamily="18" charset="0"/>
              </a:rPr>
              <a:t>Adapted from Ashkenas, 1995</a:t>
            </a:r>
          </a:p>
        </p:txBody>
      </p:sp>
      <p:sp>
        <p:nvSpPr>
          <p:cNvPr id="44035" name="Text Box 3"/>
          <p:cNvSpPr txBox="1">
            <a:spLocks noChangeArrowheads="1"/>
          </p:cNvSpPr>
          <p:nvPr/>
        </p:nvSpPr>
        <p:spPr bwMode="auto">
          <a:xfrm>
            <a:off x="1981200" y="1143000"/>
            <a:ext cx="2673350" cy="946150"/>
          </a:xfrm>
          <a:prstGeom prst="rect">
            <a:avLst/>
          </a:prstGeom>
          <a:solidFill>
            <a:schemeClr val="bg1"/>
          </a:solidFill>
          <a:ln w="9525">
            <a:noFill/>
            <a:miter lim="800000"/>
            <a:headEnd/>
            <a:tailEnd/>
          </a:ln>
        </p:spPr>
        <p:txBody>
          <a:bodyPr wrap="none">
            <a:spAutoFit/>
          </a:bodyPr>
          <a:lstStyle/>
          <a:p>
            <a:pPr algn="ctr" eaLnBrk="0" hangingPunct="0"/>
            <a:r>
              <a:rPr lang="en-US" sz="2800" dirty="0">
                <a:latin typeface="Arial" pitchFamily="34" charset="0"/>
              </a:rPr>
              <a:t>SHARE</a:t>
            </a:r>
          </a:p>
          <a:p>
            <a:pPr algn="ctr" eaLnBrk="0" hangingPunct="0"/>
            <a:r>
              <a:rPr lang="en-US" sz="2800" dirty="0">
                <a:latin typeface="Arial" pitchFamily="34" charset="0"/>
              </a:rPr>
              <a:t>INFORMATION</a:t>
            </a:r>
          </a:p>
        </p:txBody>
      </p:sp>
      <p:sp>
        <p:nvSpPr>
          <p:cNvPr id="44036" name="Text Box 4"/>
          <p:cNvSpPr txBox="1">
            <a:spLocks noChangeArrowheads="1"/>
          </p:cNvSpPr>
          <p:nvPr/>
        </p:nvSpPr>
        <p:spPr bwMode="auto">
          <a:xfrm>
            <a:off x="7848601" y="1143000"/>
            <a:ext cx="2278063" cy="946150"/>
          </a:xfrm>
          <a:prstGeom prst="rect">
            <a:avLst/>
          </a:prstGeom>
          <a:solidFill>
            <a:schemeClr val="bg1"/>
          </a:solidFill>
          <a:ln w="9525">
            <a:noFill/>
            <a:miter lim="800000"/>
            <a:headEnd/>
            <a:tailEnd/>
          </a:ln>
        </p:spPr>
        <p:txBody>
          <a:bodyPr wrap="none">
            <a:spAutoFit/>
          </a:bodyPr>
          <a:lstStyle/>
          <a:p>
            <a:pPr algn="ctr" eaLnBrk="0" hangingPunct="0"/>
            <a:r>
              <a:rPr lang="en-US" sz="2800" dirty="0">
                <a:latin typeface="Arial" pitchFamily="34" charset="0"/>
              </a:rPr>
              <a:t>SHAPE </a:t>
            </a:r>
          </a:p>
          <a:p>
            <a:pPr algn="ctr" eaLnBrk="0" hangingPunct="0"/>
            <a:r>
              <a:rPr lang="en-US" sz="2800" dirty="0">
                <a:latin typeface="Arial" pitchFamily="34" charset="0"/>
              </a:rPr>
              <a:t>BEHAVIOUR</a:t>
            </a:r>
          </a:p>
        </p:txBody>
      </p:sp>
      <p:sp>
        <p:nvSpPr>
          <p:cNvPr id="44037" name="Line 5"/>
          <p:cNvSpPr>
            <a:spLocks noChangeShapeType="1"/>
          </p:cNvSpPr>
          <p:nvPr/>
        </p:nvSpPr>
        <p:spPr bwMode="auto">
          <a:xfrm>
            <a:off x="1828800" y="2590800"/>
            <a:ext cx="8262938" cy="0"/>
          </a:xfrm>
          <a:prstGeom prst="line">
            <a:avLst/>
          </a:prstGeom>
          <a:noFill/>
          <a:ln w="57150">
            <a:solidFill>
              <a:schemeClr val="tx1"/>
            </a:solidFill>
            <a:round/>
            <a:headEnd type="triangle" w="med" len="med"/>
            <a:tailEnd type="triangle" w="med" len="med"/>
          </a:ln>
        </p:spPr>
        <p:txBody>
          <a:bodyPr wrap="none" anchor="ctr"/>
          <a:lstStyle/>
          <a:p>
            <a:endParaRPr lang="en-US" dirty="0"/>
          </a:p>
        </p:txBody>
      </p:sp>
      <p:sp>
        <p:nvSpPr>
          <p:cNvPr id="44038" name="Text Box 6"/>
          <p:cNvSpPr txBox="1">
            <a:spLocks noChangeArrowheads="1"/>
          </p:cNvSpPr>
          <p:nvPr/>
        </p:nvSpPr>
        <p:spPr bwMode="auto">
          <a:xfrm>
            <a:off x="1676400" y="2895600"/>
            <a:ext cx="1481496" cy="2185214"/>
          </a:xfrm>
          <a:prstGeom prst="rect">
            <a:avLst/>
          </a:prstGeom>
          <a:noFill/>
          <a:ln w="9525">
            <a:noFill/>
            <a:miter lim="800000"/>
            <a:headEnd/>
            <a:tailEnd/>
          </a:ln>
        </p:spPr>
        <p:txBody>
          <a:bodyPr wrap="none">
            <a:spAutoFit/>
          </a:bodyPr>
          <a:lstStyle/>
          <a:p>
            <a:pPr eaLnBrk="0" hangingPunct="0"/>
            <a:r>
              <a:rPr lang="en-US" u="sng" dirty="0">
                <a:latin typeface="Arial" pitchFamily="34" charset="0"/>
              </a:rPr>
              <a:t>General</a:t>
            </a:r>
          </a:p>
          <a:p>
            <a:pPr eaLnBrk="0" hangingPunct="0"/>
            <a:r>
              <a:rPr lang="en-US" u="sng" dirty="0">
                <a:latin typeface="Arial" pitchFamily="34" charset="0"/>
              </a:rPr>
              <a:t>Publications</a:t>
            </a:r>
          </a:p>
          <a:p>
            <a:pPr eaLnBrk="0" hangingPunct="0"/>
            <a:r>
              <a:rPr lang="en-US" sz="2000" dirty="0">
                <a:latin typeface="Arial" pitchFamily="34" charset="0"/>
              </a:rPr>
              <a:t>flyers</a:t>
            </a:r>
          </a:p>
          <a:p>
            <a:pPr eaLnBrk="0" hangingPunct="0"/>
            <a:r>
              <a:rPr lang="en-US" sz="2000" dirty="0">
                <a:latin typeface="Arial" pitchFamily="34" charset="0"/>
              </a:rPr>
              <a:t>newsletters</a:t>
            </a:r>
          </a:p>
          <a:p>
            <a:pPr eaLnBrk="0" hangingPunct="0"/>
            <a:r>
              <a:rPr lang="en-US" sz="2000" dirty="0">
                <a:latin typeface="Arial" pitchFamily="34" charset="0"/>
              </a:rPr>
              <a:t>videos</a:t>
            </a:r>
          </a:p>
          <a:p>
            <a:pPr eaLnBrk="0" hangingPunct="0"/>
            <a:r>
              <a:rPr lang="en-US" sz="2000" dirty="0">
                <a:latin typeface="Arial" pitchFamily="34" charset="0"/>
              </a:rPr>
              <a:t>articles</a:t>
            </a:r>
          </a:p>
          <a:p>
            <a:pPr eaLnBrk="0" hangingPunct="0"/>
            <a:r>
              <a:rPr lang="en-US" sz="2000" dirty="0">
                <a:latin typeface="Arial" pitchFamily="34" charset="0"/>
              </a:rPr>
              <a:t>posters</a:t>
            </a:r>
          </a:p>
        </p:txBody>
      </p:sp>
      <p:sp>
        <p:nvSpPr>
          <p:cNvPr id="44039" name="Text Box 7"/>
          <p:cNvSpPr txBox="1">
            <a:spLocks noChangeArrowheads="1"/>
          </p:cNvSpPr>
          <p:nvPr/>
        </p:nvSpPr>
        <p:spPr bwMode="auto">
          <a:xfrm>
            <a:off x="3505201" y="2895600"/>
            <a:ext cx="1295547" cy="1569660"/>
          </a:xfrm>
          <a:prstGeom prst="rect">
            <a:avLst/>
          </a:prstGeom>
          <a:noFill/>
          <a:ln w="9525">
            <a:noFill/>
            <a:miter lim="800000"/>
            <a:headEnd/>
            <a:tailEnd/>
          </a:ln>
        </p:spPr>
        <p:txBody>
          <a:bodyPr wrap="none">
            <a:spAutoFit/>
          </a:bodyPr>
          <a:lstStyle/>
          <a:p>
            <a:pPr eaLnBrk="0" hangingPunct="0"/>
            <a:r>
              <a:rPr lang="en-US" u="sng" dirty="0">
                <a:latin typeface="Arial" pitchFamily="34" charset="0"/>
              </a:rPr>
              <a:t>Personal</a:t>
            </a:r>
          </a:p>
          <a:p>
            <a:pPr eaLnBrk="0" hangingPunct="0"/>
            <a:r>
              <a:rPr lang="en-US" u="sng" dirty="0">
                <a:latin typeface="Arial" pitchFamily="34" charset="0"/>
              </a:rPr>
              <a:t>Touch</a:t>
            </a:r>
          </a:p>
          <a:p>
            <a:pPr eaLnBrk="0" hangingPunct="0"/>
            <a:r>
              <a:rPr lang="en-US" sz="2000" dirty="0">
                <a:latin typeface="Arial" pitchFamily="34" charset="0"/>
              </a:rPr>
              <a:t>letters</a:t>
            </a:r>
          </a:p>
          <a:p>
            <a:pPr eaLnBrk="0" hangingPunct="0"/>
            <a:r>
              <a:rPr lang="en-US" sz="2000" dirty="0">
                <a:latin typeface="Arial" pitchFamily="34" charset="0"/>
              </a:rPr>
              <a:t>cards</a:t>
            </a:r>
          </a:p>
          <a:p>
            <a:pPr eaLnBrk="0" hangingPunct="0"/>
            <a:r>
              <a:rPr lang="en-US" sz="2000" dirty="0">
                <a:latin typeface="Arial" pitchFamily="34" charset="0"/>
              </a:rPr>
              <a:t>postcards</a:t>
            </a:r>
          </a:p>
        </p:txBody>
      </p:sp>
      <p:sp>
        <p:nvSpPr>
          <p:cNvPr id="44040" name="Text Box 8"/>
          <p:cNvSpPr txBox="1">
            <a:spLocks noChangeArrowheads="1"/>
          </p:cNvSpPr>
          <p:nvPr/>
        </p:nvSpPr>
        <p:spPr bwMode="auto">
          <a:xfrm>
            <a:off x="4953000" y="2971800"/>
            <a:ext cx="1638590" cy="2492990"/>
          </a:xfrm>
          <a:prstGeom prst="rect">
            <a:avLst/>
          </a:prstGeom>
          <a:noFill/>
          <a:ln w="9525">
            <a:noFill/>
            <a:miter lim="800000"/>
            <a:headEnd/>
            <a:tailEnd/>
          </a:ln>
        </p:spPr>
        <p:txBody>
          <a:bodyPr wrap="none">
            <a:spAutoFit/>
          </a:bodyPr>
          <a:lstStyle/>
          <a:p>
            <a:pPr eaLnBrk="0" hangingPunct="0"/>
            <a:r>
              <a:rPr lang="en-US" u="sng" dirty="0">
                <a:latin typeface="Arial" pitchFamily="34" charset="0"/>
              </a:rPr>
              <a:t>Interactive</a:t>
            </a:r>
          </a:p>
          <a:p>
            <a:pPr eaLnBrk="0" hangingPunct="0"/>
            <a:r>
              <a:rPr lang="en-US" u="sng" dirty="0">
                <a:latin typeface="Arial" pitchFamily="34" charset="0"/>
              </a:rPr>
              <a:t>Activities</a:t>
            </a:r>
          </a:p>
          <a:p>
            <a:pPr eaLnBrk="0" hangingPunct="0"/>
            <a:r>
              <a:rPr lang="en-US" sz="2000" dirty="0">
                <a:latin typeface="Arial" pitchFamily="34" charset="0"/>
              </a:rPr>
              <a:t>telephone</a:t>
            </a:r>
          </a:p>
          <a:p>
            <a:pPr eaLnBrk="0" hangingPunct="0"/>
            <a:r>
              <a:rPr lang="en-US" sz="2000" dirty="0">
                <a:latin typeface="Arial" pitchFamily="34" charset="0"/>
              </a:rPr>
              <a:t>email</a:t>
            </a:r>
          </a:p>
          <a:p>
            <a:pPr eaLnBrk="0" hangingPunct="0"/>
            <a:r>
              <a:rPr lang="en-US" sz="2000" dirty="0">
                <a:latin typeface="Arial" pitchFamily="34" charset="0"/>
              </a:rPr>
              <a:t>visits</a:t>
            </a:r>
          </a:p>
          <a:p>
            <a:pPr eaLnBrk="0" hangingPunct="0"/>
            <a:r>
              <a:rPr lang="en-US" sz="2000" dirty="0">
                <a:latin typeface="Arial" pitchFamily="34" charset="0"/>
              </a:rPr>
              <a:t>seminars</a:t>
            </a:r>
          </a:p>
          <a:p>
            <a:pPr eaLnBrk="0" hangingPunct="0"/>
            <a:r>
              <a:rPr lang="en-US" sz="2000" dirty="0">
                <a:latin typeface="Arial" pitchFamily="34" charset="0"/>
              </a:rPr>
              <a:t>learning sets</a:t>
            </a:r>
          </a:p>
          <a:p>
            <a:pPr eaLnBrk="0" hangingPunct="0"/>
            <a:r>
              <a:rPr lang="en-US" sz="2000" dirty="0">
                <a:latin typeface="Arial" pitchFamily="34" charset="0"/>
              </a:rPr>
              <a:t>modeling</a:t>
            </a:r>
          </a:p>
        </p:txBody>
      </p:sp>
      <p:sp>
        <p:nvSpPr>
          <p:cNvPr id="44041" name="Text Box 9"/>
          <p:cNvSpPr txBox="1">
            <a:spLocks noChangeArrowheads="1"/>
          </p:cNvSpPr>
          <p:nvPr/>
        </p:nvSpPr>
        <p:spPr bwMode="auto">
          <a:xfrm>
            <a:off x="8763000" y="3200400"/>
            <a:ext cx="1684338" cy="1600438"/>
          </a:xfrm>
          <a:prstGeom prst="rect">
            <a:avLst/>
          </a:prstGeom>
          <a:noFill/>
          <a:ln w="9525">
            <a:noFill/>
            <a:miter lim="800000"/>
            <a:headEnd/>
            <a:tailEnd/>
          </a:ln>
        </p:spPr>
        <p:txBody>
          <a:bodyPr>
            <a:spAutoFit/>
          </a:bodyPr>
          <a:lstStyle/>
          <a:p>
            <a:pPr eaLnBrk="0" hangingPunct="0"/>
            <a:r>
              <a:rPr lang="en-US" u="sng" dirty="0">
                <a:latin typeface="Arial" pitchFamily="34" charset="0"/>
              </a:rPr>
              <a:t>Face-to-face</a:t>
            </a:r>
          </a:p>
          <a:p>
            <a:pPr eaLnBrk="0" hangingPunct="0"/>
            <a:r>
              <a:rPr lang="en-US" sz="2000" dirty="0">
                <a:latin typeface="Arial" pitchFamily="34" charset="0"/>
              </a:rPr>
              <a:t>one-to-one</a:t>
            </a:r>
          </a:p>
          <a:p>
            <a:pPr eaLnBrk="0" hangingPunct="0"/>
            <a:r>
              <a:rPr lang="en-US" sz="2000" dirty="0">
                <a:latin typeface="Arial" pitchFamily="34" charset="0"/>
              </a:rPr>
              <a:t>mentoring</a:t>
            </a:r>
          </a:p>
          <a:p>
            <a:pPr eaLnBrk="0" hangingPunct="0"/>
            <a:r>
              <a:rPr lang="en-US" sz="2000" dirty="0">
                <a:latin typeface="Arial" pitchFamily="34" charset="0"/>
              </a:rPr>
              <a:t>seconding</a:t>
            </a:r>
          </a:p>
          <a:p>
            <a:pPr eaLnBrk="0" hangingPunct="0"/>
            <a:r>
              <a:rPr lang="en-US" sz="2000" dirty="0">
                <a:latin typeface="Arial" pitchFamily="34" charset="0"/>
              </a:rPr>
              <a:t>shadowing</a:t>
            </a:r>
          </a:p>
        </p:txBody>
      </p:sp>
      <p:sp>
        <p:nvSpPr>
          <p:cNvPr id="44042" name="Text Box 10"/>
          <p:cNvSpPr txBox="1">
            <a:spLocks noChangeArrowheads="1"/>
          </p:cNvSpPr>
          <p:nvPr/>
        </p:nvSpPr>
        <p:spPr bwMode="auto">
          <a:xfrm>
            <a:off x="2133600" y="304801"/>
            <a:ext cx="8001000" cy="701675"/>
          </a:xfrm>
          <a:prstGeom prst="rect">
            <a:avLst/>
          </a:prstGeom>
          <a:noFill/>
          <a:ln w="9525">
            <a:noFill/>
            <a:miter lim="800000"/>
            <a:headEnd/>
            <a:tailEnd/>
          </a:ln>
        </p:spPr>
        <p:txBody>
          <a:bodyPr>
            <a:spAutoFit/>
          </a:bodyPr>
          <a:lstStyle/>
          <a:p>
            <a:pPr algn="ctr" eaLnBrk="0" hangingPunct="0"/>
            <a:r>
              <a:rPr lang="en-GB" sz="4000" b="1" dirty="0">
                <a:solidFill>
                  <a:schemeClr val="tx2"/>
                </a:solidFill>
                <a:latin typeface="Arial" pitchFamily="34" charset="0"/>
              </a:rPr>
              <a:t>Ways to Communicate</a:t>
            </a:r>
          </a:p>
        </p:txBody>
      </p:sp>
      <p:sp>
        <p:nvSpPr>
          <p:cNvPr id="44043" name="Text Box 11"/>
          <p:cNvSpPr txBox="1">
            <a:spLocks noChangeArrowheads="1"/>
          </p:cNvSpPr>
          <p:nvPr/>
        </p:nvSpPr>
        <p:spPr bwMode="auto">
          <a:xfrm>
            <a:off x="8229601" y="6324600"/>
            <a:ext cx="2328863" cy="336550"/>
          </a:xfrm>
          <a:prstGeom prst="rect">
            <a:avLst/>
          </a:prstGeom>
          <a:noFill/>
          <a:ln w="9525">
            <a:noFill/>
            <a:miter lim="800000"/>
            <a:headEnd/>
            <a:tailEnd/>
          </a:ln>
        </p:spPr>
        <p:txBody>
          <a:bodyPr wrap="none">
            <a:spAutoFit/>
          </a:bodyPr>
          <a:lstStyle/>
          <a:p>
            <a:pPr eaLnBrk="0" hangingPunct="0"/>
            <a:r>
              <a:rPr lang="en-GB" sz="1600" dirty="0">
                <a:latin typeface="Times New Roman" pitchFamily="18" charset="0"/>
              </a:rPr>
              <a:t>(C) 2001, Sarah W. Fraser</a:t>
            </a:r>
          </a:p>
        </p:txBody>
      </p:sp>
      <p:sp>
        <p:nvSpPr>
          <p:cNvPr id="44044" name="Text Box 12"/>
          <p:cNvSpPr txBox="1">
            <a:spLocks noChangeArrowheads="1"/>
          </p:cNvSpPr>
          <p:nvPr/>
        </p:nvSpPr>
        <p:spPr bwMode="auto">
          <a:xfrm>
            <a:off x="6858001" y="3124200"/>
            <a:ext cx="1907895" cy="2185214"/>
          </a:xfrm>
          <a:prstGeom prst="rect">
            <a:avLst/>
          </a:prstGeom>
          <a:noFill/>
          <a:ln w="9525">
            <a:noFill/>
            <a:miter lim="800000"/>
            <a:headEnd/>
            <a:tailEnd/>
          </a:ln>
        </p:spPr>
        <p:txBody>
          <a:bodyPr wrap="none">
            <a:spAutoFit/>
          </a:bodyPr>
          <a:lstStyle/>
          <a:p>
            <a:pPr eaLnBrk="0" hangingPunct="0"/>
            <a:r>
              <a:rPr lang="en-US" u="sng" dirty="0">
                <a:latin typeface="Arial" pitchFamily="34" charset="0"/>
              </a:rPr>
              <a:t>Public</a:t>
            </a:r>
          </a:p>
          <a:p>
            <a:pPr eaLnBrk="0" hangingPunct="0"/>
            <a:r>
              <a:rPr lang="en-US" u="sng" dirty="0">
                <a:latin typeface="Arial" pitchFamily="34" charset="0"/>
              </a:rPr>
              <a:t>Events</a:t>
            </a:r>
          </a:p>
          <a:p>
            <a:pPr eaLnBrk="0" hangingPunct="0"/>
            <a:r>
              <a:rPr lang="en-US" sz="2000" dirty="0">
                <a:latin typeface="Arial" pitchFamily="34" charset="0"/>
              </a:rPr>
              <a:t>Road shows</a:t>
            </a:r>
          </a:p>
          <a:p>
            <a:pPr eaLnBrk="0" hangingPunct="0"/>
            <a:r>
              <a:rPr lang="en-US" sz="2000" dirty="0">
                <a:latin typeface="Arial" pitchFamily="34" charset="0"/>
              </a:rPr>
              <a:t>Fairs</a:t>
            </a:r>
          </a:p>
          <a:p>
            <a:pPr eaLnBrk="0" hangingPunct="0"/>
            <a:r>
              <a:rPr lang="en-US" sz="2000" dirty="0">
                <a:latin typeface="Arial" pitchFamily="34" charset="0"/>
              </a:rPr>
              <a:t>Conferences</a:t>
            </a:r>
          </a:p>
          <a:p>
            <a:pPr eaLnBrk="0" hangingPunct="0"/>
            <a:r>
              <a:rPr lang="en-US" sz="2000" dirty="0">
                <a:latin typeface="Arial" pitchFamily="34" charset="0"/>
              </a:rPr>
              <a:t>Exhibitions</a:t>
            </a:r>
          </a:p>
          <a:p>
            <a:pPr eaLnBrk="0" hangingPunct="0"/>
            <a:r>
              <a:rPr lang="en-US" sz="2000" dirty="0">
                <a:latin typeface="Arial" pitchFamily="34" charset="0"/>
              </a:rPr>
              <a:t>Mass meetings</a:t>
            </a:r>
          </a:p>
        </p:txBody>
      </p:sp>
    </p:spTree>
    <p:extLst>
      <p:ext uri="{BB962C8B-B14F-4D97-AF65-F5344CB8AC3E}">
        <p14:creationId xmlns:p14="http://schemas.microsoft.com/office/powerpoint/2010/main" val="145831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“People don’t buy what you do, they buy why you do it.” -Simon Sinek</a:t>
            </a:r>
          </a:p>
        </p:txBody>
      </p:sp>
      <p:sp>
        <p:nvSpPr>
          <p:cNvPr id="3" name="Content Placeholder 2"/>
          <p:cNvSpPr>
            <a:spLocks noGrp="1"/>
          </p:cNvSpPr>
          <p:nvPr>
            <p:ph idx="1"/>
          </p:nvPr>
        </p:nvSpPr>
        <p:spPr/>
        <p:txBody>
          <a:bodyPr/>
          <a:lstStyle/>
          <a:p>
            <a:pPr algn="ctr">
              <a:buNone/>
            </a:pPr>
            <a:endParaRPr lang="en-US" dirty="0"/>
          </a:p>
        </p:txBody>
      </p:sp>
      <p:pic>
        <p:nvPicPr>
          <p:cNvPr id="8194" name="Picture 2" descr="http://www.usm.edu/thinkcenter/wp-content/uploads/2013/07/Todd_s_Personal_Values_23.jpg"/>
          <p:cNvPicPr>
            <a:picLocks noChangeAspect="1" noChangeArrowheads="1"/>
          </p:cNvPicPr>
          <p:nvPr/>
        </p:nvPicPr>
        <p:blipFill>
          <a:blip r:embed="rId2" cstate="print"/>
          <a:srcRect/>
          <a:stretch>
            <a:fillRect/>
          </a:stretch>
        </p:blipFill>
        <p:spPr bwMode="auto">
          <a:xfrm>
            <a:off x="3048001" y="1676400"/>
            <a:ext cx="6373089" cy="3810000"/>
          </a:xfrm>
          <a:prstGeom prst="rect">
            <a:avLst/>
          </a:prstGeom>
          <a:noFill/>
        </p:spPr>
      </p:pic>
      <p:sp>
        <p:nvSpPr>
          <p:cNvPr id="6" name="TextBox 5"/>
          <p:cNvSpPr txBox="1"/>
          <p:nvPr/>
        </p:nvSpPr>
        <p:spPr>
          <a:xfrm>
            <a:off x="4876800" y="6172201"/>
            <a:ext cx="2819400" cy="246221"/>
          </a:xfrm>
          <a:prstGeom prst="rect">
            <a:avLst/>
          </a:prstGeom>
          <a:noFill/>
        </p:spPr>
        <p:txBody>
          <a:bodyPr wrap="square" rtlCol="0">
            <a:spAutoFit/>
          </a:bodyPr>
          <a:lstStyle/>
          <a:p>
            <a:r>
              <a:rPr lang="en-US" sz="1000" dirty="0"/>
              <a:t>“How Great Leaders Inspire Action” – Simon Sinek</a:t>
            </a:r>
          </a:p>
        </p:txBody>
      </p:sp>
    </p:spTree>
    <p:extLst>
      <p:ext uri="{BB962C8B-B14F-4D97-AF65-F5344CB8AC3E}">
        <p14:creationId xmlns:p14="http://schemas.microsoft.com/office/powerpoint/2010/main" val="71154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eaLnBrk="0" hangingPunct="0"/>
            <a:endParaRPr lang="en-US" dirty="0"/>
          </a:p>
        </p:txBody>
      </p:sp>
      <p:sp>
        <p:nvSpPr>
          <p:cNvPr id="36867" name="Rectangle 3"/>
          <p:cNvSpPr>
            <a:spLocks noChangeArrowheads="1"/>
          </p:cNvSpPr>
          <p:nvPr/>
        </p:nvSpPr>
        <p:spPr bwMode="auto">
          <a:xfrm>
            <a:off x="4648200" y="6248400"/>
            <a:ext cx="2895600" cy="457200"/>
          </a:xfrm>
          <a:prstGeom prst="rect">
            <a:avLst/>
          </a:prstGeom>
          <a:noFill/>
          <a:ln w="9525">
            <a:noFill/>
            <a:miter lim="800000"/>
            <a:headEnd/>
            <a:tailEnd/>
          </a:ln>
        </p:spPr>
        <p:txBody>
          <a:bodyPr wrap="none" anchor="ctr"/>
          <a:lstStyle/>
          <a:p>
            <a:pPr eaLnBrk="0" hangingPunct="0"/>
            <a:endParaRPr lang="en-US" dirty="0"/>
          </a:p>
        </p:txBody>
      </p:sp>
      <p:sp>
        <p:nvSpPr>
          <p:cNvPr id="36868" name="Rectangle 4"/>
          <p:cNvSpPr>
            <a:spLocks noGrp="1" noChangeArrowheads="1"/>
          </p:cNvSpPr>
          <p:nvPr>
            <p:ph type="title"/>
          </p:nvPr>
        </p:nvSpPr>
        <p:spPr/>
        <p:txBody>
          <a:bodyPr vert="horz" lIns="92075" tIns="46038" rIns="92075" bIns="46038" rtlCol="0" anchor="ctr">
            <a:normAutofit/>
          </a:bodyPr>
          <a:lstStyle/>
          <a:p>
            <a:pPr eaLnBrk="1" hangingPunct="1">
              <a:lnSpc>
                <a:spcPct val="90000"/>
              </a:lnSpc>
            </a:pPr>
            <a:r>
              <a:rPr lang="en-US" sz="3200" dirty="0"/>
              <a:t>Roger</a:t>
            </a:r>
            <a:r>
              <a:rPr lang="ja-JP" altLang="en-US" sz="3200">
                <a:ea typeface="MS PGothic" pitchFamily="34" charset="-128"/>
              </a:rPr>
              <a:t>’</a:t>
            </a:r>
            <a:r>
              <a:rPr lang="en-US" altLang="ja-JP" sz="3200" dirty="0">
                <a:ea typeface="MS PGothic" pitchFamily="34" charset="-128"/>
              </a:rPr>
              <a:t>s Attributes of the Change that Affect the Rate of Adoption</a:t>
            </a:r>
            <a:endParaRPr lang="en-US" sz="3200" dirty="0"/>
          </a:p>
        </p:txBody>
      </p:sp>
      <p:sp>
        <p:nvSpPr>
          <p:cNvPr id="36869" name="Rectangle 5"/>
          <p:cNvSpPr>
            <a:spLocks noGrp="1" noChangeArrowheads="1"/>
          </p:cNvSpPr>
          <p:nvPr>
            <p:ph idx="1"/>
          </p:nvPr>
        </p:nvSpPr>
        <p:spPr/>
        <p:txBody>
          <a:bodyPr vert="horz" lIns="92075" tIns="46038" rIns="92075" bIns="46038" rtlCol="0">
            <a:normAutofit/>
          </a:bodyPr>
          <a:lstStyle/>
          <a:p>
            <a:r>
              <a:rPr lang="en-US" dirty="0"/>
              <a:t>Relative Advantage</a:t>
            </a:r>
            <a:endParaRPr lang="en-US" b="1" dirty="0"/>
          </a:p>
          <a:p>
            <a:pPr lvl="1"/>
            <a:r>
              <a:rPr lang="en-US" dirty="0"/>
              <a:t>How improved an innovation is over the previous way of doing things.</a:t>
            </a:r>
          </a:p>
          <a:p>
            <a:r>
              <a:rPr lang="en-US" dirty="0"/>
              <a:t>Simplicity</a:t>
            </a:r>
            <a:endParaRPr lang="en-US" b="1" dirty="0"/>
          </a:p>
          <a:p>
            <a:pPr lvl="1"/>
            <a:r>
              <a:rPr lang="en-US" dirty="0"/>
              <a:t>If the innovation is perceived as complicated or difficult to use, an individual is unlikely to adopt it.</a:t>
            </a:r>
          </a:p>
          <a:p>
            <a:r>
              <a:rPr lang="en-US" dirty="0"/>
              <a:t>Compatibility</a:t>
            </a:r>
            <a:endParaRPr lang="en-US" b="1" dirty="0"/>
          </a:p>
          <a:p>
            <a:pPr lvl="1"/>
            <a:r>
              <a:rPr lang="en-US" dirty="0"/>
              <a:t>The degree to which an innovation is perceived as being consistent with the values  and needs of the potential adopters</a:t>
            </a:r>
          </a:p>
        </p:txBody>
      </p:sp>
    </p:spTree>
    <p:extLst>
      <p:ext uri="{BB962C8B-B14F-4D97-AF65-F5344CB8AC3E}">
        <p14:creationId xmlns:p14="http://schemas.microsoft.com/office/powerpoint/2010/main" val="288845936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eaLnBrk="0" hangingPunct="0"/>
            <a:endParaRPr lang="en-US" dirty="0"/>
          </a:p>
        </p:txBody>
      </p:sp>
      <p:sp>
        <p:nvSpPr>
          <p:cNvPr id="36867" name="Rectangle 3"/>
          <p:cNvSpPr>
            <a:spLocks noChangeArrowheads="1"/>
          </p:cNvSpPr>
          <p:nvPr/>
        </p:nvSpPr>
        <p:spPr bwMode="auto">
          <a:xfrm>
            <a:off x="4648200" y="6248400"/>
            <a:ext cx="2895600" cy="457200"/>
          </a:xfrm>
          <a:prstGeom prst="rect">
            <a:avLst/>
          </a:prstGeom>
          <a:noFill/>
          <a:ln w="9525">
            <a:noFill/>
            <a:miter lim="800000"/>
            <a:headEnd/>
            <a:tailEnd/>
          </a:ln>
        </p:spPr>
        <p:txBody>
          <a:bodyPr wrap="none" anchor="ctr"/>
          <a:lstStyle/>
          <a:p>
            <a:pPr eaLnBrk="0" hangingPunct="0"/>
            <a:endParaRPr lang="en-US" dirty="0"/>
          </a:p>
        </p:txBody>
      </p:sp>
      <p:sp>
        <p:nvSpPr>
          <p:cNvPr id="36868" name="Rectangle 4"/>
          <p:cNvSpPr>
            <a:spLocks noGrp="1" noChangeArrowheads="1"/>
          </p:cNvSpPr>
          <p:nvPr>
            <p:ph type="title"/>
          </p:nvPr>
        </p:nvSpPr>
        <p:spPr/>
        <p:txBody>
          <a:bodyPr vert="horz" lIns="92075" tIns="46038" rIns="92075" bIns="46038" rtlCol="0" anchor="ctr">
            <a:normAutofit/>
          </a:bodyPr>
          <a:lstStyle/>
          <a:p>
            <a:pPr eaLnBrk="1" hangingPunct="1">
              <a:lnSpc>
                <a:spcPct val="90000"/>
              </a:lnSpc>
            </a:pPr>
            <a:r>
              <a:rPr lang="en-US" sz="3200" dirty="0"/>
              <a:t>Roger</a:t>
            </a:r>
            <a:r>
              <a:rPr lang="ja-JP" altLang="en-US" sz="3200">
                <a:ea typeface="MS PGothic" pitchFamily="34" charset="-128"/>
              </a:rPr>
              <a:t>’</a:t>
            </a:r>
            <a:r>
              <a:rPr lang="en-US" altLang="ja-JP" sz="3200" dirty="0">
                <a:ea typeface="MS PGothic" pitchFamily="34" charset="-128"/>
              </a:rPr>
              <a:t>s Attributes of the Change that Affect the Rate of Adoption</a:t>
            </a:r>
            <a:endParaRPr lang="en-US" sz="3200" dirty="0"/>
          </a:p>
        </p:txBody>
      </p:sp>
      <p:sp>
        <p:nvSpPr>
          <p:cNvPr id="36869" name="Rectangle 5"/>
          <p:cNvSpPr>
            <a:spLocks noGrp="1" noChangeArrowheads="1"/>
          </p:cNvSpPr>
          <p:nvPr>
            <p:ph idx="1"/>
          </p:nvPr>
        </p:nvSpPr>
        <p:spPr/>
        <p:txBody>
          <a:bodyPr vert="horz" lIns="92075" tIns="46038" rIns="92075" bIns="46038" rtlCol="0">
            <a:normAutofit/>
          </a:bodyPr>
          <a:lstStyle/>
          <a:p>
            <a:r>
              <a:rPr lang="en-US" dirty="0"/>
              <a:t>Trialability</a:t>
            </a:r>
            <a:endParaRPr lang="en-US" b="1" dirty="0"/>
          </a:p>
          <a:p>
            <a:pPr lvl="1"/>
            <a:r>
              <a:rPr lang="en-US" dirty="0"/>
              <a:t>How easily an innovation may be experimented.  If a user is able to test an innovation, the individual will be more likely to adopt it.</a:t>
            </a:r>
          </a:p>
          <a:p>
            <a:r>
              <a:rPr lang="en-US" dirty="0"/>
              <a:t>Observability</a:t>
            </a:r>
            <a:endParaRPr lang="en-US" b="1" dirty="0"/>
          </a:p>
          <a:p>
            <a:pPr lvl="1"/>
            <a:r>
              <a:rPr lang="en-US" dirty="0"/>
              <a:t>The extent that an innovation is visible to others.  </a:t>
            </a:r>
          </a:p>
        </p:txBody>
      </p:sp>
    </p:spTree>
    <p:extLst>
      <p:ext uri="{BB962C8B-B14F-4D97-AF65-F5344CB8AC3E}">
        <p14:creationId xmlns:p14="http://schemas.microsoft.com/office/powerpoint/2010/main" val="286119658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0" y="1371600"/>
            <a:ext cx="38100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Relative Advantage</a:t>
            </a:r>
          </a:p>
          <a:p>
            <a:endParaRPr lang="en-US" sz="2800" dirty="0"/>
          </a:p>
          <a:p>
            <a:r>
              <a:rPr lang="en-US" sz="2800" dirty="0"/>
              <a:t>Simplicity</a:t>
            </a:r>
          </a:p>
          <a:p>
            <a:endParaRPr lang="en-US" sz="2800" dirty="0"/>
          </a:p>
          <a:p>
            <a:r>
              <a:rPr lang="en-US" sz="2800" dirty="0"/>
              <a:t>Compatibility</a:t>
            </a:r>
          </a:p>
          <a:p>
            <a:endParaRPr lang="en-US" sz="2800" dirty="0"/>
          </a:p>
          <a:p>
            <a:r>
              <a:rPr lang="en-US" sz="2800" dirty="0"/>
              <a:t>Trialability</a:t>
            </a:r>
          </a:p>
          <a:p>
            <a:endParaRPr lang="en-US" sz="2800" dirty="0"/>
          </a:p>
          <a:p>
            <a:r>
              <a:rPr lang="en-US" sz="2800" dirty="0"/>
              <a:t>Observability</a:t>
            </a:r>
          </a:p>
        </p:txBody>
      </p:sp>
      <p:sp>
        <p:nvSpPr>
          <p:cNvPr id="15" name="Down Arrow 14"/>
          <p:cNvSpPr/>
          <p:nvPr/>
        </p:nvSpPr>
        <p:spPr bwMode="auto">
          <a:xfrm rot="14660493">
            <a:off x="6472668" y="1072104"/>
            <a:ext cx="609600" cy="1219200"/>
          </a:xfrm>
          <a:prstGeom prst="downArrow">
            <a:avLst>
              <a:gd name="adj1" fmla="val 50000"/>
              <a:gd name="adj2" fmla="val 4846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Verdana" pitchFamily="34" charset="0"/>
            </a:endParaRPr>
          </a:p>
        </p:txBody>
      </p:sp>
      <p:sp>
        <p:nvSpPr>
          <p:cNvPr id="16" name="Down Arrow 15"/>
          <p:cNvSpPr/>
          <p:nvPr/>
        </p:nvSpPr>
        <p:spPr bwMode="auto">
          <a:xfrm rot="17994007">
            <a:off x="6471599" y="4225710"/>
            <a:ext cx="609600" cy="1219200"/>
          </a:xfrm>
          <a:prstGeom prst="downArrow">
            <a:avLst>
              <a:gd name="adj1" fmla="val 50000"/>
              <a:gd name="adj2" fmla="val 4846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Verdana" pitchFamily="34" charset="0"/>
            </a:endParaRPr>
          </a:p>
        </p:txBody>
      </p:sp>
      <p:sp>
        <p:nvSpPr>
          <p:cNvPr id="17" name="TextBox 16"/>
          <p:cNvSpPr txBox="1"/>
          <p:nvPr/>
        </p:nvSpPr>
        <p:spPr>
          <a:xfrm>
            <a:off x="7543800" y="838201"/>
            <a:ext cx="152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Staff and Clinic</a:t>
            </a:r>
          </a:p>
        </p:txBody>
      </p:sp>
      <p:sp>
        <p:nvSpPr>
          <p:cNvPr id="18" name="TextBox 17"/>
          <p:cNvSpPr txBox="1"/>
          <p:nvPr/>
        </p:nvSpPr>
        <p:spPr>
          <a:xfrm>
            <a:off x="7620000" y="5181601"/>
            <a:ext cx="152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Patients and Families</a:t>
            </a:r>
          </a:p>
        </p:txBody>
      </p:sp>
    </p:spTree>
    <p:extLst>
      <p:ext uri="{BB962C8B-B14F-4D97-AF65-F5344CB8AC3E}">
        <p14:creationId xmlns:p14="http://schemas.microsoft.com/office/powerpoint/2010/main" val="2620654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703</Words>
  <Application>Microsoft Office PowerPoint</Application>
  <PresentationFormat>Widescreen</PresentationFormat>
  <Paragraphs>147</Paragraphs>
  <Slides>14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MS PGothic</vt:lpstr>
      <vt:lpstr>MS PGothic</vt:lpstr>
      <vt:lpstr>Arial</vt:lpstr>
      <vt:lpstr>Calibri</vt:lpstr>
      <vt:lpstr>Calibri Light</vt:lpstr>
      <vt:lpstr>Garamond</vt:lpstr>
      <vt:lpstr>Gautami</vt:lpstr>
      <vt:lpstr>Times New Roman</vt:lpstr>
      <vt:lpstr>Verdana</vt:lpstr>
      <vt:lpstr>Office Theme</vt:lpstr>
      <vt:lpstr>Building Buy In</vt:lpstr>
      <vt:lpstr>Adoption of Ideas</vt:lpstr>
      <vt:lpstr>PowerPoint Presentation</vt:lpstr>
      <vt:lpstr>PowerPoint Presentation</vt:lpstr>
      <vt:lpstr>PowerPoint Presentation</vt:lpstr>
      <vt:lpstr> “People don’t buy what you do, they buy why you do it.” -Simon Sinek</vt:lpstr>
      <vt:lpstr>Roger’s Attributes of the Change that Affect the Rate of Adoption</vt:lpstr>
      <vt:lpstr>Roger’s Attributes of the Change that Affect the Rate of Adoption</vt:lpstr>
      <vt:lpstr>PowerPoint Presentation</vt:lpstr>
      <vt:lpstr>One common question</vt:lpstr>
      <vt:lpstr>Building Perceived Value</vt:lpstr>
      <vt:lpstr>What might it look like</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dc:creator>
  <cp:lastModifiedBy>Sandra Ring</cp:lastModifiedBy>
  <cp:revision>7</cp:revision>
  <dcterms:created xsi:type="dcterms:W3CDTF">2016-10-28T10:14:27Z</dcterms:created>
  <dcterms:modified xsi:type="dcterms:W3CDTF">2017-06-12T19:22:03Z</dcterms:modified>
</cp:coreProperties>
</file>