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97" r:id="rId3"/>
    <p:sldId id="296" r:id="rId4"/>
    <p:sldId id="257" r:id="rId5"/>
    <p:sldId id="272" r:id="rId6"/>
    <p:sldId id="271" r:id="rId7"/>
    <p:sldId id="298" r:id="rId8"/>
    <p:sldId id="299" r:id="rId9"/>
    <p:sldId id="300" r:id="rId10"/>
    <p:sldId id="258" r:id="rId11"/>
    <p:sldId id="273" r:id="rId12"/>
    <p:sldId id="274" r:id="rId13"/>
    <p:sldId id="301" r:id="rId14"/>
    <p:sldId id="302" r:id="rId15"/>
    <p:sldId id="259" r:id="rId16"/>
    <p:sldId id="275" r:id="rId17"/>
    <p:sldId id="276" r:id="rId18"/>
    <p:sldId id="303" r:id="rId19"/>
    <p:sldId id="304" r:id="rId20"/>
    <p:sldId id="305" r:id="rId21"/>
    <p:sldId id="306" r:id="rId22"/>
    <p:sldId id="260" r:id="rId23"/>
    <p:sldId id="307" r:id="rId24"/>
    <p:sldId id="308" r:id="rId25"/>
    <p:sldId id="278" r:id="rId26"/>
    <p:sldId id="309" r:id="rId27"/>
    <p:sldId id="261" r:id="rId28"/>
    <p:sldId id="279" r:id="rId29"/>
    <p:sldId id="262" r:id="rId30"/>
    <p:sldId id="293" r:id="rId31"/>
    <p:sldId id="263" r:id="rId32"/>
    <p:sldId id="282" r:id="rId33"/>
    <p:sldId id="294" r:id="rId34"/>
    <p:sldId id="310" r:id="rId35"/>
    <p:sldId id="264" r:id="rId36"/>
    <p:sldId id="287" r:id="rId37"/>
    <p:sldId id="311" r:id="rId38"/>
    <p:sldId id="265" r:id="rId39"/>
    <p:sldId id="288" r:id="rId40"/>
    <p:sldId id="312" r:id="rId41"/>
    <p:sldId id="266" r:id="rId42"/>
    <p:sldId id="289" r:id="rId43"/>
    <p:sldId id="267" r:id="rId44"/>
    <p:sldId id="290" r:id="rId45"/>
    <p:sldId id="295" r:id="rId46"/>
    <p:sldId id="268" r:id="rId47"/>
    <p:sldId id="291" r:id="rId48"/>
    <p:sldId id="31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C6ED44C-52A6-4D40-8201-F49DEAD170EC}">
          <p14:sldIdLst>
            <p14:sldId id="256"/>
            <p14:sldId id="297"/>
          </p14:sldIdLst>
        </p14:section>
        <p14:section name="Summary Section" id="{2ABF2113-A49E-483F-B1F5-0672CB03F657}">
          <p14:sldIdLst>
            <p14:sldId id="296"/>
          </p14:sldIdLst>
        </p14:section>
        <p14:section name="General Resources" id="{2A50E194-E450-40C9-B5B5-985F206C3756}">
          <p14:sldIdLst>
            <p14:sldId id="257"/>
            <p14:sldId id="272"/>
            <p14:sldId id="271"/>
            <p14:sldId id="298"/>
            <p14:sldId id="299"/>
            <p14:sldId id="300"/>
          </p14:sldIdLst>
        </p14:section>
        <p14:section name="Examples of Tele-Audiology" id="{FEAA1AD0-B59F-46D4-ADC0-1F0F9267449D}">
          <p14:sldIdLst>
            <p14:sldId id="258"/>
            <p14:sldId id="273"/>
            <p14:sldId id="274"/>
            <p14:sldId id="301"/>
            <p14:sldId id="302"/>
          </p14:sldIdLst>
        </p14:section>
        <p14:section name="Developing a Tele-Audiology Program" id="{766D6D96-044A-4638-93CD-78A3A1C8600B}">
          <p14:sldIdLst>
            <p14:sldId id="259"/>
            <p14:sldId id="275"/>
            <p14:sldId id="276"/>
            <p14:sldId id="303"/>
            <p14:sldId id="304"/>
            <p14:sldId id="305"/>
            <p14:sldId id="306"/>
          </p14:sldIdLst>
        </p14:section>
        <p14:section name="Phonak ABC Guide" id="{C71F06E2-FD7D-4CB6-A42E-AA50BF26E749}">
          <p14:sldIdLst>
            <p14:sldId id="260"/>
            <p14:sldId id="307"/>
            <p14:sldId id="308"/>
            <p14:sldId id="278"/>
            <p14:sldId id="309"/>
          </p14:sldIdLst>
        </p14:section>
        <p14:section name="Equipment" id="{127F2369-E09D-41B3-8A26-A51E49DD3C87}">
          <p14:sldIdLst>
            <p14:sldId id="261"/>
            <p14:sldId id="279"/>
          </p14:sldIdLst>
        </p14:section>
        <p14:section name="Telehealth Video Conferencing Resources" id="{B3095DE0-DCE0-4C1E-906C-292964012A35}">
          <p14:sldIdLst>
            <p14:sldId id="262"/>
            <p14:sldId id="293"/>
          </p14:sldIdLst>
        </p14:section>
        <p14:section name="Regulations, Licensure, &amp; Reimbursement" id="{6DE02819-42F1-4A61-BEA5-0D4BEA49DC87}">
          <p14:sldIdLst>
            <p14:sldId id="263"/>
            <p14:sldId id="282"/>
            <p14:sldId id="294"/>
            <p14:sldId id="310"/>
          </p14:sldIdLst>
        </p14:section>
        <p14:section name="Protocols" id="{5882B951-56E2-4408-AC0D-F874062FF2E9}">
          <p14:sldIdLst>
            <p14:sldId id="264"/>
            <p14:sldId id="287"/>
            <p14:sldId id="311"/>
          </p14:sldIdLst>
        </p14:section>
        <p14:section name="Training for Remote Sites" id="{0129335A-1E59-4162-BB8E-565B04E0BEA0}">
          <p14:sldIdLst>
            <p14:sldId id="265"/>
            <p14:sldId id="288"/>
            <p14:sldId id="312"/>
          </p14:sldIdLst>
        </p14:section>
        <p14:section name="Hearing Aids" id="{4F40467A-D4A0-4026-B130-9993E568AC22}">
          <p14:sldIdLst>
            <p14:sldId id="266"/>
            <p14:sldId id="289"/>
          </p14:sldIdLst>
        </p14:section>
        <p14:section name="Cochlear Implants" id="{82336C08-073E-48E5-8848-F90C5959BA5B}">
          <p14:sldIdLst>
            <p14:sldId id="267"/>
            <p14:sldId id="290"/>
            <p14:sldId id="295"/>
          </p14:sldIdLst>
        </p14:section>
        <p14:section name="Quality Improvement" id="{80099772-1836-40FF-A059-A5511F9E0905}">
          <p14:sldIdLst>
            <p14:sldId id="268"/>
            <p14:sldId id="291"/>
            <p14:sldId id="31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64A"/>
    <a:srgbClr val="5D2785"/>
    <a:srgbClr val="660033"/>
    <a:srgbClr val="7E6000"/>
    <a:srgbClr val="233616"/>
    <a:srgbClr val="993366"/>
    <a:srgbClr val="5D7587"/>
    <a:srgbClr val="B2C0CA"/>
    <a:srgbClr val="644C00"/>
    <a:srgbClr val="3215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9" autoAdjust="0"/>
    <p:restoredTop sz="94660"/>
  </p:normalViewPr>
  <p:slideViewPr>
    <p:cSldViewPr snapToGrid="0">
      <p:cViewPr varScale="1">
        <p:scale>
          <a:sx n="112" d="100"/>
          <a:sy n="112" d="100"/>
        </p:scale>
        <p:origin x="200"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F192B-CD2C-48FF-906C-E7B94BCE0B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BA80A3-52BB-4757-8984-22924B7C7B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7C4639-8787-4C84-86BB-77432D2EDA40}"/>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5" name="Footer Placeholder 4">
            <a:extLst>
              <a:ext uri="{FF2B5EF4-FFF2-40B4-BE49-F238E27FC236}">
                <a16:creationId xmlns:a16="http://schemas.microsoft.com/office/drawing/2014/main" id="{9E15168C-A896-436C-A2C1-DAB3211C86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426E5B-7D4E-40FB-BBC7-2D44343441E9}"/>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3226467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27C0C-C3AE-441E-9566-687A26D6D4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DE3CAE-2CD2-4846-89DB-A8A4C43BC1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C70EC-5258-4F1A-8EEC-7E5F45A6A88B}"/>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5" name="Footer Placeholder 4">
            <a:extLst>
              <a:ext uri="{FF2B5EF4-FFF2-40B4-BE49-F238E27FC236}">
                <a16:creationId xmlns:a16="http://schemas.microsoft.com/office/drawing/2014/main" id="{F5E2FA3B-787C-4E2D-A90B-9529DCCB8E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A78A6D-1E09-41C7-8B7C-6563943154FE}"/>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275398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915FEC-70FF-4666-A780-42EE37B2F6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2FCA02-D426-4DFB-83F4-8681164DD9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C035B4-D475-4E86-96A1-6A35FB3A51F1}"/>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5" name="Footer Placeholder 4">
            <a:extLst>
              <a:ext uri="{FF2B5EF4-FFF2-40B4-BE49-F238E27FC236}">
                <a16:creationId xmlns:a16="http://schemas.microsoft.com/office/drawing/2014/main" id="{F6ED1242-6D42-45E3-A0B5-AF8236685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C9962-C110-4698-9CE3-E5944A9C3D5F}"/>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2372771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C73CA-2702-4741-B53D-4AA423799F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09C3FB-30A4-448E-8DBD-6B3C080504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A8119-2F0B-47E9-8EB2-B0017DFD5146}"/>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5" name="Footer Placeholder 4">
            <a:extLst>
              <a:ext uri="{FF2B5EF4-FFF2-40B4-BE49-F238E27FC236}">
                <a16:creationId xmlns:a16="http://schemas.microsoft.com/office/drawing/2014/main" id="{57F779AE-B9AE-4FC5-9A46-3A8218B484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942F03-2036-447E-80A0-8C6AD6AA9C26}"/>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9142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FC2A2-6129-46DE-9E3E-5FFDE5D9EF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CA2D24-3236-4605-8FE1-9EB4E8E0FE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B62E84-3C93-42A9-8785-727898901B69}"/>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5" name="Footer Placeholder 4">
            <a:extLst>
              <a:ext uri="{FF2B5EF4-FFF2-40B4-BE49-F238E27FC236}">
                <a16:creationId xmlns:a16="http://schemas.microsoft.com/office/drawing/2014/main" id="{A2BADAF4-A196-4C1F-8522-7168FAD56D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56DAB8-76CD-419C-874B-A04BDA53FF40}"/>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401695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2029B-B3D5-464C-ACAE-F51F8DCAF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970229-9A9C-426A-996D-1BB1D58E8F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88C400-9CB9-4798-BCC9-2638D1E43A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2663E3-2602-46EC-80D9-77D8C9772CAF}"/>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6" name="Footer Placeholder 5">
            <a:extLst>
              <a:ext uri="{FF2B5EF4-FFF2-40B4-BE49-F238E27FC236}">
                <a16:creationId xmlns:a16="http://schemas.microsoft.com/office/drawing/2014/main" id="{955CDEC7-90BC-41AB-94B3-1623EB5AEE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AE5450-0AB2-4AF6-9864-0E291602047E}"/>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1358255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A4DE8-6E49-4E6B-849A-B64AAEF4C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CD7F4-1CDB-41FA-A0D6-3B57427F0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DF3E20-9C37-44B1-AF24-1BFF4986E9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980E84-D52C-4F5A-B05E-622AA39479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C10E8D-B24B-4CFC-AA33-B76AE40F53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EF5697-D4B9-4898-821C-401FDAC42BF6}"/>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8" name="Footer Placeholder 7">
            <a:extLst>
              <a:ext uri="{FF2B5EF4-FFF2-40B4-BE49-F238E27FC236}">
                <a16:creationId xmlns:a16="http://schemas.microsoft.com/office/drawing/2014/main" id="{DCDC70AC-C351-438A-88B0-9C3402BC8D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1332F1-5822-4739-B414-0340EBA27894}"/>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54948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87D08-C877-48B6-B913-C126F4A9BA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6B5DD1-CB37-4F38-BD0A-3CFC1F6F02D8}"/>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4" name="Footer Placeholder 3">
            <a:extLst>
              <a:ext uri="{FF2B5EF4-FFF2-40B4-BE49-F238E27FC236}">
                <a16:creationId xmlns:a16="http://schemas.microsoft.com/office/drawing/2014/main" id="{7DE2A1BF-00E6-4364-AA05-56074A7B56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D74B03-602F-46C4-AF6D-0E3246FCA72D}"/>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311739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CD784-C034-42C2-86FC-BD01085124C3}"/>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3" name="Footer Placeholder 2">
            <a:extLst>
              <a:ext uri="{FF2B5EF4-FFF2-40B4-BE49-F238E27FC236}">
                <a16:creationId xmlns:a16="http://schemas.microsoft.com/office/drawing/2014/main" id="{9E0D8EA4-D03E-4ABE-AB2A-73692716BD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06A594-0924-45F0-BC58-419C63A42BBB}"/>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213183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1A784-4B3D-444E-8ADD-A73FAD618E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8ACDA8-CB05-4541-8919-F30D8E7938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84ABA8-705A-4A0D-ACF3-3AF093744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0007E7-05E6-4826-AE6A-16C507097E89}"/>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6" name="Footer Placeholder 5">
            <a:extLst>
              <a:ext uri="{FF2B5EF4-FFF2-40B4-BE49-F238E27FC236}">
                <a16:creationId xmlns:a16="http://schemas.microsoft.com/office/drawing/2014/main" id="{E7F3D449-4E99-4344-A20D-E606B41794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3473C2-A9A1-4D70-9C48-7837350BFFC0}"/>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273488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945D5-738A-4B1D-9431-F3A7D18844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EC9786-995C-44F8-9BD4-D3DC2FAC79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F1D7A4-3026-4812-B5F8-BF6BAFEBD8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B26B24-0357-49D4-A0BE-156DEDE0FEA1}"/>
              </a:ext>
            </a:extLst>
          </p:cNvPr>
          <p:cNvSpPr>
            <a:spLocks noGrp="1"/>
          </p:cNvSpPr>
          <p:nvPr>
            <p:ph type="dt" sz="half" idx="10"/>
          </p:nvPr>
        </p:nvSpPr>
        <p:spPr/>
        <p:txBody>
          <a:bodyPr/>
          <a:lstStyle/>
          <a:p>
            <a:fld id="{FD141403-D3D3-4948-9235-7AF1BAEEAD2B}" type="datetimeFigureOut">
              <a:rPr lang="en-US" smtClean="0"/>
              <a:t>4/16/21</a:t>
            </a:fld>
            <a:endParaRPr lang="en-US"/>
          </a:p>
        </p:txBody>
      </p:sp>
      <p:sp>
        <p:nvSpPr>
          <p:cNvPr id="6" name="Footer Placeholder 5">
            <a:extLst>
              <a:ext uri="{FF2B5EF4-FFF2-40B4-BE49-F238E27FC236}">
                <a16:creationId xmlns:a16="http://schemas.microsoft.com/office/drawing/2014/main" id="{40A149E5-C77F-4ACE-AC85-62D5C95D3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8B52A7-43F2-473F-80BC-BF0F2F71CE55}"/>
              </a:ext>
            </a:extLst>
          </p:cNvPr>
          <p:cNvSpPr>
            <a:spLocks noGrp="1"/>
          </p:cNvSpPr>
          <p:nvPr>
            <p:ph type="sldNum" sz="quarter" idx="12"/>
          </p:nvPr>
        </p:nvSpPr>
        <p:spPr/>
        <p:txBody>
          <a:bodyPr/>
          <a:lstStyle/>
          <a:p>
            <a:fld id="{1CE468E5-E86C-488D-8CA7-24625CDF77DF}" type="slidenum">
              <a:rPr lang="en-US" smtClean="0"/>
              <a:t>‹#›</a:t>
            </a:fld>
            <a:endParaRPr lang="en-US"/>
          </a:p>
        </p:txBody>
      </p:sp>
    </p:spTree>
    <p:extLst>
      <p:ext uri="{BB962C8B-B14F-4D97-AF65-F5344CB8AC3E}">
        <p14:creationId xmlns:p14="http://schemas.microsoft.com/office/powerpoint/2010/main" val="205008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86DA10-1931-460C-85CB-9A94AB793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8844DB-1198-405C-88E2-4931721D47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E2156-85C2-476D-AFDC-49F0C5ADCE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41403-D3D3-4948-9235-7AF1BAEEAD2B}" type="datetimeFigureOut">
              <a:rPr lang="en-US" smtClean="0"/>
              <a:t>4/16/21</a:t>
            </a:fld>
            <a:endParaRPr lang="en-US"/>
          </a:p>
        </p:txBody>
      </p:sp>
      <p:sp>
        <p:nvSpPr>
          <p:cNvPr id="5" name="Footer Placeholder 4">
            <a:extLst>
              <a:ext uri="{FF2B5EF4-FFF2-40B4-BE49-F238E27FC236}">
                <a16:creationId xmlns:a16="http://schemas.microsoft.com/office/drawing/2014/main" id="{E2771D2A-68CF-4488-9931-97CE1F7E82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6A70A56-2083-4A84-BD4E-E43D7E68DE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468E5-E86C-488D-8CA7-24625CDF77DF}" type="slidenum">
              <a:rPr lang="en-US" smtClean="0"/>
              <a:t>‹#›</a:t>
            </a:fld>
            <a:endParaRPr lang="en-US"/>
          </a:p>
        </p:txBody>
      </p:sp>
    </p:spTree>
    <p:extLst>
      <p:ext uri="{BB962C8B-B14F-4D97-AF65-F5344CB8AC3E}">
        <p14:creationId xmlns:p14="http://schemas.microsoft.com/office/powerpoint/2010/main" val="33874836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digitalcommons.usu.edu/jehdi/vol1/iss2/9/" TargetMode="External"/><Relationship Id="rId7" Type="http://schemas.openxmlformats.org/officeDocument/2006/relationships/image" Target="../media/image3.png"/><Relationship Id="rId2" Type="http://schemas.openxmlformats.org/officeDocument/2006/relationships/hyperlink" Target="https://digitalcommons.usu.edu/jehdi/vol5/iss1/6/" TargetMode="Externa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andfonline.com/doi/abs/10.1080/14992027.2019.1584681?af=R&amp;journalCode=iija20" TargetMode="External"/><Relationship Id="rId7" Type="http://schemas.openxmlformats.org/officeDocument/2006/relationships/image" Target="../media/image3.png"/><Relationship Id="rId2" Type="http://schemas.openxmlformats.org/officeDocument/2006/relationships/hyperlink" Target="https://doi.org/10.1044/persp3.SIG18.5" TargetMode="Externa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2.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hearingreview.com/hearing-loss/patient-care/evaluation/infant-diagnostic-evaluations-using-tele-audiology" TargetMode="External"/><Relationship Id="rId7" Type="http://schemas.openxmlformats.org/officeDocument/2006/relationships/slide" Target="slide12.xml"/><Relationship Id="rId2" Type="http://schemas.openxmlformats.org/officeDocument/2006/relationships/hyperlink" Target="https://www.audiology.org/practice_management/resources/current-practices-tele-audiology"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14.xml"/><Relationship Id="rId4" Type="http://schemas.openxmlformats.org/officeDocument/2006/relationships/hyperlink" Target="https://www.hearingreview.com/hearing-loss/patient-care/pediatric-care/california-tele-audiology-program-improves-access-audiologis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pubs.asha.org/doi/10.1044/teles4.1.11" TargetMode="External"/><Relationship Id="rId7" Type="http://schemas.openxmlformats.org/officeDocument/2006/relationships/image" Target="../media/image3.png"/><Relationship Id="rId2" Type="http://schemas.openxmlformats.org/officeDocument/2006/relationships/hyperlink" Target="https://pubs.asha.org/doi/abs/10.1044/tele5.2.38#:~:text=Early%20hearing%20detection%20and%20intervention%20(EHDI)%20refers%20to%20a%20system,receive%20early%20diagnosis%20and%20intervention." TargetMode="Externa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hearingreview.com/practice-building/office-services/telehealth/critical-steps-in-establishing-a-teleaudiology-practice-part-2" TargetMode="External"/><Relationship Id="rId7" Type="http://schemas.openxmlformats.org/officeDocument/2006/relationships/image" Target="../media/image4.png"/><Relationship Id="rId2" Type="http://schemas.openxmlformats.org/officeDocument/2006/relationships/hyperlink" Target="https://www.hearingreview.com/practice-building/office-services/telehealth/critical-steps-establishing-teleaudiology-practice" TargetMode="Externa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2.xml"/><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pubs.asha.org/doi/10.1044/tele3.1.16" TargetMode="External"/><Relationship Id="rId7" Type="http://schemas.openxmlformats.org/officeDocument/2006/relationships/slide" Target="slide16.xml"/><Relationship Id="rId2" Type="http://schemas.openxmlformats.org/officeDocument/2006/relationships/hyperlink" Target="https://www.asha.org/about/telepractice-resources-during-covid-19/"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18.xml"/><Relationship Id="rId4" Type="http://schemas.openxmlformats.org/officeDocument/2006/relationships/hyperlink" Target="https://www.audiology.org/practice_management/resources/abcs-establishing-remote-clini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podcasts.google.com/feed/aHR0cHM6Ly9yc3Mud2hvb3Noa2FhLmNvbS9yc3MvcG9kY2FzdC9pZC8xMjc2Mg/episode/ZjliMmMwY2MtMGI3Zi00NTI3LWFhYzgtZDJkN2Q4ZGM4ZmIz?ved=2ahUKEwjUho3ilcvqAhV5_TgGHT-bD2oQkfYCegQIARAI" TargetMode="External"/><Relationship Id="rId7" Type="http://schemas.openxmlformats.org/officeDocument/2006/relationships/image" Target="../media/image5.png"/><Relationship Id="rId2" Type="http://schemas.openxmlformats.org/officeDocument/2006/relationships/hyperlink" Target="https://pubs.asha.org/doi/10.1044/teles4.1.4" TargetMode="External"/><Relationship Id="rId1" Type="http://schemas.openxmlformats.org/officeDocument/2006/relationships/slideLayout" Target="../slideLayouts/slideLayout2.xml"/><Relationship Id="rId6" Type="http://schemas.openxmlformats.org/officeDocument/2006/relationships/slide" Target="slide17.xml"/><Relationship Id="rId5" Type="http://schemas.openxmlformats.org/officeDocument/2006/relationships/slide" Target="slide2.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infanthearing.org/flashplayer/hd_videos.htm?file=http://www.infanthearing.org/flashvideos/webinars/6-18-2020.mp4" TargetMode="External"/><Relationship Id="rId7" Type="http://schemas.openxmlformats.org/officeDocument/2006/relationships/slide" Target="slide18.xml"/><Relationship Id="rId2" Type="http://schemas.openxmlformats.org/officeDocument/2006/relationships/hyperlink" Target="https://www.audiology.org/practice-management/covid-19/covid-19-and-clinical-recommendations"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20.xml"/><Relationship Id="rId4" Type="http://schemas.openxmlformats.org/officeDocument/2006/relationships/hyperlink" Target="https://leader.pubs.asha.org/do/10.1044/2020-0513-ethics-telepractice/full/"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35.xml"/><Relationship Id="rId3" Type="http://schemas.openxmlformats.org/officeDocument/2006/relationships/slide" Target="slide3.xml"/><Relationship Id="rId7" Type="http://schemas.openxmlformats.org/officeDocument/2006/relationships/slide" Target="slide10.xml"/><Relationship Id="rId12" Type="http://schemas.openxmlformats.org/officeDocument/2006/relationships/slide" Target="slide3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 Target="slide4.xml"/><Relationship Id="rId11" Type="http://schemas.openxmlformats.org/officeDocument/2006/relationships/slide" Target="slide29.xml"/><Relationship Id="rId5" Type="http://schemas.openxmlformats.org/officeDocument/2006/relationships/slide" Target="slide46.xml"/><Relationship Id="rId15" Type="http://schemas.openxmlformats.org/officeDocument/2006/relationships/slide" Target="slide41.xml"/><Relationship Id="rId10" Type="http://schemas.openxmlformats.org/officeDocument/2006/relationships/slide" Target="slide27.xml"/><Relationship Id="rId4" Type="http://schemas.openxmlformats.org/officeDocument/2006/relationships/slide" Target="slide43.xml"/><Relationship Id="rId9" Type="http://schemas.openxmlformats.org/officeDocument/2006/relationships/slide" Target="slide22.xml"/><Relationship Id="rId14" Type="http://schemas.openxmlformats.org/officeDocument/2006/relationships/slide" Target="slide38.xml"/></Relationships>
</file>

<file path=ppt/slides/_rels/slide20.xml.rels><?xml version="1.0" encoding="UTF-8" standalone="yes"?>
<Relationships xmlns="http://schemas.openxmlformats.org/package/2006/relationships"><Relationship Id="rId3" Type="http://schemas.openxmlformats.org/officeDocument/2006/relationships/hyperlink" Target="https://pubs.asha.org/doi/10.1044/2020_AJA-19-00070" TargetMode="External"/><Relationship Id="rId7" Type="http://schemas.openxmlformats.org/officeDocument/2006/relationships/image" Target="../media/image5.png"/><Relationship Id="rId2" Type="http://schemas.openxmlformats.org/officeDocument/2006/relationships/hyperlink" Target="https://leader.pubs.asha.org/do/10.1044/5-few-steps-to-get-started-in-telepractice/full/" TargetMode="Externa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slide" Target="slide2.xml"/><Relationship Id="rId4" Type="http://schemas.openxmlformats.org/officeDocument/2006/relationships/slide" Target="slide21.xml"/></Relationships>
</file>

<file path=ppt/slides/_rels/slide2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caltrc.org/knowledge-center/best-practices/" TargetMode="External"/><Relationship Id="rId7" Type="http://schemas.openxmlformats.org/officeDocument/2006/relationships/slide" Target="slide20.xml"/><Relationship Id="rId2" Type="http://schemas.openxmlformats.org/officeDocument/2006/relationships/hyperlink" Target="https://www.hearingreview.com/practice-building/office-services/telehealth/business-case-teleaudiology"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22.xml"/><Relationship Id="rId4" Type="http://schemas.openxmlformats.org/officeDocument/2006/relationships/hyperlink" Target="http://infanthearing.org/teleaudiology/docs/Iowa-T-A-needs-assessment_06_Nov2012.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hearingreview.com/uncategorized/phonak-abcs-of-eaudiology-2-10-steps-to-optimizing-your-eaudiology-practice-environment" TargetMode="External"/><Relationship Id="rId7" Type="http://schemas.openxmlformats.org/officeDocument/2006/relationships/slide" Target="slide22.xml"/><Relationship Id="rId2" Type="http://schemas.openxmlformats.org/officeDocument/2006/relationships/hyperlink" Target="https://www.hearingreview.com/uncategorized/phonak-abcs-of-eaudiology-1-10-steps-to-licensure-stakeholder-support-for-eaudiology"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24.xml"/><Relationship Id="rId4" Type="http://schemas.openxmlformats.org/officeDocument/2006/relationships/hyperlink" Target="https://www.hearingreview.com/uncategorized/phonak-abcs-of-eaudiology-3-10-steps-to-clinical-applications-providing-feedback-for-eaudiology"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hearingreview.com/uncategorized/phonak-abcs-of-eaudiology-5-10-steps-to-scheduling-reimbursement-for-eaudiology" TargetMode="External"/><Relationship Id="rId7" Type="http://schemas.openxmlformats.org/officeDocument/2006/relationships/image" Target="../media/image6.png"/><Relationship Id="rId2" Type="http://schemas.openxmlformats.org/officeDocument/2006/relationships/hyperlink" Target="https://www.hearingreview.com/uncategorized/phonak-abcs-of-eaudiology-4-10-steps-to-employee-training" TargetMode="External"/><Relationship Id="rId1"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hearingreview.com/uncategorized/phonak-abcs-of-eaudiology-7-10-steps-to-talking-to-clients-about-eaudiology" TargetMode="External"/><Relationship Id="rId7" Type="http://schemas.openxmlformats.org/officeDocument/2006/relationships/slide" Target="slide24.xml"/><Relationship Id="rId2" Type="http://schemas.openxmlformats.org/officeDocument/2006/relationships/hyperlink" Target="https://www.hearingreview.com/uncategorized/phonak-abcs-of-eaudiology-6-10-steps-to-technology-connectivity-for-eaudiology"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26.xml"/><Relationship Id="rId4" Type="http://schemas.openxmlformats.org/officeDocument/2006/relationships/hyperlink" Target="https://www.hearingreview.com/uncategorized/phonak-abcs-of-eaudiology-8-10-steps-to-client-selection-other-considerations-for-eaudiolog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hearingreview.com/uncategorized/phonak-abcs-of-eaudiology-10-10-steps-to-record-keeping-data-protection-for-eaudiology" TargetMode="External"/><Relationship Id="rId7" Type="http://schemas.openxmlformats.org/officeDocument/2006/relationships/image" Target="../media/image6.png"/><Relationship Id="rId2" Type="http://schemas.openxmlformats.org/officeDocument/2006/relationships/hyperlink" Target="https://www.hearingreview.com/uncategorized/phonak-abcs-of-eaudiology-9-10-steps-to-family-centered-care-for-eaudiology" TargetMode="Externa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xml"/><Relationship Id="rId4" Type="http://schemas.openxmlformats.org/officeDocument/2006/relationships/slide" Target="slide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https://www.hearingreview.com/practice-building/practice-management/management-strategies/how-to-use-teleaudiology-technologies-in-a-new-setup-or-in-an-existing-office"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27.xml"/><Relationship Id="rId4" Type="http://schemas.openxmlformats.org/officeDocument/2006/relationships/slide" Target="sl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ncham-moodle.eej.usu.edu/moodle/" TargetMode="External"/><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slide" Target="slide4.xml"/></Relationships>
</file>

<file path=ppt/slides/_rels/slide30.xml.rels><?xml version="1.0" encoding="UTF-8" standalone="yes"?>
<Relationships xmlns="http://schemas.openxmlformats.org/package/2006/relationships"><Relationship Id="rId3" Type="http://schemas.openxmlformats.org/officeDocument/2006/relationships/hyperlink" Target="https://canadianaudiologist.ca/issue/volume-7-issue-3-2020/remote-connectivity-technology-feature/?fbclid=IwAR3IGRJRKD8qrbzVvkeuVOsnjGsEW-o-Eu8oZ4cC6VDcPaXDihe9zelyKiQ" TargetMode="External"/><Relationship Id="rId7" Type="http://schemas.openxmlformats.org/officeDocument/2006/relationships/image" Target="../media/image7.png"/><Relationship Id="rId2" Type="http://schemas.openxmlformats.org/officeDocument/2006/relationships/hyperlink" Target="https://static1.squarespace.com/static/5eb5fef0037e14629818256e/t/5f87924559a89e37c3d5362f/1602720342493/Platform+Features+All.pdf" TargetMode="Externa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xml"/><Relationship Id="rId4" Type="http://schemas.openxmlformats.org/officeDocument/2006/relationships/slide" Target="slide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www.audiology.org/audiology-today-septemberoctober-2020/coding-and-reimbursement-specialty-series-telehealth" TargetMode="External"/><Relationship Id="rId7" Type="http://schemas.openxmlformats.org/officeDocument/2006/relationships/image" Target="../media/image8.png"/><Relationship Id="rId2" Type="http://schemas.openxmlformats.org/officeDocument/2006/relationships/hyperlink" Target="https://www.asha.org/siteassets/uploadedfiles/State-Telepractice-Policy-COVID-Tracking.pdf" TargetMode="External"/><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2.xml"/><Relationship Id="rId4" Type="http://schemas.openxmlformats.org/officeDocument/2006/relationships/slide" Target="slide33.xml"/></Relationships>
</file>

<file path=ppt/slides/_rels/slide33.xml.rels><?xml version="1.0" encoding="UTF-8" standalone="yes"?>
<Relationships xmlns="http://schemas.openxmlformats.org/package/2006/relationships"><Relationship Id="rId3" Type="http://schemas.openxmlformats.org/officeDocument/2006/relationships/hyperlink" Target="https://www.audiology.org/practice_management/coding/covid-19-telehealth-update-and-guidance" TargetMode="External"/><Relationship Id="rId7" Type="http://schemas.openxmlformats.org/officeDocument/2006/relationships/image" Target="../media/image8.png"/><Relationship Id="rId2" Type="http://schemas.openxmlformats.org/officeDocument/2006/relationships/hyperlink" Target="https://www.audiologist.org/_resources/documents/webinars/2020-03-23-Town-Hall-COVID-19.pdf" TargetMode="Externa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2.xml"/><Relationship Id="rId4" Type="http://schemas.openxmlformats.org/officeDocument/2006/relationships/slide" Target="slide34.xml"/></Relationships>
</file>

<file path=ppt/slides/_rels/slide3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asha.org/siteassets/uploadedfiles/covid-19-commercial-insurance-telepractice-policy-tracking.pdf" TargetMode="External"/><Relationship Id="rId7" Type="http://schemas.openxmlformats.org/officeDocument/2006/relationships/slide" Target="slide33.xml"/><Relationship Id="rId2" Type="http://schemas.openxmlformats.org/officeDocument/2006/relationships/hyperlink" Target="https://www.asha.org/siteassets/uploadedfiles/covid-19-state-medicaid-telepractice-policy-tracking.pdf"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35.xml"/><Relationship Id="rId4" Type="http://schemas.openxmlformats.org/officeDocument/2006/relationships/hyperlink" Target="http://www.infanthearing.org/issue_briefs/impact-of-privacy-regulations.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digitalcommons.usu.edu/jehdi/vol4/iss2/1/" TargetMode="External"/><Relationship Id="rId7" Type="http://schemas.openxmlformats.org/officeDocument/2006/relationships/slide" Target="slide35.xml"/><Relationship Id="rId2" Type="http://schemas.openxmlformats.org/officeDocument/2006/relationships/hyperlink" Target="http://www.infanthearing.org/stateguidelines/index.php"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37.xml"/><Relationship Id="rId4" Type="http://schemas.openxmlformats.org/officeDocument/2006/relationships/hyperlink" Target="https://www.researchgate.net/publication/242482099_British_Columbia_Early_Hearing_Program_BCEHP_Audiology_Assessment_Protoco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uwo.ca/nca/pdfs/clinical_protocols/2018.01%20ABRA%20Protocol_Oct%2031.pdf" TargetMode="External"/><Relationship Id="rId7" Type="http://schemas.openxmlformats.org/officeDocument/2006/relationships/image" Target="../media/image9.png"/><Relationship Id="rId2" Type="http://schemas.openxmlformats.org/officeDocument/2006/relationships/hyperlink" Target="https://ncham-moodle.eej.usu.edu/moodle/pluginfile.php/73333/mod_resource/content/1/Teleaudiology%20Infant%20Hearing%20Assessment%20Toolkit_11-20.pdf" TargetMode="External"/><Relationship Id="rId1" Type="http://schemas.openxmlformats.org/officeDocument/2006/relationships/slideLayout" Target="../slideLayouts/slideLayout2.xml"/><Relationship Id="rId6" Type="http://schemas.openxmlformats.org/officeDocument/2006/relationships/slide" Target="slide36.xml"/><Relationship Id="rId5" Type="http://schemas.openxmlformats.org/officeDocument/2006/relationships/slide" Target="slide2.xml"/><Relationship Id="rId4" Type="http://schemas.openxmlformats.org/officeDocument/2006/relationships/slide" Target="slide3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hyperlink" Target="https://pubs.asha.org/doi/10.1044/2020_AJA-19-00070" TargetMode="Externa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slide" Target="slide38.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8" Type="http://schemas.openxmlformats.org/officeDocument/2006/relationships/hyperlink" Target="https://d.docs.live.net/a0c083d13cb2858c/Documents/Tele-Audiology%20Project/Project%20Documents/Tele-Audiology%20Guide/Section%20VI/South%20Dakota/ABR%20Electrode%20%5e0%20Ear%20Insert%20Placement%20Quick%20Reference%20Guide.pdf" TargetMode="External"/><Relationship Id="rId3" Type="http://schemas.openxmlformats.org/officeDocument/2006/relationships/hyperlink" Target="https://d.docs.live.net/a0c083d13cb2858c/Documents/Tele-Audiology%20Project/Project%20Documents/Tele-Audiology%20Guide/Section%20VI/South%20Dakota/Equipment%20Set-Up%20Quick%20Reference%20Guide.pdf" TargetMode="External"/><Relationship Id="rId7" Type="http://schemas.openxmlformats.org/officeDocument/2006/relationships/hyperlink" Target="https://d.docs.live.net/a0c083d13cb2858c/Documents/Tele-Audiology%20Project/Project%20Documents/Tele-Audiology%20Guide/Section%20VI/South%20Dakota/ABR%20Quick%20Reference%20Guide.pdf" TargetMode="External"/><Relationship Id="rId12" Type="http://schemas.openxmlformats.org/officeDocument/2006/relationships/image" Target="../media/image10.png"/><Relationship Id="rId2" Type="http://schemas.openxmlformats.org/officeDocument/2006/relationships/hyperlink" Target="https://d.docs.live.net/a0c083d13cb2858c/Documents/Tele-Audiology%20Project/Project%20Documents/Tele-Audiology%20Guide/Section%20VI/South%20Dakota/Diagnostic%20Audiology%20Quick%20Reference%20Guide.pdf" TargetMode="External"/><Relationship Id="rId1" Type="http://schemas.openxmlformats.org/officeDocument/2006/relationships/slideLayout" Target="../slideLayouts/slideLayout2.xml"/><Relationship Id="rId6" Type="http://schemas.openxmlformats.org/officeDocument/2006/relationships/hyperlink" Target="https://d.docs.live.net/a0c083d13cb2858c/Documents/Tele-Audiology%20Project/Project%20Documents/Tele-Audiology%20Guide/Section%20VI/South%20Dakota" TargetMode="External"/><Relationship Id="rId11" Type="http://schemas.openxmlformats.org/officeDocument/2006/relationships/slide" Target="slide39.xml"/><Relationship Id="rId5" Type="http://schemas.openxmlformats.org/officeDocument/2006/relationships/hyperlink" Target="https://d.docs.live.net/a0c083d13cb2858c/Documents/Tele-Audiology%20Project/Project%20Documents/Tele-Audiology%20Guide/Section%20VI/South%20Dakota/Tympanometry%20Quick%20Reference%20Guide.pdf" TargetMode="External"/><Relationship Id="rId10" Type="http://schemas.openxmlformats.org/officeDocument/2006/relationships/slide" Target="slide2.xml"/><Relationship Id="rId4" Type="http://schemas.openxmlformats.org/officeDocument/2006/relationships/hyperlink" Target="https://d.docs.live.net/a0c083d13cb2858c/Documents/Tele-Audiology%20Project/Project%20Documents/Tele-Audiology%20Guide/Section%20VI/South%20Dakota/Otoscopy%20Quick%20Reference%20Guide.pdf" TargetMode="External"/><Relationship Id="rId9" Type="http://schemas.openxmlformats.org/officeDocument/2006/relationships/slide" Target="slide4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s://www.thieme-connect.de/products/ejournals/abstract/10.3766/jaaa.16093" TargetMode="External"/><Relationship Id="rId7" Type="http://schemas.openxmlformats.org/officeDocument/2006/relationships/image" Target="../media/image2.png"/><Relationship Id="rId2" Type="http://schemas.openxmlformats.org/officeDocument/2006/relationships/hyperlink" Target="https://pubs.asha.org/doi/abs/10.1044/2018_AJA-IMIA3-18-0010" TargetMode="External"/><Relationship Id="rId1" Type="http://schemas.openxmlformats.org/officeDocument/2006/relationships/slideLayout" Target="../slideLayouts/slideLayout2.xml"/><Relationship Id="rId6" Type="http://schemas.openxmlformats.org/officeDocument/2006/relationships/slide" Target="slide41.xml"/><Relationship Id="rId5" Type="http://schemas.openxmlformats.org/officeDocument/2006/relationships/slide" Target="slide2.xml"/><Relationship Id="rId4" Type="http://schemas.openxmlformats.org/officeDocument/2006/relationships/slide" Target="slide4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s://pubs.asha.org/doi/abs/10.1044/persp1.SIG18.12" TargetMode="External"/><Relationship Id="rId7" Type="http://schemas.openxmlformats.org/officeDocument/2006/relationships/slide" Target="slide43.xml"/><Relationship Id="rId2" Type="http://schemas.openxmlformats.org/officeDocument/2006/relationships/hyperlink" Target="https://journals.lww.com/otology-neurotology/Fulltext/2019/03000/Remote_Programming_of_Cochlear_Implants.37.aspx"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45.xml"/><Relationship Id="rId4" Type="http://schemas.openxmlformats.org/officeDocument/2006/relationships/hyperlink" Target="https://pubs.asha.org/doi/abs/10.1044/2018_AJA-IMIA3-18-0002"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pubs.asha.org/doi/10.1044/1092-4388(2011/11-0237)" TargetMode="External"/><Relationship Id="rId7" Type="http://schemas.openxmlformats.org/officeDocument/2006/relationships/image" Target="../media/image11.png"/><Relationship Id="rId2" Type="http://schemas.openxmlformats.org/officeDocument/2006/relationships/hyperlink" Target="https://pubs.asha.org/doi/abs/10.1044/2016_AJA-16-0018" TargetMode="External"/><Relationship Id="rId1" Type="http://schemas.openxmlformats.org/officeDocument/2006/relationships/slideLayout" Target="../slideLayouts/slideLayout2.xml"/><Relationship Id="rId6" Type="http://schemas.openxmlformats.org/officeDocument/2006/relationships/slide" Target="slide44.xml"/><Relationship Id="rId5" Type="http://schemas.openxmlformats.org/officeDocument/2006/relationships/slide" Target="slide2.xml"/><Relationship Id="rId4" Type="http://schemas.openxmlformats.org/officeDocument/2006/relationships/slide" Target="slide4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www.infanthearing.org/ehdi-ebook/2020_ebook/27%20Chapter27QualityImprovement2020.pdf"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slide" Target="slide48.xml"/><Relationship Id="rId4" Type="http://schemas.openxmlformats.org/officeDocument/2006/relationships/slide" Target="slide46.xml"/></Relationships>
</file>

<file path=ppt/slides/_rels/slide4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s://www.infanthearing.org/teleaudiology/docs/Evaluate-TA-McCaslin.pdf" TargetMode="External"/><Relationship Id="rId1" Type="http://schemas.openxmlformats.org/officeDocument/2006/relationships/slideLayout" Target="../slideLayouts/slideLayout2.xml"/><Relationship Id="rId4" Type="http://schemas.openxmlformats.org/officeDocument/2006/relationships/slide" Target="slide47.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ringreview.com/practice-building/office-services/telehealth/eaudiology-shifting-theory-practice" TargetMode="External"/><Relationship Id="rId7" Type="http://schemas.openxmlformats.org/officeDocument/2006/relationships/image" Target="../media/image2.png"/><Relationship Id="rId2" Type="http://schemas.openxmlformats.org/officeDocument/2006/relationships/hyperlink" Target="https://pubs.asha.org/doi/10.1044/aac23.1.4" TargetMode="Externa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slide" Target="slide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evisit.com/resources/technical-tips-for-a-successful-telemedicine-visit/?fbclid=IwAR0WeUSeq6OvAOhEyU3xA6dyGy583kZhjCRDGN5dCkgccio73b1CmSAprkw" TargetMode="External"/><Relationship Id="rId7" Type="http://schemas.openxmlformats.org/officeDocument/2006/relationships/slide" Target="slide5.xml"/><Relationship Id="rId2" Type="http://schemas.openxmlformats.org/officeDocument/2006/relationships/hyperlink" Target="https://www.tandfonline.com/doi/full/10.1080/14992027.2020.1817994?casa_token=H9L1W0lzh30AAAAA%3A6fKARPJiGNNU0XP5jq7gfO4MdDGMsyW6-WoC6Fin7dAcSxYPbljefyHm-7UlfNKrxzjObHeXZA" TargetMode="Externa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2.xml"/><Relationship Id="rId4" Type="http://schemas.openxmlformats.org/officeDocument/2006/relationships/hyperlink" Target="https://www.hearingreview.com/practice-building/office-services/telehealth"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audiology.org/practice_management/resources/current-practices-tele-audiology" TargetMode="External"/><Relationship Id="rId7" Type="http://schemas.openxmlformats.org/officeDocument/2006/relationships/slide" Target="slide6.xml"/><Relationship Id="rId2" Type="http://schemas.openxmlformats.org/officeDocument/2006/relationships/hyperlink" Target="https://www.audiology.org/audiology-today-marchapril-2020/telehealth-great-equalizer" TargetMode="Externa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2.xml"/><Relationship Id="rId4" Type="http://schemas.openxmlformats.org/officeDocument/2006/relationships/hyperlink" Target="https://www.researchgate.net/publication/41620346_A_Systematic_Review_of_Telehealth_Applications_in_Audiology"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infanthearing.org/stateguidelines/index.php" TargetMode="External"/><Relationship Id="rId7" Type="http://schemas.openxmlformats.org/officeDocument/2006/relationships/slide" Target="slide7.xml"/><Relationship Id="rId2" Type="http://schemas.openxmlformats.org/officeDocument/2006/relationships/hyperlink" Target="https://www.audiology.org/sites/default/files/PracticeManagement/TeleaudiologyWhitePaper.pdf" TargetMode="Externa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2.xml"/><Relationship Id="rId4" Type="http://schemas.openxmlformats.org/officeDocument/2006/relationships/hyperlink" Target="https://pubs.asha.org/doi/10.1044/persp1.SIG18.19"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telehealthresourcecenter.org/centers/" TargetMode="External"/><Relationship Id="rId7" Type="http://schemas.openxmlformats.org/officeDocument/2006/relationships/slide" Target="slide8.xml"/><Relationship Id="rId2" Type="http://schemas.openxmlformats.org/officeDocument/2006/relationships/hyperlink" Target="https://www.audiology.org/practice-management/covid-19/academy-telehealth-guide/telehealth-resource-centers-trcs" TargetMode="Externa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2.xml"/><Relationship Id="rId4" Type="http://schemas.openxmlformats.org/officeDocument/2006/relationships/hyperlink" Target="http://www.infanthearing.org/ehdi-ebook/2020_ebook/20%20Chapter20UsingTelepractice2020.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 name="Rectangle 23">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7">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564388-B417-4743-8D55-1CDBC3A22F2F}"/>
              </a:ext>
            </a:extLst>
          </p:cNvPr>
          <p:cNvSpPr>
            <a:spLocks noGrp="1"/>
          </p:cNvSpPr>
          <p:nvPr>
            <p:ph type="ctrTitle"/>
          </p:nvPr>
        </p:nvSpPr>
        <p:spPr>
          <a:xfrm>
            <a:off x="1534952" y="1797668"/>
            <a:ext cx="9144000" cy="2521594"/>
          </a:xfrm>
        </p:spPr>
        <p:txBody>
          <a:bodyPr>
            <a:normAutofit/>
          </a:bodyPr>
          <a:lstStyle/>
          <a:p>
            <a:r>
              <a:rPr lang="en-US" sz="7000" b="1" dirty="0">
                <a:solidFill>
                  <a:srgbClr val="5D7587"/>
                </a:solidFill>
              </a:rPr>
              <a:t>NCHAM Tele-Audiology Guide</a:t>
            </a:r>
          </a:p>
        </p:txBody>
      </p:sp>
      <p:sp>
        <p:nvSpPr>
          <p:cNvPr id="3" name="Subtitle 2">
            <a:extLst>
              <a:ext uri="{FF2B5EF4-FFF2-40B4-BE49-F238E27FC236}">
                <a16:creationId xmlns:a16="http://schemas.microsoft.com/office/drawing/2014/main" id="{E8EF029F-9D89-4A6B-B0FD-AD189DAC1262}"/>
              </a:ext>
            </a:extLst>
          </p:cNvPr>
          <p:cNvSpPr>
            <a:spLocks noGrp="1"/>
          </p:cNvSpPr>
          <p:nvPr>
            <p:ph type="subTitle" idx="1"/>
          </p:nvPr>
        </p:nvSpPr>
        <p:spPr>
          <a:xfrm>
            <a:off x="1524000" y="4617728"/>
            <a:ext cx="9144000" cy="944339"/>
          </a:xfrm>
        </p:spPr>
        <p:txBody>
          <a:bodyPr>
            <a:normAutofit/>
          </a:bodyPr>
          <a:lstStyle/>
          <a:p>
            <a:endParaRPr lang="en-US"/>
          </a:p>
        </p:txBody>
      </p:sp>
      <p:cxnSp>
        <p:nvCxnSpPr>
          <p:cNvPr id="30" name="Straight Connector 29">
            <a:extLst>
              <a:ext uri="{FF2B5EF4-FFF2-40B4-BE49-F238E27FC236}">
                <a16:creationId xmlns:a16="http://schemas.microsoft.com/office/drawing/2014/main" id="{AFA75EE9-0DE4-4982-A870-290AD61EAA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4479276"/>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950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3D52D-10B7-4C2C-92EF-370F45DD481E}"/>
              </a:ext>
            </a:extLst>
          </p:cNvPr>
          <p:cNvSpPr>
            <a:spLocks noGrp="1"/>
          </p:cNvSpPr>
          <p:nvPr>
            <p:ph type="title"/>
          </p:nvPr>
        </p:nvSpPr>
        <p:spPr>
          <a:xfrm>
            <a:off x="241515" y="2783453"/>
            <a:ext cx="11708970" cy="1291093"/>
          </a:xfrm>
        </p:spPr>
        <p:txBody>
          <a:bodyPr vert="horz" lIns="91440" tIns="45720" rIns="91440" bIns="45720" rtlCol="0" anchor="b">
            <a:normAutofit/>
          </a:bodyPr>
          <a:lstStyle/>
          <a:p>
            <a:pPr algn="ctr"/>
            <a:r>
              <a:rPr lang="en-US" sz="8000" b="1" kern="1200" dirty="0">
                <a:solidFill>
                  <a:schemeClr val="bg1">
                    <a:lumMod val="95000"/>
                  </a:schemeClr>
                </a:solidFill>
                <a:latin typeface="+mj-lt"/>
                <a:ea typeface="+mj-ea"/>
                <a:cs typeface="+mj-cs"/>
              </a:rPr>
              <a:t>Examples of Tele-Audiology</a:t>
            </a:r>
          </a:p>
        </p:txBody>
      </p:sp>
    </p:spTree>
    <p:extLst>
      <p:ext uri="{BB962C8B-B14F-4D97-AF65-F5344CB8AC3E}">
        <p14:creationId xmlns:p14="http://schemas.microsoft.com/office/powerpoint/2010/main" val="780134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8BB76-AEAF-4326-A695-52F48AB8A2A4}"/>
              </a:ext>
            </a:extLst>
          </p:cNvPr>
          <p:cNvSpPr>
            <a:spLocks noGrp="1"/>
          </p:cNvSpPr>
          <p:nvPr>
            <p:ph type="title"/>
          </p:nvPr>
        </p:nvSpPr>
        <p:spPr/>
        <p:txBody>
          <a:bodyPr/>
          <a:lstStyle/>
          <a:p>
            <a:r>
              <a:rPr lang="en-US" b="1" dirty="0"/>
              <a:t>Examples of Tele-Audiology</a:t>
            </a:r>
          </a:p>
        </p:txBody>
      </p:sp>
      <p:sp>
        <p:nvSpPr>
          <p:cNvPr id="3" name="Content Placeholder 2">
            <a:extLst>
              <a:ext uri="{FF2B5EF4-FFF2-40B4-BE49-F238E27FC236}">
                <a16:creationId xmlns:a16="http://schemas.microsoft.com/office/drawing/2014/main" id="{DBD6536F-FF59-4051-A02B-C9417F93D233}"/>
              </a:ext>
            </a:extLst>
          </p:cNvPr>
          <p:cNvSpPr>
            <a:spLocks noGrp="1"/>
          </p:cNvSpPr>
          <p:nvPr>
            <p:ph idx="1"/>
          </p:nvPr>
        </p:nvSpPr>
        <p:spPr/>
        <p:txBody>
          <a:bodyPr>
            <a:normAutofit/>
          </a:bodyPr>
          <a:lstStyle/>
          <a:p>
            <a:pPr marL="0" indent="0">
              <a:buNone/>
            </a:pPr>
            <a:r>
              <a:rPr lang="en-US" dirty="0">
                <a:solidFill>
                  <a:schemeClr val="bg2">
                    <a:lumMod val="10000"/>
                  </a:schemeClr>
                </a:solidFill>
                <a:hlinkClick r:id="rId2">
                  <a:extLst>
                    <a:ext uri="{A12FA001-AC4F-418D-AE19-62706E023703}">
                      <ahyp:hlinkClr xmlns:ahyp="http://schemas.microsoft.com/office/drawing/2018/hyperlinkcolor" val="tx"/>
                    </a:ext>
                  </a:extLst>
                </a:hlinkClick>
              </a:rPr>
              <a:t>NCHAM JEHDI: South Dakota Early Hearing Detection and Intervention Program: Using Teleaudiology to Conduct Infant Diagnostic Assessments</a:t>
            </a:r>
            <a:endParaRPr lang="en-US" dirty="0">
              <a:solidFill>
                <a:schemeClr val="bg2">
                  <a:lumMod val="10000"/>
                </a:schemeClr>
              </a:solidFill>
            </a:endParaRPr>
          </a:p>
          <a:p>
            <a:pPr marL="457200" lvl="1" indent="0">
              <a:buNone/>
            </a:pPr>
            <a:r>
              <a:rPr lang="en-US" dirty="0">
                <a:solidFill>
                  <a:schemeClr val="tx1">
                    <a:lumMod val="75000"/>
                    <a:lumOff val="25000"/>
                  </a:schemeClr>
                </a:solidFill>
                <a:effectLst/>
                <a:ea typeface="Times New Roman" panose="02020603050405020304" pitchFamily="18" charset="0"/>
              </a:rPr>
              <a:t>This article describes the South Dakota EHDI program's tele-audiology project. They describe their use of a synchronous, hub-and-spoke, tele-audiology service delivery model used to complete infant hearing assessments. </a:t>
            </a:r>
          </a:p>
          <a:p>
            <a:pPr lvl="1"/>
            <a:endParaRPr lang="en-US" sz="2000" dirty="0"/>
          </a:p>
          <a:p>
            <a:pPr marL="0" indent="0">
              <a:buNone/>
            </a:pPr>
            <a:r>
              <a:rPr lang="en-US" dirty="0">
                <a:solidFill>
                  <a:schemeClr val="bg2">
                    <a:lumMod val="10000"/>
                  </a:schemeClr>
                </a:solidFill>
                <a:hlinkClick r:id="rId3">
                  <a:extLst>
                    <a:ext uri="{A12FA001-AC4F-418D-AE19-62706E023703}">
                      <ahyp:hlinkClr xmlns:ahyp="http://schemas.microsoft.com/office/drawing/2018/hyperlinkcolor" val="tx"/>
                    </a:ext>
                  </a:extLst>
                </a:hlinkClick>
              </a:rPr>
              <a:t>NCHAM JEHDI: Infant Diagnostic Evaluation Via Teleaudiology Following Newborn Screening in Eastern North Carolina</a:t>
            </a:r>
            <a:endParaRPr lang="en-US" dirty="0">
              <a:solidFill>
                <a:schemeClr val="bg2">
                  <a:lumMod val="10000"/>
                </a:schemeClr>
              </a:solidFill>
            </a:endParaRPr>
          </a:p>
          <a:p>
            <a:pPr marL="457200" lvl="1" indent="0">
              <a:buNone/>
            </a:pPr>
            <a:r>
              <a:rPr lang="en-US" dirty="0">
                <a:solidFill>
                  <a:schemeClr val="tx1">
                    <a:lumMod val="75000"/>
                    <a:lumOff val="25000"/>
                  </a:schemeClr>
                </a:solidFill>
                <a:effectLst/>
                <a:ea typeface="Times New Roman" panose="02020603050405020304" pitchFamily="18" charset="0"/>
              </a:rPr>
              <a:t>This article describes a pilot Tele-Audiology project which aimed to provide diagnostic evaluations to infants via tele-audiology in eastern North Carolina. </a:t>
            </a:r>
            <a:endParaRPr lang="en-US" dirty="0">
              <a:solidFill>
                <a:schemeClr val="tx1">
                  <a:lumMod val="75000"/>
                  <a:lumOff val="25000"/>
                </a:schemeClr>
              </a:solidFill>
            </a:endParaRPr>
          </a:p>
        </p:txBody>
      </p:sp>
      <p:sp>
        <p:nvSpPr>
          <p:cNvPr id="4" name="TextBox 3">
            <a:extLst>
              <a:ext uri="{FF2B5EF4-FFF2-40B4-BE49-F238E27FC236}">
                <a16:creationId xmlns:a16="http://schemas.microsoft.com/office/drawing/2014/main" id="{E1AD1DE6-6ED1-45E0-BC7B-9DC327739D4A}"/>
              </a:ext>
            </a:extLst>
          </p:cNvPr>
          <p:cNvSpPr txBox="1"/>
          <p:nvPr/>
        </p:nvSpPr>
        <p:spPr>
          <a:xfrm>
            <a:off x="10554346" y="6311900"/>
            <a:ext cx="1561454" cy="400110"/>
          </a:xfrm>
          <a:prstGeom prst="rect">
            <a:avLst/>
          </a:prstGeom>
          <a:noFill/>
          <a:ln w="25400">
            <a:solidFill>
              <a:schemeClr val="bg2">
                <a:lumMod val="50000"/>
              </a:schemeClr>
            </a:solidFill>
          </a:ln>
        </p:spPr>
        <p:txBody>
          <a:bodyPr wrap="square" rtlCol="0">
            <a:spAutoFit/>
          </a:bodyPr>
          <a:lstStyle/>
          <a:p>
            <a:r>
              <a:rPr lang="en-US" sz="2000" dirty="0">
                <a:solidFill>
                  <a:schemeClr val="bg2">
                    <a:lumMod val="25000"/>
                  </a:schemeClr>
                </a:solidFill>
                <a:hlinkClick r:id="rId4" action="ppaction://hlinksldjump">
                  <a:extLst>
                    <a:ext uri="{A12FA001-AC4F-418D-AE19-62706E023703}">
                      <ahyp:hlinkClr xmlns:ahyp="http://schemas.microsoft.com/office/drawing/2018/hyperlinkcolor" val="tx"/>
                    </a:ext>
                  </a:extLst>
                </a:hlinkClick>
              </a:rPr>
              <a:t>Next Page</a:t>
            </a:r>
            <a:endParaRPr lang="en-US" sz="2000" dirty="0">
              <a:solidFill>
                <a:schemeClr val="bg2">
                  <a:lumMod val="25000"/>
                </a:schemeClr>
              </a:solidFill>
            </a:endParaRPr>
          </a:p>
        </p:txBody>
      </p:sp>
      <p:sp>
        <p:nvSpPr>
          <p:cNvPr id="5" name="Arrow: Right 4">
            <a:extLst>
              <a:ext uri="{FF2B5EF4-FFF2-40B4-BE49-F238E27FC236}">
                <a16:creationId xmlns:a16="http://schemas.microsoft.com/office/drawing/2014/main" id="{CB0E4FAA-F23A-4D62-85A3-C3464E6163F8}"/>
              </a:ext>
            </a:extLst>
          </p:cNvPr>
          <p:cNvSpPr/>
          <p:nvPr/>
        </p:nvSpPr>
        <p:spPr>
          <a:xfrm>
            <a:off x="11785600" y="6438900"/>
            <a:ext cx="254000" cy="158750"/>
          </a:xfrm>
          <a:prstGeom prst="right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5F55C44-EDF0-464A-B628-FCE9D4D79C7F}"/>
              </a:ext>
            </a:extLst>
          </p:cNvPr>
          <p:cNvSpPr txBox="1"/>
          <p:nvPr/>
        </p:nvSpPr>
        <p:spPr>
          <a:xfrm>
            <a:off x="5427366" y="6313144"/>
            <a:ext cx="1337267" cy="400110"/>
          </a:xfrm>
          <a:prstGeom prst="rect">
            <a:avLst/>
          </a:prstGeom>
          <a:noFill/>
          <a:ln w="25400">
            <a:solidFill>
              <a:schemeClr val="bg2">
                <a:lumMod val="50000"/>
              </a:schemeClr>
            </a:solidFill>
          </a:ln>
        </p:spPr>
        <p:txBody>
          <a:bodyPr wrap="square" rtlCol="0">
            <a:spAutoFit/>
          </a:bodyPr>
          <a:lstStyle/>
          <a:p>
            <a:pPr algn="ctr"/>
            <a:r>
              <a:rPr lang="en-US" sz="2000" dirty="0">
                <a:solidFill>
                  <a:schemeClr val="bg2">
                    <a:lumMod val="25000"/>
                  </a:schemeClr>
                </a:solidFill>
                <a:hlinkClick r:id="rId5" action="ppaction://hlinksldjump">
                  <a:extLst>
                    <a:ext uri="{A12FA001-AC4F-418D-AE19-62706E023703}">
                      <ahyp:hlinkClr xmlns:ahyp="http://schemas.microsoft.com/office/drawing/2018/hyperlinkcolor" val="tx"/>
                    </a:ext>
                  </a:extLst>
                </a:hlinkClick>
              </a:rPr>
              <a:t>Main Page</a:t>
            </a:r>
            <a:endParaRPr lang="en-US" sz="2000" dirty="0">
              <a:solidFill>
                <a:schemeClr val="bg2">
                  <a:lumMod val="25000"/>
                </a:schemeClr>
              </a:solidFill>
            </a:endParaRPr>
          </a:p>
        </p:txBody>
      </p:sp>
      <p:sp>
        <p:nvSpPr>
          <p:cNvPr id="7" name="TextBox 6">
            <a:extLst>
              <a:ext uri="{FF2B5EF4-FFF2-40B4-BE49-F238E27FC236}">
                <a16:creationId xmlns:a16="http://schemas.microsoft.com/office/drawing/2014/main" id="{713489B8-1E21-41BC-8ED3-D8ACAFB82C89}"/>
              </a:ext>
            </a:extLst>
          </p:cNvPr>
          <p:cNvSpPr txBox="1"/>
          <p:nvPr/>
        </p:nvSpPr>
        <p:spPr>
          <a:xfrm>
            <a:off x="152401" y="6292820"/>
            <a:ext cx="1916624" cy="400110"/>
          </a:xfrm>
          <a:prstGeom prst="rect">
            <a:avLst/>
          </a:prstGeom>
          <a:noFill/>
          <a:ln w="25400">
            <a:solidFill>
              <a:schemeClr val="bg2">
                <a:lumMod val="50000"/>
              </a:schemeClr>
            </a:solidFill>
          </a:ln>
        </p:spPr>
        <p:txBody>
          <a:bodyPr wrap="square" rtlCol="0">
            <a:spAutoFit/>
          </a:bodyPr>
          <a:lstStyle/>
          <a:p>
            <a:pPr algn="r"/>
            <a:r>
              <a:rPr lang="en-US" sz="2000" dirty="0">
                <a:solidFill>
                  <a:schemeClr val="tx2">
                    <a:lumMod val="75000"/>
                  </a:schemeClr>
                </a:solidFill>
                <a:hlinkClick r:id="rId6" action="ppaction://hlinksldjump">
                  <a:extLst>
                    <a:ext uri="{A12FA001-AC4F-418D-AE19-62706E023703}">
                      <ahyp:hlinkClr xmlns:ahyp="http://schemas.microsoft.com/office/drawing/2018/hyperlinkcolor" val="tx"/>
                    </a:ext>
                  </a:extLst>
                </a:hlinkClick>
              </a:rPr>
              <a:t>Previous Page</a:t>
            </a:r>
            <a:endParaRPr lang="en-US" sz="2000" dirty="0">
              <a:solidFill>
                <a:schemeClr val="tx2">
                  <a:lumMod val="75000"/>
                </a:schemeClr>
              </a:solidFill>
            </a:endParaRPr>
          </a:p>
        </p:txBody>
      </p:sp>
      <p:pic>
        <p:nvPicPr>
          <p:cNvPr id="8" name="Picture 7">
            <a:extLst>
              <a:ext uri="{FF2B5EF4-FFF2-40B4-BE49-F238E27FC236}">
                <a16:creationId xmlns:a16="http://schemas.microsoft.com/office/drawing/2014/main" id="{D61ADB01-5C60-472A-9479-3ECBCE7E43A2}"/>
              </a:ext>
            </a:extLst>
          </p:cNvPr>
          <p:cNvPicPr>
            <a:picLocks noChangeAspect="1"/>
          </p:cNvPicPr>
          <p:nvPr/>
        </p:nvPicPr>
        <p:blipFill>
          <a:blip r:embed="rId7"/>
          <a:stretch>
            <a:fillRect/>
          </a:stretch>
        </p:blipFill>
        <p:spPr>
          <a:xfrm rot="10800000">
            <a:off x="224455" y="6414410"/>
            <a:ext cx="274344" cy="195089"/>
          </a:xfrm>
          <a:prstGeom prst="rect">
            <a:avLst/>
          </a:prstGeom>
        </p:spPr>
      </p:pic>
    </p:spTree>
    <p:extLst>
      <p:ext uri="{BB962C8B-B14F-4D97-AF65-F5344CB8AC3E}">
        <p14:creationId xmlns:p14="http://schemas.microsoft.com/office/powerpoint/2010/main" val="291708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74D4-4BEA-4A5D-8297-A4F7B82D9213}"/>
              </a:ext>
            </a:extLst>
          </p:cNvPr>
          <p:cNvSpPr>
            <a:spLocks noGrp="1"/>
          </p:cNvSpPr>
          <p:nvPr>
            <p:ph type="title"/>
          </p:nvPr>
        </p:nvSpPr>
        <p:spPr/>
        <p:txBody>
          <a:bodyPr/>
          <a:lstStyle/>
          <a:p>
            <a:r>
              <a:rPr lang="en-US" b="1" dirty="0"/>
              <a:t>Examples of Tele-Audiology</a:t>
            </a:r>
          </a:p>
        </p:txBody>
      </p:sp>
      <p:sp>
        <p:nvSpPr>
          <p:cNvPr id="3" name="Content Placeholder 2">
            <a:extLst>
              <a:ext uri="{FF2B5EF4-FFF2-40B4-BE49-F238E27FC236}">
                <a16:creationId xmlns:a16="http://schemas.microsoft.com/office/drawing/2014/main" id="{D617F48D-B4A9-4085-B5AE-BA45902F6EF1}"/>
              </a:ext>
            </a:extLst>
          </p:cNvPr>
          <p:cNvSpPr>
            <a:spLocks noGrp="1"/>
          </p:cNvSpPr>
          <p:nvPr>
            <p:ph idx="1"/>
          </p:nvPr>
        </p:nvSpPr>
        <p:spPr/>
        <p:txBody>
          <a:bodyPr/>
          <a:lstStyle/>
          <a:p>
            <a:pPr marL="0" indent="0">
              <a:buNone/>
            </a:pPr>
            <a:r>
              <a:rPr lang="en-US" dirty="0">
                <a:solidFill>
                  <a:schemeClr val="bg2">
                    <a:lumMod val="10000"/>
                  </a:schemeClr>
                </a:solidFill>
                <a:hlinkClick r:id="rId2">
                  <a:extLst>
                    <a:ext uri="{A12FA001-AC4F-418D-AE19-62706E023703}">
                      <ahyp:hlinkClr xmlns:ahyp="http://schemas.microsoft.com/office/drawing/2018/hyperlinkcolor" val="tx"/>
                    </a:ext>
                  </a:extLst>
                </a:hlinkClick>
              </a:rPr>
              <a:t>ASHA SIG 18 - Audiological Care &amp; Telehealth in Remote Alaska</a:t>
            </a:r>
            <a:endParaRPr lang="en-US" dirty="0">
              <a:solidFill>
                <a:schemeClr val="bg2">
                  <a:lumMod val="10000"/>
                </a:schemeClr>
              </a:solidFill>
            </a:endParaRPr>
          </a:p>
          <a:p>
            <a:pPr marL="457200" lvl="1" indent="0">
              <a:buNone/>
            </a:pPr>
            <a:r>
              <a:rPr lang="en-US" dirty="0">
                <a:solidFill>
                  <a:schemeClr val="tx1">
                    <a:lumMod val="75000"/>
                    <a:lumOff val="25000"/>
                  </a:schemeClr>
                </a:solidFill>
                <a:effectLst/>
                <a:ea typeface="Times New Roman" panose="02020603050405020304" pitchFamily="18" charset="0"/>
              </a:rPr>
              <a:t>This article discusses the provision of tele-audiology services in remote Alaska used to provide hearing healthcare to patients across the lifespan with applicable information for providing pediatric tele-audiology services. </a:t>
            </a:r>
            <a:endParaRPr lang="en-US" dirty="0">
              <a:solidFill>
                <a:schemeClr val="tx1">
                  <a:lumMod val="75000"/>
                  <a:lumOff val="25000"/>
                </a:schemeClr>
              </a:solidFill>
            </a:endParaRPr>
          </a:p>
          <a:p>
            <a:pPr marL="0" indent="0">
              <a:buNone/>
            </a:pPr>
            <a:endParaRPr lang="en-US" sz="2400" dirty="0"/>
          </a:p>
          <a:p>
            <a:pPr marL="0" indent="0">
              <a:buNone/>
            </a:pPr>
            <a:r>
              <a:rPr lang="en-US" dirty="0">
                <a:solidFill>
                  <a:schemeClr val="bg2">
                    <a:lumMod val="10000"/>
                  </a:schemeClr>
                </a:solidFill>
                <a:hlinkClick r:id="rId3">
                  <a:extLst>
                    <a:ext uri="{A12FA001-AC4F-418D-AE19-62706E023703}">
                      <ahyp:hlinkClr xmlns:ahyp="http://schemas.microsoft.com/office/drawing/2018/hyperlinkcolor" val="tx"/>
                    </a:ext>
                  </a:extLst>
                </a:hlinkClick>
              </a:rPr>
              <a:t>Telehealth-Enabled Auditory Brainstem Response Testing for Infants Living in Rural Communities: The British Columbia Early Hearing Program Experience</a:t>
            </a:r>
            <a:endParaRPr lang="en-US" dirty="0">
              <a:solidFill>
                <a:schemeClr val="bg2">
                  <a:lumMod val="10000"/>
                </a:schemeClr>
              </a:solidFill>
            </a:endParaRPr>
          </a:p>
          <a:p>
            <a:pPr marL="457200" lvl="1" indent="0">
              <a:buNone/>
            </a:pPr>
            <a:r>
              <a:rPr lang="en-US" dirty="0">
                <a:solidFill>
                  <a:schemeClr val="tx1">
                    <a:lumMod val="75000"/>
                    <a:lumOff val="25000"/>
                  </a:schemeClr>
                </a:solidFill>
                <a:effectLst/>
                <a:ea typeface="Times New Roman" panose="02020603050405020304" pitchFamily="18" charset="0"/>
              </a:rPr>
              <a:t>This article describes a study by the British Columbia Early Hearing Program which implemented diagnostic ABR assessments for infants in rural communities. </a:t>
            </a:r>
            <a:endParaRPr lang="en-US" dirty="0">
              <a:solidFill>
                <a:schemeClr val="tx1">
                  <a:lumMod val="75000"/>
                  <a:lumOff val="25000"/>
                </a:schemeClr>
              </a:solidFill>
            </a:endParaRPr>
          </a:p>
          <a:p>
            <a:pPr marL="0" indent="0">
              <a:buNone/>
            </a:pPr>
            <a:endParaRPr lang="en-US" dirty="0"/>
          </a:p>
        </p:txBody>
      </p:sp>
      <p:sp>
        <p:nvSpPr>
          <p:cNvPr id="5" name="TextBox 4">
            <a:extLst>
              <a:ext uri="{FF2B5EF4-FFF2-40B4-BE49-F238E27FC236}">
                <a16:creationId xmlns:a16="http://schemas.microsoft.com/office/drawing/2014/main" id="{21724A22-21F9-4619-AD81-3D1CB8CD4183}"/>
              </a:ext>
            </a:extLst>
          </p:cNvPr>
          <p:cNvSpPr txBox="1"/>
          <p:nvPr/>
        </p:nvSpPr>
        <p:spPr>
          <a:xfrm>
            <a:off x="10623550" y="6311900"/>
            <a:ext cx="1492250" cy="400110"/>
          </a:xfrm>
          <a:prstGeom prst="rect">
            <a:avLst/>
          </a:prstGeom>
          <a:noFill/>
          <a:ln w="25400">
            <a:solidFill>
              <a:schemeClr val="bg2">
                <a:lumMod val="50000"/>
              </a:schemeClr>
            </a:solidFill>
          </a:ln>
        </p:spPr>
        <p:txBody>
          <a:bodyPr wrap="square" rtlCol="0">
            <a:spAutoFit/>
          </a:bodyPr>
          <a:lstStyle/>
          <a:p>
            <a:r>
              <a:rPr lang="en-US" sz="2000" dirty="0">
                <a:solidFill>
                  <a:schemeClr val="bg2">
                    <a:lumMod val="25000"/>
                  </a:schemeClr>
                </a:solidFill>
                <a:hlinkClick r:id="rId4" action="ppaction://hlinksldjump">
                  <a:extLst>
                    <a:ext uri="{A12FA001-AC4F-418D-AE19-62706E023703}">
                      <ahyp:hlinkClr xmlns:ahyp="http://schemas.microsoft.com/office/drawing/2018/hyperlinkcolor" val="tx"/>
                    </a:ext>
                  </a:extLst>
                </a:hlinkClick>
              </a:rPr>
              <a:t>Next Page</a:t>
            </a:r>
            <a:endParaRPr lang="en-US" sz="2000" dirty="0">
              <a:solidFill>
                <a:schemeClr val="bg2">
                  <a:lumMod val="25000"/>
                </a:schemeClr>
              </a:solidFill>
            </a:endParaRPr>
          </a:p>
        </p:txBody>
      </p:sp>
      <p:sp>
        <p:nvSpPr>
          <p:cNvPr id="6" name="Arrow: Right 5">
            <a:extLst>
              <a:ext uri="{FF2B5EF4-FFF2-40B4-BE49-F238E27FC236}">
                <a16:creationId xmlns:a16="http://schemas.microsoft.com/office/drawing/2014/main" id="{A537B3DD-58A3-4FE0-A0B6-EA72491E7FAA}"/>
              </a:ext>
            </a:extLst>
          </p:cNvPr>
          <p:cNvSpPr/>
          <p:nvPr/>
        </p:nvSpPr>
        <p:spPr>
          <a:xfrm>
            <a:off x="11785600" y="6438900"/>
            <a:ext cx="254000" cy="158750"/>
          </a:xfrm>
          <a:prstGeom prst="right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4277885-635B-4EDD-B173-DB6AD2F764C0}"/>
              </a:ext>
            </a:extLst>
          </p:cNvPr>
          <p:cNvSpPr txBox="1"/>
          <p:nvPr/>
        </p:nvSpPr>
        <p:spPr>
          <a:xfrm>
            <a:off x="5461000" y="6311900"/>
            <a:ext cx="1270000" cy="400110"/>
          </a:xfrm>
          <a:prstGeom prst="rect">
            <a:avLst/>
          </a:prstGeom>
          <a:noFill/>
          <a:ln w="25400">
            <a:solidFill>
              <a:schemeClr val="bg2">
                <a:lumMod val="50000"/>
              </a:schemeClr>
            </a:solidFill>
          </a:ln>
        </p:spPr>
        <p:txBody>
          <a:bodyPr wrap="square" rtlCol="0">
            <a:spAutoFit/>
          </a:bodyPr>
          <a:lstStyle/>
          <a:p>
            <a:pPr algn="ctr"/>
            <a:r>
              <a:rPr lang="en-US" sz="2000" dirty="0">
                <a:solidFill>
                  <a:schemeClr val="bg2">
                    <a:lumMod val="25000"/>
                  </a:schemeClr>
                </a:solidFill>
                <a:hlinkClick r:id="rId5" action="ppaction://hlinksldjump">
                  <a:extLst>
                    <a:ext uri="{A12FA001-AC4F-418D-AE19-62706E023703}">
                      <ahyp:hlinkClr xmlns:ahyp="http://schemas.microsoft.com/office/drawing/2018/hyperlinkcolor" val="tx"/>
                    </a:ext>
                  </a:extLst>
                </a:hlinkClick>
              </a:rPr>
              <a:t>Main Page</a:t>
            </a:r>
            <a:endParaRPr lang="en-US" sz="2000" dirty="0">
              <a:solidFill>
                <a:schemeClr val="bg2">
                  <a:lumMod val="25000"/>
                </a:schemeClr>
              </a:solidFill>
            </a:endParaRPr>
          </a:p>
        </p:txBody>
      </p:sp>
      <p:sp>
        <p:nvSpPr>
          <p:cNvPr id="8" name="TextBox 7">
            <a:extLst>
              <a:ext uri="{FF2B5EF4-FFF2-40B4-BE49-F238E27FC236}">
                <a16:creationId xmlns:a16="http://schemas.microsoft.com/office/drawing/2014/main" id="{BAE5CE1B-F708-46D7-8044-9527B286B85D}"/>
              </a:ext>
            </a:extLst>
          </p:cNvPr>
          <p:cNvSpPr txBox="1"/>
          <p:nvPr/>
        </p:nvSpPr>
        <p:spPr>
          <a:xfrm>
            <a:off x="97526" y="6311900"/>
            <a:ext cx="1899458" cy="400110"/>
          </a:xfrm>
          <a:prstGeom prst="rect">
            <a:avLst/>
          </a:prstGeom>
          <a:noFill/>
          <a:ln w="25400">
            <a:solidFill>
              <a:schemeClr val="bg2">
                <a:lumMod val="50000"/>
              </a:schemeClr>
            </a:solidFill>
          </a:ln>
        </p:spPr>
        <p:txBody>
          <a:bodyPr wrap="square" rtlCol="0">
            <a:spAutoFit/>
          </a:bodyPr>
          <a:lstStyle/>
          <a:p>
            <a:pPr algn="r"/>
            <a:r>
              <a:rPr lang="en-US" sz="2000" dirty="0">
                <a:solidFill>
                  <a:schemeClr val="tx2">
                    <a:lumMod val="75000"/>
                  </a:schemeClr>
                </a:solidFill>
                <a:hlinkClick r:id="rId6" action="ppaction://hlinksldjump">
                  <a:extLst>
                    <a:ext uri="{A12FA001-AC4F-418D-AE19-62706E023703}">
                      <ahyp:hlinkClr xmlns:ahyp="http://schemas.microsoft.com/office/drawing/2018/hyperlinkcolor" val="tx"/>
                    </a:ext>
                  </a:extLst>
                </a:hlinkClick>
              </a:rPr>
              <a:t>Previous Page</a:t>
            </a:r>
            <a:endParaRPr lang="en-US" sz="2000" dirty="0">
              <a:solidFill>
                <a:schemeClr val="tx2">
                  <a:lumMod val="75000"/>
                </a:schemeClr>
              </a:solidFill>
            </a:endParaRPr>
          </a:p>
        </p:txBody>
      </p:sp>
      <p:pic>
        <p:nvPicPr>
          <p:cNvPr id="4" name="Picture 3">
            <a:extLst>
              <a:ext uri="{FF2B5EF4-FFF2-40B4-BE49-F238E27FC236}">
                <a16:creationId xmlns:a16="http://schemas.microsoft.com/office/drawing/2014/main" id="{CACBB4F6-976B-4345-957E-E3CB6C83425E}"/>
              </a:ext>
            </a:extLst>
          </p:cNvPr>
          <p:cNvPicPr>
            <a:picLocks noChangeAspect="1"/>
          </p:cNvPicPr>
          <p:nvPr/>
        </p:nvPicPr>
        <p:blipFill>
          <a:blip r:embed="rId7"/>
          <a:stretch>
            <a:fillRect/>
          </a:stretch>
        </p:blipFill>
        <p:spPr>
          <a:xfrm rot="10800000">
            <a:off x="152400" y="6418774"/>
            <a:ext cx="274344" cy="195089"/>
          </a:xfrm>
          <a:prstGeom prst="rect">
            <a:avLst/>
          </a:prstGeom>
        </p:spPr>
      </p:pic>
    </p:spTree>
    <p:extLst>
      <p:ext uri="{BB962C8B-B14F-4D97-AF65-F5344CB8AC3E}">
        <p14:creationId xmlns:p14="http://schemas.microsoft.com/office/powerpoint/2010/main" val="3865116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74D4-4BEA-4A5D-8297-A4F7B82D9213}"/>
              </a:ext>
            </a:extLst>
          </p:cNvPr>
          <p:cNvSpPr>
            <a:spLocks noGrp="1"/>
          </p:cNvSpPr>
          <p:nvPr>
            <p:ph type="title"/>
          </p:nvPr>
        </p:nvSpPr>
        <p:spPr/>
        <p:txBody>
          <a:bodyPr/>
          <a:lstStyle/>
          <a:p>
            <a:r>
              <a:rPr lang="en-US" b="1" dirty="0"/>
              <a:t>Examples of Tele-Audiology</a:t>
            </a:r>
          </a:p>
        </p:txBody>
      </p:sp>
      <p:sp>
        <p:nvSpPr>
          <p:cNvPr id="3" name="Content Placeholder 2">
            <a:extLst>
              <a:ext uri="{FF2B5EF4-FFF2-40B4-BE49-F238E27FC236}">
                <a16:creationId xmlns:a16="http://schemas.microsoft.com/office/drawing/2014/main" id="{D617F48D-B4A9-4085-B5AE-BA45902F6EF1}"/>
              </a:ext>
            </a:extLst>
          </p:cNvPr>
          <p:cNvSpPr>
            <a:spLocks noGrp="1"/>
          </p:cNvSpPr>
          <p:nvPr>
            <p:ph idx="1"/>
          </p:nvPr>
        </p:nvSpPr>
        <p:spPr/>
        <p:txBody>
          <a:bodyPr>
            <a:normAutofit fontScale="92500" lnSpcReduction="20000"/>
          </a:bodyPr>
          <a:lstStyle/>
          <a:p>
            <a:pPr marL="0" indent="0">
              <a:buNone/>
            </a:pPr>
            <a:r>
              <a:rPr lang="en-US" dirty="0">
                <a:hlinkClick r:id="rId2">
                  <a:extLst>
                    <a:ext uri="{A12FA001-AC4F-418D-AE19-62706E023703}">
                      <ahyp:hlinkClr xmlns:ahyp="http://schemas.microsoft.com/office/drawing/2018/hyperlinkcolor" val="tx"/>
                    </a:ext>
                  </a:extLst>
                </a:hlinkClick>
              </a:rPr>
              <a:t>AAA: Current Practices in Tele-Audiology</a:t>
            </a:r>
            <a:endParaRPr lang="en-US" dirty="0"/>
          </a:p>
          <a:p>
            <a:pPr marL="457200" lvl="1" indent="0">
              <a:buNone/>
            </a:pPr>
            <a:r>
              <a:rPr lang="en-US" b="0" i="0" dirty="0">
                <a:solidFill>
                  <a:schemeClr val="tx1">
                    <a:lumMod val="75000"/>
                    <a:lumOff val="25000"/>
                  </a:schemeClr>
                </a:solidFill>
                <a:effectLst/>
                <a:latin typeface="-apple-system"/>
              </a:rPr>
              <a:t>This article briefly describes several current tele-audiology practices, as well as describing areas in which tele-audiology is beneficial and what issues should be considered. </a:t>
            </a:r>
          </a:p>
          <a:p>
            <a:pPr marL="0" indent="0">
              <a:buNone/>
            </a:pPr>
            <a:r>
              <a:rPr lang="en-US" dirty="0">
                <a:hlinkClick r:id="rId3">
                  <a:extLst>
                    <a:ext uri="{A12FA001-AC4F-418D-AE19-62706E023703}">
                      <ahyp:hlinkClr xmlns:ahyp="http://schemas.microsoft.com/office/drawing/2018/hyperlinkcolor" val="tx"/>
                    </a:ext>
                  </a:extLst>
                </a:hlinkClick>
              </a:rPr>
              <a:t>Hearing Review – Infant Diagnostic Evaluations Using Tele-Audiology</a:t>
            </a:r>
            <a:endParaRPr lang="en-US" dirty="0"/>
          </a:p>
          <a:p>
            <a:pPr marL="457200" lvl="1" indent="0">
              <a:buNone/>
            </a:pPr>
            <a:r>
              <a:rPr lang="en-US" b="0" i="0" dirty="0">
                <a:solidFill>
                  <a:schemeClr val="tx1">
                    <a:lumMod val="75000"/>
                    <a:lumOff val="25000"/>
                  </a:schemeClr>
                </a:solidFill>
                <a:effectLst/>
                <a:latin typeface="-apple-system"/>
              </a:rPr>
              <a:t>This article describes the use of tele-audiology in conducting infant diagnostic auditory evaluations so that audiologists at the Children's Hospital Colorado could provide services to infants located in Guam. </a:t>
            </a:r>
          </a:p>
          <a:p>
            <a:pPr marL="0" indent="0">
              <a:buNone/>
            </a:pPr>
            <a:r>
              <a:rPr lang="en-US" dirty="0">
                <a:latin typeface="-apple-system"/>
                <a:hlinkClick r:id="rId4">
                  <a:extLst>
                    <a:ext uri="{A12FA001-AC4F-418D-AE19-62706E023703}">
                      <ahyp:hlinkClr xmlns:ahyp="http://schemas.microsoft.com/office/drawing/2018/hyperlinkcolor" val="tx"/>
                    </a:ext>
                  </a:extLst>
                </a:hlinkClick>
              </a:rPr>
              <a:t>Hearing Review – California Tele-Audiology Program Improves Access to Audiologists</a:t>
            </a:r>
            <a:endParaRPr lang="en-US" dirty="0">
              <a:latin typeface="-apple-system"/>
            </a:endParaRPr>
          </a:p>
          <a:p>
            <a:pPr marL="457200" lvl="1" indent="0">
              <a:buNone/>
            </a:pPr>
            <a:r>
              <a:rPr lang="en-US" b="0" i="0" dirty="0">
                <a:solidFill>
                  <a:schemeClr val="tx1">
                    <a:lumMod val="75000"/>
                    <a:lumOff val="25000"/>
                  </a:schemeClr>
                </a:solidFill>
                <a:effectLst/>
                <a:latin typeface="-apple-system"/>
              </a:rPr>
              <a:t>Researchers at UC Davis have shown that the California Tele-Audiology Program (CTP), which provides follow-up diagnostic evaluations for infants who did not pass their initial newborn hearing test, dramatically improves access to audiologists. Families with access to CTP had 100% participation in follow up evaluations.</a:t>
            </a:r>
            <a:endParaRPr lang="en-US" dirty="0">
              <a:solidFill>
                <a:schemeClr val="tx1">
                  <a:lumMod val="75000"/>
                  <a:lumOff val="25000"/>
                </a:schemeClr>
              </a:solidFill>
            </a:endParaRPr>
          </a:p>
        </p:txBody>
      </p:sp>
      <p:sp>
        <p:nvSpPr>
          <p:cNvPr id="5" name="TextBox 4">
            <a:extLst>
              <a:ext uri="{FF2B5EF4-FFF2-40B4-BE49-F238E27FC236}">
                <a16:creationId xmlns:a16="http://schemas.microsoft.com/office/drawing/2014/main" id="{21724A22-21F9-4619-AD81-3D1CB8CD4183}"/>
              </a:ext>
            </a:extLst>
          </p:cNvPr>
          <p:cNvSpPr txBox="1"/>
          <p:nvPr/>
        </p:nvSpPr>
        <p:spPr>
          <a:xfrm>
            <a:off x="10623550" y="6311900"/>
            <a:ext cx="1492250" cy="400110"/>
          </a:xfrm>
          <a:prstGeom prst="rect">
            <a:avLst/>
          </a:prstGeom>
          <a:noFill/>
          <a:ln w="25400">
            <a:solidFill>
              <a:schemeClr val="bg2">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A537B3DD-58A3-4FE0-A0B6-EA72491E7FAA}"/>
              </a:ext>
            </a:extLst>
          </p:cNvPr>
          <p:cNvSpPr/>
          <p:nvPr/>
        </p:nvSpPr>
        <p:spPr>
          <a:xfrm>
            <a:off x="11785600" y="6438900"/>
            <a:ext cx="254000" cy="158750"/>
          </a:xfrm>
          <a:prstGeom prst="right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4277885-635B-4EDD-B173-DB6AD2F764C0}"/>
              </a:ext>
            </a:extLst>
          </p:cNvPr>
          <p:cNvSpPr txBox="1"/>
          <p:nvPr/>
        </p:nvSpPr>
        <p:spPr>
          <a:xfrm>
            <a:off x="5461000" y="6311900"/>
            <a:ext cx="1270000" cy="400110"/>
          </a:xfrm>
          <a:prstGeom prst="rect">
            <a:avLst/>
          </a:prstGeom>
          <a:noFill/>
          <a:ln w="25400">
            <a:solidFill>
              <a:schemeClr val="bg2">
                <a:lumMod val="5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BAE5CE1B-F708-46D7-8044-9527B286B85D}"/>
              </a:ext>
            </a:extLst>
          </p:cNvPr>
          <p:cNvSpPr txBox="1"/>
          <p:nvPr/>
        </p:nvSpPr>
        <p:spPr>
          <a:xfrm>
            <a:off x="97526" y="6311900"/>
            <a:ext cx="1899458" cy="400110"/>
          </a:xfrm>
          <a:prstGeom prst="rect">
            <a:avLst/>
          </a:prstGeom>
          <a:noFill/>
          <a:ln w="25400">
            <a:solidFill>
              <a:schemeClr val="bg2">
                <a:lumMod val="50000"/>
              </a:schemeClr>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ACBB4F6-976B-4345-957E-E3CB6C83425E}"/>
              </a:ext>
            </a:extLst>
          </p:cNvPr>
          <p:cNvPicPr>
            <a:picLocks noChangeAspect="1"/>
          </p:cNvPicPr>
          <p:nvPr/>
        </p:nvPicPr>
        <p:blipFill>
          <a:blip r:embed="rId8"/>
          <a:stretch>
            <a:fillRect/>
          </a:stretch>
        </p:blipFill>
        <p:spPr>
          <a:xfrm rot="10800000">
            <a:off x="152400" y="6418774"/>
            <a:ext cx="274344" cy="195089"/>
          </a:xfrm>
          <a:prstGeom prst="rect">
            <a:avLst/>
          </a:prstGeom>
        </p:spPr>
      </p:pic>
    </p:spTree>
    <p:extLst>
      <p:ext uri="{BB962C8B-B14F-4D97-AF65-F5344CB8AC3E}">
        <p14:creationId xmlns:p14="http://schemas.microsoft.com/office/powerpoint/2010/main" val="278721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74D4-4BEA-4A5D-8297-A4F7B82D9213}"/>
              </a:ext>
            </a:extLst>
          </p:cNvPr>
          <p:cNvSpPr>
            <a:spLocks noGrp="1"/>
          </p:cNvSpPr>
          <p:nvPr>
            <p:ph type="title"/>
          </p:nvPr>
        </p:nvSpPr>
        <p:spPr/>
        <p:txBody>
          <a:bodyPr/>
          <a:lstStyle/>
          <a:p>
            <a:r>
              <a:rPr lang="en-US" b="1" dirty="0"/>
              <a:t>Examples of Tele-Audiology</a:t>
            </a:r>
          </a:p>
        </p:txBody>
      </p:sp>
      <p:sp>
        <p:nvSpPr>
          <p:cNvPr id="3" name="Content Placeholder 2">
            <a:extLst>
              <a:ext uri="{FF2B5EF4-FFF2-40B4-BE49-F238E27FC236}">
                <a16:creationId xmlns:a16="http://schemas.microsoft.com/office/drawing/2014/main" id="{D617F48D-B4A9-4085-B5AE-BA45902F6EF1}"/>
              </a:ext>
            </a:extLst>
          </p:cNvPr>
          <p:cNvSpPr>
            <a:spLocks noGrp="1"/>
          </p:cNvSpPr>
          <p:nvPr>
            <p:ph idx="1"/>
          </p:nvPr>
        </p:nvSpPr>
        <p:spPr/>
        <p:txBody>
          <a:bodyPr>
            <a:normAutofit/>
          </a:bodyPr>
          <a:lstStyle/>
          <a:p>
            <a:pPr marL="0" indent="0">
              <a:buNone/>
            </a:pPr>
            <a:r>
              <a:rPr lang="en-US" dirty="0">
                <a:hlinkClick r:id="rId2">
                  <a:extLst>
                    <a:ext uri="{A12FA001-AC4F-418D-AE19-62706E023703}">
                      <ahyp:hlinkClr xmlns:ahyp="http://schemas.microsoft.com/office/drawing/2018/hyperlinkcolor" val="tx"/>
                    </a:ext>
                  </a:extLst>
                </a:hlinkClick>
              </a:rPr>
              <a:t>ASHA – EHDI Tele-Audiology</a:t>
            </a:r>
            <a:endParaRPr lang="en-US" dirty="0"/>
          </a:p>
          <a:p>
            <a:pPr marL="457200" lvl="1" indent="0">
              <a:buNone/>
            </a:pPr>
            <a:r>
              <a:rPr lang="en-US" b="0" i="0" dirty="0">
                <a:solidFill>
                  <a:schemeClr val="tx1">
                    <a:lumMod val="75000"/>
                    <a:lumOff val="25000"/>
                  </a:schemeClr>
                </a:solidFill>
                <a:effectLst/>
                <a:latin typeface="-apple-system"/>
              </a:rPr>
              <a:t>This article describes the development, implementation, outcomes, and advantages and disadvantages of using a tele-audiology approach to deliver diagnostic audiological evaluations and speech-language early intervention services to pediatric patients at the Children's Hospital Colorado. </a:t>
            </a:r>
          </a:p>
          <a:p>
            <a:pPr marL="0" indent="0">
              <a:buNone/>
            </a:pPr>
            <a:r>
              <a:rPr lang="en-US" dirty="0">
                <a:latin typeface="-apple-system"/>
                <a:hlinkClick r:id="rId3">
                  <a:extLst>
                    <a:ext uri="{A12FA001-AC4F-418D-AE19-62706E023703}">
                      <ahyp:hlinkClr xmlns:ahyp="http://schemas.microsoft.com/office/drawing/2018/hyperlinkcolor" val="tx"/>
                    </a:ext>
                  </a:extLst>
                </a:hlinkClick>
              </a:rPr>
              <a:t>ASHA – Listening &amp; Learning</a:t>
            </a:r>
            <a:endParaRPr lang="en-US" dirty="0">
              <a:latin typeface="-apple-system"/>
            </a:endParaRPr>
          </a:p>
          <a:p>
            <a:pPr marL="457200" lvl="1" indent="0">
              <a:buNone/>
            </a:pPr>
            <a:r>
              <a:rPr lang="en-US" b="0" i="0" dirty="0">
                <a:solidFill>
                  <a:schemeClr val="tx1">
                    <a:lumMod val="75000"/>
                    <a:lumOff val="25000"/>
                  </a:schemeClr>
                </a:solidFill>
                <a:effectLst/>
                <a:latin typeface="-apple-system"/>
              </a:rPr>
              <a:t>This paper describes the University of Akron's use of tele-audiology to provide Auditory-Verbal Therapy (AVT) to children with hearing loss and aural rehabilitation to adults with hearing loss. The paper describes the rationale behind their approach, as well as a general framework to guide service delivery. </a:t>
            </a:r>
            <a:endParaRPr lang="en-US" dirty="0">
              <a:solidFill>
                <a:schemeClr val="tx1">
                  <a:lumMod val="75000"/>
                  <a:lumOff val="25000"/>
                </a:schemeClr>
              </a:solidFill>
            </a:endParaRPr>
          </a:p>
        </p:txBody>
      </p:sp>
      <p:sp>
        <p:nvSpPr>
          <p:cNvPr id="5" name="TextBox 4">
            <a:extLst>
              <a:ext uri="{FF2B5EF4-FFF2-40B4-BE49-F238E27FC236}">
                <a16:creationId xmlns:a16="http://schemas.microsoft.com/office/drawing/2014/main" id="{21724A22-21F9-4619-AD81-3D1CB8CD4183}"/>
              </a:ext>
            </a:extLst>
          </p:cNvPr>
          <p:cNvSpPr txBox="1"/>
          <p:nvPr/>
        </p:nvSpPr>
        <p:spPr>
          <a:xfrm>
            <a:off x="10623550" y="6311900"/>
            <a:ext cx="1492250" cy="400110"/>
          </a:xfrm>
          <a:prstGeom prst="rect">
            <a:avLst/>
          </a:prstGeom>
          <a:noFill/>
          <a:ln w="25400">
            <a:solidFill>
              <a:schemeClr val="bg2">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A537B3DD-58A3-4FE0-A0B6-EA72491E7FAA}"/>
              </a:ext>
            </a:extLst>
          </p:cNvPr>
          <p:cNvSpPr/>
          <p:nvPr/>
        </p:nvSpPr>
        <p:spPr>
          <a:xfrm>
            <a:off x="11785600" y="6438900"/>
            <a:ext cx="254000" cy="158750"/>
          </a:xfrm>
          <a:prstGeom prst="right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4277885-635B-4EDD-B173-DB6AD2F764C0}"/>
              </a:ext>
            </a:extLst>
          </p:cNvPr>
          <p:cNvSpPr txBox="1"/>
          <p:nvPr/>
        </p:nvSpPr>
        <p:spPr>
          <a:xfrm>
            <a:off x="5461000" y="6311900"/>
            <a:ext cx="1270000" cy="400110"/>
          </a:xfrm>
          <a:prstGeom prst="rect">
            <a:avLst/>
          </a:prstGeom>
          <a:noFill/>
          <a:ln w="25400">
            <a:solidFill>
              <a:schemeClr val="bg2">
                <a:lumMod val="5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BAE5CE1B-F708-46D7-8044-9527B286B85D}"/>
              </a:ext>
            </a:extLst>
          </p:cNvPr>
          <p:cNvSpPr txBox="1"/>
          <p:nvPr/>
        </p:nvSpPr>
        <p:spPr>
          <a:xfrm>
            <a:off x="97526" y="6311900"/>
            <a:ext cx="1899458" cy="400110"/>
          </a:xfrm>
          <a:prstGeom prst="rect">
            <a:avLst/>
          </a:prstGeom>
          <a:noFill/>
          <a:ln w="25400">
            <a:solidFill>
              <a:schemeClr val="bg2">
                <a:lumMod val="50000"/>
              </a:schemeClr>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ACBB4F6-976B-4345-957E-E3CB6C83425E}"/>
              </a:ext>
            </a:extLst>
          </p:cNvPr>
          <p:cNvPicPr>
            <a:picLocks noChangeAspect="1"/>
          </p:cNvPicPr>
          <p:nvPr/>
        </p:nvPicPr>
        <p:blipFill>
          <a:blip r:embed="rId7"/>
          <a:stretch>
            <a:fillRect/>
          </a:stretch>
        </p:blipFill>
        <p:spPr>
          <a:xfrm rot="10800000">
            <a:off x="152400" y="6418774"/>
            <a:ext cx="274344" cy="195089"/>
          </a:xfrm>
          <a:prstGeom prst="rect">
            <a:avLst/>
          </a:prstGeom>
        </p:spPr>
      </p:pic>
    </p:spTree>
    <p:extLst>
      <p:ext uri="{BB962C8B-B14F-4D97-AF65-F5344CB8AC3E}">
        <p14:creationId xmlns:p14="http://schemas.microsoft.com/office/powerpoint/2010/main" val="225845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B2BFA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EB3E0-4B56-4F0E-8F4A-2104FA54AEC4}"/>
              </a:ext>
            </a:extLst>
          </p:cNvPr>
          <p:cNvSpPr>
            <a:spLocks noGrp="1"/>
          </p:cNvSpPr>
          <p:nvPr>
            <p:ph type="title"/>
          </p:nvPr>
        </p:nvSpPr>
        <p:spPr>
          <a:xfrm>
            <a:off x="-91699" y="2356630"/>
            <a:ext cx="12375397" cy="2144739"/>
          </a:xfrm>
        </p:spPr>
        <p:txBody>
          <a:bodyPr>
            <a:noAutofit/>
          </a:bodyPr>
          <a:lstStyle/>
          <a:p>
            <a:pPr algn="ctr"/>
            <a:r>
              <a:rPr lang="en-US" sz="8000" b="1" dirty="0">
                <a:solidFill>
                  <a:schemeClr val="bg1">
                    <a:lumMod val="95000"/>
                  </a:schemeClr>
                </a:solidFill>
              </a:rPr>
              <a:t>Developing a Tele-Audiology Program</a:t>
            </a:r>
          </a:p>
        </p:txBody>
      </p:sp>
      <p:sp>
        <p:nvSpPr>
          <p:cNvPr id="4" name="Text Placeholder 3">
            <a:extLst>
              <a:ext uri="{FF2B5EF4-FFF2-40B4-BE49-F238E27FC236}">
                <a16:creationId xmlns:a16="http://schemas.microsoft.com/office/drawing/2014/main" id="{0A8368CF-5A45-4684-B978-423FC57639FB}"/>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0525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AD3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CD334-F852-49D5-A2D5-BB59E6A8EAA7}"/>
              </a:ext>
            </a:extLst>
          </p:cNvPr>
          <p:cNvSpPr>
            <a:spLocks noGrp="1"/>
          </p:cNvSpPr>
          <p:nvPr>
            <p:ph type="title"/>
          </p:nvPr>
        </p:nvSpPr>
        <p:spPr/>
        <p:txBody>
          <a:bodyPr/>
          <a:lstStyle/>
          <a:p>
            <a:r>
              <a:rPr lang="en-US" b="1" dirty="0">
                <a:solidFill>
                  <a:srgbClr val="003300"/>
                </a:solidFill>
              </a:rPr>
              <a:t>Developing a Tele-Audiology Program</a:t>
            </a:r>
          </a:p>
        </p:txBody>
      </p:sp>
      <p:sp>
        <p:nvSpPr>
          <p:cNvPr id="3" name="Content Placeholder 2">
            <a:extLst>
              <a:ext uri="{FF2B5EF4-FFF2-40B4-BE49-F238E27FC236}">
                <a16:creationId xmlns:a16="http://schemas.microsoft.com/office/drawing/2014/main" id="{C8BC682D-45B9-48C2-B028-BA8543B3A7A6}"/>
              </a:ext>
            </a:extLst>
          </p:cNvPr>
          <p:cNvSpPr>
            <a:spLocks noGrp="1"/>
          </p:cNvSpPr>
          <p:nvPr>
            <p:ph idx="1"/>
          </p:nvPr>
        </p:nvSpPr>
        <p:spPr/>
        <p:txBody>
          <a:bodyPr>
            <a:normAutofit/>
          </a:bodyPr>
          <a:lstStyle/>
          <a:p>
            <a:pPr marL="0" indent="0">
              <a:buNone/>
            </a:pPr>
            <a:r>
              <a:rPr lang="en-US" sz="2400" dirty="0">
                <a:solidFill>
                  <a:srgbClr val="003300"/>
                </a:solidFill>
                <a:hlinkClick r:id="rId2">
                  <a:extLst>
                    <a:ext uri="{A12FA001-AC4F-418D-AE19-62706E023703}">
                      <ahyp:hlinkClr xmlns:ahyp="http://schemas.microsoft.com/office/drawing/2018/hyperlinkcolor" val="tx"/>
                    </a:ext>
                  </a:extLst>
                </a:hlinkClick>
              </a:rPr>
              <a:t>Hearing Review - Critical Steps in Establishing a Teleaudiology Practice, Part 1</a:t>
            </a:r>
            <a:endParaRPr lang="en-US" sz="2400" dirty="0">
              <a:solidFill>
                <a:srgbClr val="003300"/>
              </a:solidFill>
            </a:endParaRPr>
          </a:p>
          <a:p>
            <a:pPr marL="457200" lvl="1" indent="0">
              <a:buNone/>
            </a:pPr>
            <a:r>
              <a:rPr lang="en-US" dirty="0">
                <a:solidFill>
                  <a:srgbClr val="000000"/>
                </a:solidFill>
                <a:effectLst/>
                <a:ea typeface="Times New Roman" panose="02020603050405020304" pitchFamily="18" charset="0"/>
              </a:rPr>
              <a:t>This article discusses several critical aspects to consider when thinking about tele-audiology including the importance and the benefits of tele-audiology, and the article also provides a guide to developing a successful tele-audiology program. </a:t>
            </a:r>
            <a:endParaRPr lang="en-US" dirty="0">
              <a:effectLst/>
              <a:ea typeface="Times New Roman" panose="02020603050405020304" pitchFamily="18" charset="0"/>
            </a:endParaRPr>
          </a:p>
          <a:p>
            <a:pPr marL="457200" lvl="1" indent="0">
              <a:buNone/>
            </a:pPr>
            <a:endParaRPr lang="en-US" dirty="0"/>
          </a:p>
          <a:p>
            <a:pPr marL="0" indent="0">
              <a:buNone/>
            </a:pPr>
            <a:r>
              <a:rPr lang="en-US" sz="2400" dirty="0">
                <a:solidFill>
                  <a:srgbClr val="003300"/>
                </a:solidFill>
                <a:hlinkClick r:id="rId3">
                  <a:extLst>
                    <a:ext uri="{A12FA001-AC4F-418D-AE19-62706E023703}">
                      <ahyp:hlinkClr xmlns:ahyp="http://schemas.microsoft.com/office/drawing/2018/hyperlinkcolor" val="tx"/>
                    </a:ext>
                  </a:extLst>
                </a:hlinkClick>
              </a:rPr>
              <a:t>Hearing Review - Critical Steps in Establishing a Teleaudiology Practice, Part 2</a:t>
            </a:r>
            <a:endParaRPr lang="en-US" sz="2400" dirty="0">
              <a:solidFill>
                <a:srgbClr val="003300"/>
              </a:solidFill>
            </a:endParaRPr>
          </a:p>
          <a:p>
            <a:pPr marL="457200" lvl="1" indent="0">
              <a:buNone/>
            </a:pPr>
            <a:r>
              <a:rPr lang="en-US" dirty="0">
                <a:solidFill>
                  <a:srgbClr val="000000"/>
                </a:solidFill>
                <a:effectLst/>
                <a:ea typeface="Times New Roman" panose="02020603050405020304" pitchFamily="18" charset="0"/>
              </a:rPr>
              <a:t>This article addresses considerations for implementing tele-audiology such as software requirements, equipment needs, and billing and coding.</a:t>
            </a:r>
            <a:endParaRPr lang="en-US" dirty="0"/>
          </a:p>
        </p:txBody>
      </p:sp>
      <p:sp>
        <p:nvSpPr>
          <p:cNvPr id="4" name="TextBox 3">
            <a:extLst>
              <a:ext uri="{FF2B5EF4-FFF2-40B4-BE49-F238E27FC236}">
                <a16:creationId xmlns:a16="http://schemas.microsoft.com/office/drawing/2014/main" id="{1E2ABFFD-80AC-45B1-A495-3A000F50F0AA}"/>
              </a:ext>
            </a:extLst>
          </p:cNvPr>
          <p:cNvSpPr txBox="1"/>
          <p:nvPr/>
        </p:nvSpPr>
        <p:spPr>
          <a:xfrm>
            <a:off x="10600840" y="6311900"/>
            <a:ext cx="1514959" cy="400110"/>
          </a:xfrm>
          <a:prstGeom prst="rect">
            <a:avLst/>
          </a:prstGeom>
          <a:noFill/>
          <a:ln w="25400">
            <a:solidFill>
              <a:schemeClr val="accent6">
                <a:lumMod val="50000"/>
              </a:schemeClr>
            </a:solidFill>
          </a:ln>
        </p:spPr>
        <p:txBody>
          <a:bodyPr wrap="square" rtlCol="0">
            <a:spAutoFit/>
          </a:bodyPr>
          <a:lstStyle/>
          <a:p>
            <a:r>
              <a:rPr lang="en-US" sz="2000" dirty="0">
                <a:hlinkClick r:id="rId4" action="ppaction://hlinksldjump">
                  <a:extLst>
                    <a:ext uri="{A12FA001-AC4F-418D-AE19-62706E023703}">
                      <ahyp:hlinkClr xmlns:ahyp="http://schemas.microsoft.com/office/drawing/2018/hyperlinkcolor" val="tx"/>
                    </a:ext>
                  </a:extLst>
                </a:hlinkClick>
              </a:rPr>
              <a:t>Next Page</a:t>
            </a:r>
            <a:endParaRPr lang="en-US" sz="2000" dirty="0"/>
          </a:p>
        </p:txBody>
      </p:sp>
      <p:sp>
        <p:nvSpPr>
          <p:cNvPr id="5" name="TextBox 4">
            <a:extLst>
              <a:ext uri="{FF2B5EF4-FFF2-40B4-BE49-F238E27FC236}">
                <a16:creationId xmlns:a16="http://schemas.microsoft.com/office/drawing/2014/main" id="{8BCBC06B-C9A5-42CB-ADC9-5E8F4C949422}"/>
              </a:ext>
            </a:extLst>
          </p:cNvPr>
          <p:cNvSpPr txBox="1"/>
          <p:nvPr/>
        </p:nvSpPr>
        <p:spPr>
          <a:xfrm>
            <a:off x="5454488" y="6311900"/>
            <a:ext cx="1283023" cy="400110"/>
          </a:xfrm>
          <a:prstGeom prst="rect">
            <a:avLst/>
          </a:prstGeom>
          <a:noFill/>
          <a:ln w="25400">
            <a:solidFill>
              <a:schemeClr val="accent6">
                <a:lumMod val="50000"/>
              </a:schemeClr>
            </a:solidFill>
          </a:ln>
        </p:spPr>
        <p:txBody>
          <a:bodyPr wrap="square" rtlCol="0">
            <a:spAutoFit/>
          </a:bodyPr>
          <a:lstStyle/>
          <a:p>
            <a:pPr algn="ctr"/>
            <a:r>
              <a:rPr lang="en-US" sz="2000" dirty="0">
                <a:hlinkClick r:id="rId5" action="ppaction://hlinksldjump">
                  <a:extLst>
                    <a:ext uri="{A12FA001-AC4F-418D-AE19-62706E023703}">
                      <ahyp:hlinkClr xmlns:ahyp="http://schemas.microsoft.com/office/drawing/2018/hyperlinkcolor" val="tx"/>
                    </a:ext>
                  </a:extLst>
                </a:hlinkClick>
              </a:rPr>
              <a:t>Main Page</a:t>
            </a:r>
            <a:endParaRPr lang="en-US" sz="2000" dirty="0"/>
          </a:p>
        </p:txBody>
      </p:sp>
      <p:sp>
        <p:nvSpPr>
          <p:cNvPr id="6" name="Arrow: Right 5">
            <a:extLst>
              <a:ext uri="{FF2B5EF4-FFF2-40B4-BE49-F238E27FC236}">
                <a16:creationId xmlns:a16="http://schemas.microsoft.com/office/drawing/2014/main" id="{54E3E421-8E29-45C3-AD00-0DC5DA35422C}"/>
              </a:ext>
            </a:extLst>
          </p:cNvPr>
          <p:cNvSpPr/>
          <p:nvPr/>
        </p:nvSpPr>
        <p:spPr>
          <a:xfrm>
            <a:off x="11785600" y="6438900"/>
            <a:ext cx="254000" cy="158750"/>
          </a:xfrm>
          <a:prstGeom prst="rightArrow">
            <a:avLst/>
          </a:prstGeom>
          <a:solidFill>
            <a:schemeClr val="accent6">
              <a:lumMod val="75000"/>
            </a:schemeClr>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95FFE8E-A9E8-4652-852C-243CABD77156}"/>
              </a:ext>
            </a:extLst>
          </p:cNvPr>
          <p:cNvSpPr txBox="1"/>
          <p:nvPr/>
        </p:nvSpPr>
        <p:spPr>
          <a:xfrm>
            <a:off x="136039" y="6313547"/>
            <a:ext cx="1917485" cy="400110"/>
          </a:xfrm>
          <a:prstGeom prst="rect">
            <a:avLst/>
          </a:prstGeom>
          <a:noFill/>
          <a:ln w="25400">
            <a:solidFill>
              <a:schemeClr val="accent6">
                <a:lumMod val="50000"/>
              </a:schemeClr>
            </a:solidFill>
          </a:ln>
        </p:spPr>
        <p:txBody>
          <a:bodyPr wrap="square" rtlCol="0">
            <a:spAutoFit/>
          </a:bodyPr>
          <a:lstStyle/>
          <a:p>
            <a:pPr algn="r"/>
            <a:r>
              <a:rPr lang="en-US" sz="2000" dirty="0">
                <a:hlinkClick r:id="rId6"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9" name="Picture 8">
            <a:extLst>
              <a:ext uri="{FF2B5EF4-FFF2-40B4-BE49-F238E27FC236}">
                <a16:creationId xmlns:a16="http://schemas.microsoft.com/office/drawing/2014/main" id="{1DDD74B8-A14C-4944-8A87-F5AEF0092BFA}"/>
              </a:ext>
            </a:extLst>
          </p:cNvPr>
          <p:cNvPicPr>
            <a:picLocks noChangeAspect="1"/>
          </p:cNvPicPr>
          <p:nvPr/>
        </p:nvPicPr>
        <p:blipFill>
          <a:blip r:embed="rId7"/>
          <a:stretch>
            <a:fillRect/>
          </a:stretch>
        </p:blipFill>
        <p:spPr>
          <a:xfrm rot="10800000">
            <a:off x="216706" y="6438900"/>
            <a:ext cx="274344" cy="195089"/>
          </a:xfrm>
          <a:prstGeom prst="rect">
            <a:avLst/>
          </a:prstGeom>
        </p:spPr>
      </p:pic>
    </p:spTree>
    <p:extLst>
      <p:ext uri="{BB962C8B-B14F-4D97-AF65-F5344CB8AC3E}">
        <p14:creationId xmlns:p14="http://schemas.microsoft.com/office/powerpoint/2010/main" val="3298313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AD3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5DB0-4E82-4829-80B9-14206C7CF04E}"/>
              </a:ext>
            </a:extLst>
          </p:cNvPr>
          <p:cNvSpPr>
            <a:spLocks noGrp="1"/>
          </p:cNvSpPr>
          <p:nvPr>
            <p:ph type="title"/>
          </p:nvPr>
        </p:nvSpPr>
        <p:spPr/>
        <p:txBody>
          <a:bodyPr/>
          <a:lstStyle/>
          <a:p>
            <a:r>
              <a:rPr lang="en-US" b="1" dirty="0">
                <a:solidFill>
                  <a:srgbClr val="003300"/>
                </a:solidFill>
              </a:rPr>
              <a:t>Developing a Tele-Audiology Program</a:t>
            </a:r>
          </a:p>
        </p:txBody>
      </p:sp>
      <p:sp>
        <p:nvSpPr>
          <p:cNvPr id="3" name="Content Placeholder 2">
            <a:extLst>
              <a:ext uri="{FF2B5EF4-FFF2-40B4-BE49-F238E27FC236}">
                <a16:creationId xmlns:a16="http://schemas.microsoft.com/office/drawing/2014/main" id="{BD6FD1DD-F4EA-4779-95BD-D051E94D46EA}"/>
              </a:ext>
            </a:extLst>
          </p:cNvPr>
          <p:cNvSpPr>
            <a:spLocks noGrp="1"/>
          </p:cNvSpPr>
          <p:nvPr>
            <p:ph idx="1"/>
          </p:nvPr>
        </p:nvSpPr>
        <p:spPr/>
        <p:txBody>
          <a:bodyPr>
            <a:normAutofit/>
          </a:bodyPr>
          <a:lstStyle/>
          <a:p>
            <a:pPr marL="0" indent="0">
              <a:buNone/>
            </a:pPr>
            <a:r>
              <a:rPr lang="en-US" dirty="0">
                <a:solidFill>
                  <a:srgbClr val="003300"/>
                </a:solidFill>
                <a:hlinkClick r:id="rId2">
                  <a:extLst>
                    <a:ext uri="{A12FA001-AC4F-418D-AE19-62706E023703}">
                      <ahyp:hlinkClr xmlns:ahyp="http://schemas.microsoft.com/office/drawing/2018/hyperlinkcolor" val="tx"/>
                    </a:ext>
                  </a:extLst>
                </a:hlinkClick>
              </a:rPr>
              <a:t>ASHA - </a:t>
            </a:r>
            <a:r>
              <a:rPr lang="en-US" dirty="0" err="1">
                <a:solidFill>
                  <a:srgbClr val="003300"/>
                </a:solidFill>
                <a:hlinkClick r:id="rId2">
                  <a:extLst>
                    <a:ext uri="{A12FA001-AC4F-418D-AE19-62706E023703}">
                      <ahyp:hlinkClr xmlns:ahyp="http://schemas.microsoft.com/office/drawing/2018/hyperlinkcolor" val="tx"/>
                    </a:ext>
                  </a:extLst>
                </a:hlinkClick>
              </a:rPr>
              <a:t>Telepractice</a:t>
            </a:r>
            <a:r>
              <a:rPr lang="en-US" dirty="0">
                <a:solidFill>
                  <a:srgbClr val="003300"/>
                </a:solidFill>
                <a:hlinkClick r:id="rId2">
                  <a:extLst>
                    <a:ext uri="{A12FA001-AC4F-418D-AE19-62706E023703}">
                      <ahyp:hlinkClr xmlns:ahyp="http://schemas.microsoft.com/office/drawing/2018/hyperlinkcolor" val="tx"/>
                    </a:ext>
                  </a:extLst>
                </a:hlinkClick>
              </a:rPr>
              <a:t> Resources During COVID-19</a:t>
            </a:r>
            <a:endParaRPr lang="en-US" dirty="0">
              <a:solidFill>
                <a:srgbClr val="003300"/>
              </a:solidFill>
            </a:endParaRPr>
          </a:p>
          <a:p>
            <a:pPr marL="457200" lvl="1" indent="0">
              <a:buNone/>
            </a:pPr>
            <a:r>
              <a:rPr lang="en-US" dirty="0">
                <a:solidFill>
                  <a:srgbClr val="000000"/>
                </a:solidFill>
                <a:effectLst/>
                <a:ea typeface="Times New Roman" panose="02020603050405020304" pitchFamily="18" charset="0"/>
              </a:rPr>
              <a:t>This resource provides ASHA links for planning and providing tele-audiology services.</a:t>
            </a:r>
            <a:endParaRPr lang="en-US" dirty="0"/>
          </a:p>
          <a:p>
            <a:pPr marL="0" indent="0">
              <a:buNone/>
            </a:pPr>
            <a:r>
              <a:rPr lang="en-US" dirty="0">
                <a:solidFill>
                  <a:srgbClr val="003300"/>
                </a:solidFill>
                <a:hlinkClick r:id="rId3">
                  <a:extLst>
                    <a:ext uri="{A12FA001-AC4F-418D-AE19-62706E023703}">
                      <ahyp:hlinkClr xmlns:ahyp="http://schemas.microsoft.com/office/drawing/2018/hyperlinkcolor" val="tx"/>
                    </a:ext>
                  </a:extLst>
                </a:hlinkClick>
              </a:rPr>
              <a:t>ASHA - Getting Started with Teleaudiology</a:t>
            </a:r>
            <a:endParaRPr lang="en-US" dirty="0">
              <a:solidFill>
                <a:srgbClr val="003300"/>
              </a:solidFill>
            </a:endParaRPr>
          </a:p>
          <a:p>
            <a:pPr marL="457200" lvl="1" indent="0">
              <a:buNone/>
            </a:pPr>
            <a:r>
              <a:rPr lang="en-US" dirty="0">
                <a:solidFill>
                  <a:srgbClr val="000000"/>
                </a:solidFill>
                <a:effectLst/>
                <a:ea typeface="Times New Roman" panose="02020603050405020304" pitchFamily="18" charset="0"/>
              </a:rPr>
              <a:t>This article provides information about tele-audiology, and it also explores helpful aspects to consider when planning for and implementing tele-audiology.</a:t>
            </a:r>
            <a:endParaRPr lang="en-US" dirty="0"/>
          </a:p>
          <a:p>
            <a:pPr marL="0" indent="0">
              <a:buNone/>
            </a:pPr>
            <a:r>
              <a:rPr lang="en-US" dirty="0">
                <a:solidFill>
                  <a:srgbClr val="003300"/>
                </a:solidFill>
                <a:hlinkClick r:id="rId4">
                  <a:extLst>
                    <a:ext uri="{A12FA001-AC4F-418D-AE19-62706E023703}">
                      <ahyp:hlinkClr xmlns:ahyp="http://schemas.microsoft.com/office/drawing/2018/hyperlinkcolor" val="tx"/>
                    </a:ext>
                  </a:extLst>
                </a:hlinkClick>
              </a:rPr>
              <a:t>AAA - The ABCs of Establishing a Remote Clinic</a:t>
            </a:r>
            <a:endParaRPr lang="en-US" dirty="0">
              <a:solidFill>
                <a:srgbClr val="003300"/>
              </a:solidFill>
            </a:endParaRPr>
          </a:p>
          <a:p>
            <a:pPr marL="457200" lvl="1" indent="0">
              <a:buNone/>
            </a:pPr>
            <a:r>
              <a:rPr lang="en-US" dirty="0">
                <a:solidFill>
                  <a:srgbClr val="000000"/>
                </a:solidFill>
                <a:effectLst/>
                <a:ea typeface="Times New Roman" panose="02020603050405020304" pitchFamily="18" charset="0"/>
              </a:rPr>
              <a:t>This resource provides an outline of basic steps and considerations for starting tele-audiology practice.</a:t>
            </a:r>
            <a:endParaRPr lang="en-US" dirty="0">
              <a:effectLst/>
              <a:ea typeface="Times New Roman" panose="02020603050405020304" pitchFamily="18" charset="0"/>
            </a:endParaRPr>
          </a:p>
          <a:p>
            <a:pPr marL="457200" lvl="1" indent="0">
              <a:buNone/>
            </a:pPr>
            <a:endParaRPr lang="en-US" dirty="0"/>
          </a:p>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6539D366-D9EA-474A-B564-602C8ED58A4D}"/>
              </a:ext>
            </a:extLst>
          </p:cNvPr>
          <p:cNvSpPr txBox="1"/>
          <p:nvPr/>
        </p:nvSpPr>
        <p:spPr>
          <a:xfrm>
            <a:off x="10577592" y="6311900"/>
            <a:ext cx="1538207" cy="400110"/>
          </a:xfrm>
          <a:prstGeom prst="rect">
            <a:avLst/>
          </a:prstGeom>
          <a:noFill/>
          <a:ln w="25400">
            <a:solidFill>
              <a:srgbClr val="003300"/>
            </a:solidFill>
          </a:ln>
        </p:spPr>
        <p:txBody>
          <a:bodyPr wrap="square" rtlCol="0">
            <a:spAutoFit/>
          </a:bodyPr>
          <a:lstStyle/>
          <a:p>
            <a:r>
              <a:rPr lang="en-US" sz="2000" dirty="0">
                <a:hlinkClick r:id="rId5" action="ppaction://hlinksldjump">
                  <a:extLst>
                    <a:ext uri="{A12FA001-AC4F-418D-AE19-62706E023703}">
                      <ahyp:hlinkClr xmlns:ahyp="http://schemas.microsoft.com/office/drawing/2018/hyperlinkcolor" val="tx"/>
                    </a:ext>
                  </a:extLst>
                </a:hlinkClick>
              </a:rPr>
              <a:t>Next Page</a:t>
            </a:r>
            <a:endParaRPr lang="en-US" sz="2000" dirty="0"/>
          </a:p>
        </p:txBody>
      </p:sp>
      <p:sp>
        <p:nvSpPr>
          <p:cNvPr id="6" name="TextBox 5">
            <a:extLst>
              <a:ext uri="{FF2B5EF4-FFF2-40B4-BE49-F238E27FC236}">
                <a16:creationId xmlns:a16="http://schemas.microsoft.com/office/drawing/2014/main" id="{8DE24C85-E085-4D72-A1C1-6C0BA7059750}"/>
              </a:ext>
            </a:extLst>
          </p:cNvPr>
          <p:cNvSpPr txBox="1"/>
          <p:nvPr/>
        </p:nvSpPr>
        <p:spPr>
          <a:xfrm>
            <a:off x="5431241" y="6311900"/>
            <a:ext cx="1329518" cy="400110"/>
          </a:xfrm>
          <a:prstGeom prst="rect">
            <a:avLst/>
          </a:prstGeom>
          <a:noFill/>
          <a:ln w="25400">
            <a:solidFill>
              <a:srgbClr val="003300"/>
            </a:solidFill>
          </a:ln>
        </p:spPr>
        <p:txBody>
          <a:bodyPr wrap="square" rtlCol="0">
            <a:spAutoFit/>
          </a:bodyPr>
          <a:lstStyle/>
          <a:p>
            <a:pPr algn="ctr"/>
            <a:r>
              <a:rPr lang="en-US" sz="2000" dirty="0">
                <a:hlinkClick r:id="rId6" action="ppaction://hlinksldjump">
                  <a:extLst>
                    <a:ext uri="{A12FA001-AC4F-418D-AE19-62706E023703}">
                      <ahyp:hlinkClr xmlns:ahyp="http://schemas.microsoft.com/office/drawing/2018/hyperlinkcolor" val="tx"/>
                    </a:ext>
                  </a:extLst>
                </a:hlinkClick>
              </a:rPr>
              <a:t>Main Page</a:t>
            </a:r>
            <a:endParaRPr lang="en-US" sz="2000" dirty="0"/>
          </a:p>
        </p:txBody>
      </p:sp>
      <p:sp>
        <p:nvSpPr>
          <p:cNvPr id="7" name="Arrow: Right 6">
            <a:extLst>
              <a:ext uri="{FF2B5EF4-FFF2-40B4-BE49-F238E27FC236}">
                <a16:creationId xmlns:a16="http://schemas.microsoft.com/office/drawing/2014/main" id="{4EDC0FC2-F0DA-406F-94D3-5F1CB2B7AA15}"/>
              </a:ext>
            </a:extLst>
          </p:cNvPr>
          <p:cNvSpPr/>
          <p:nvPr/>
        </p:nvSpPr>
        <p:spPr>
          <a:xfrm>
            <a:off x="11785600" y="6438900"/>
            <a:ext cx="254000" cy="158750"/>
          </a:xfrm>
          <a:prstGeom prst="rightArrow">
            <a:avLst/>
          </a:prstGeom>
          <a:solidFill>
            <a:srgbClr val="0066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D775A79-2B1B-44C8-A6F1-0CAEDDD5250F}"/>
              </a:ext>
            </a:extLst>
          </p:cNvPr>
          <p:cNvSpPr txBox="1"/>
          <p:nvPr/>
        </p:nvSpPr>
        <p:spPr>
          <a:xfrm>
            <a:off x="152400" y="6311900"/>
            <a:ext cx="1893376" cy="400110"/>
          </a:xfrm>
          <a:prstGeom prst="rect">
            <a:avLst/>
          </a:prstGeom>
          <a:noFill/>
          <a:ln w="25400">
            <a:solidFill>
              <a:srgbClr val="003300"/>
            </a:solidFill>
          </a:ln>
        </p:spPr>
        <p:txBody>
          <a:bodyPr wrap="square" rtlCol="0">
            <a:spAutoFit/>
          </a:bodyPr>
          <a:lstStyle/>
          <a:p>
            <a:pPr algn="r"/>
            <a:r>
              <a:rPr lang="en-US" sz="2000" dirty="0">
                <a:hlinkClick r:id="rId7"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4" name="Picture 3">
            <a:extLst>
              <a:ext uri="{FF2B5EF4-FFF2-40B4-BE49-F238E27FC236}">
                <a16:creationId xmlns:a16="http://schemas.microsoft.com/office/drawing/2014/main" id="{8061E6DC-587A-4080-A532-D9C41D6361E2}"/>
              </a:ext>
            </a:extLst>
          </p:cNvPr>
          <p:cNvPicPr>
            <a:picLocks noChangeAspect="1"/>
          </p:cNvPicPr>
          <p:nvPr/>
        </p:nvPicPr>
        <p:blipFill>
          <a:blip r:embed="rId8"/>
          <a:stretch>
            <a:fillRect/>
          </a:stretch>
        </p:blipFill>
        <p:spPr>
          <a:xfrm rot="10800000">
            <a:off x="208956" y="6424290"/>
            <a:ext cx="274344" cy="195089"/>
          </a:xfrm>
          <a:prstGeom prst="rect">
            <a:avLst/>
          </a:prstGeom>
        </p:spPr>
      </p:pic>
    </p:spTree>
    <p:extLst>
      <p:ext uri="{BB962C8B-B14F-4D97-AF65-F5344CB8AC3E}">
        <p14:creationId xmlns:p14="http://schemas.microsoft.com/office/powerpoint/2010/main" val="3132172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AD3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5DB0-4E82-4829-80B9-14206C7CF04E}"/>
              </a:ext>
            </a:extLst>
          </p:cNvPr>
          <p:cNvSpPr>
            <a:spLocks noGrp="1"/>
          </p:cNvSpPr>
          <p:nvPr>
            <p:ph type="title"/>
          </p:nvPr>
        </p:nvSpPr>
        <p:spPr/>
        <p:txBody>
          <a:bodyPr/>
          <a:lstStyle/>
          <a:p>
            <a:r>
              <a:rPr lang="en-US" b="1" dirty="0">
                <a:solidFill>
                  <a:srgbClr val="003300"/>
                </a:solidFill>
              </a:rPr>
              <a:t>Developing a Tele-Audiology Program</a:t>
            </a:r>
          </a:p>
        </p:txBody>
      </p:sp>
      <p:sp>
        <p:nvSpPr>
          <p:cNvPr id="3" name="Content Placeholder 2">
            <a:extLst>
              <a:ext uri="{FF2B5EF4-FFF2-40B4-BE49-F238E27FC236}">
                <a16:creationId xmlns:a16="http://schemas.microsoft.com/office/drawing/2014/main" id="{BD6FD1DD-F4EA-4779-95BD-D051E94D46EA}"/>
              </a:ext>
            </a:extLst>
          </p:cNvPr>
          <p:cNvSpPr>
            <a:spLocks noGrp="1"/>
          </p:cNvSpPr>
          <p:nvPr>
            <p:ph idx="1"/>
          </p:nvPr>
        </p:nvSpPr>
        <p:spPr/>
        <p:txBody>
          <a:bodyPr>
            <a:normAutofit/>
          </a:bodyPr>
          <a:lstStyle/>
          <a:p>
            <a:pPr marL="0" indent="0">
              <a:buNone/>
            </a:pPr>
            <a:r>
              <a:rPr lang="en-US" dirty="0">
                <a:solidFill>
                  <a:schemeClr val="tx1">
                    <a:lumMod val="75000"/>
                    <a:lumOff val="25000"/>
                  </a:schemeClr>
                </a:solidFill>
                <a:hlinkClick r:id="rId2">
                  <a:extLst>
                    <a:ext uri="{A12FA001-AC4F-418D-AE19-62706E023703}">
                      <ahyp:hlinkClr xmlns:ahyp="http://schemas.microsoft.com/office/drawing/2018/hyperlinkcolor" val="tx"/>
                    </a:ext>
                  </a:extLst>
                </a:hlinkClick>
              </a:rPr>
              <a:t>ASHA – Tele-Audiology Models</a:t>
            </a:r>
            <a:endParaRPr lang="en-US" dirty="0">
              <a:solidFill>
                <a:schemeClr val="tx1">
                  <a:lumMod val="75000"/>
                  <a:lumOff val="25000"/>
                </a:schemeClr>
              </a:solidFill>
            </a:endParaRPr>
          </a:p>
          <a:p>
            <a:pPr marL="457200" lvl="1" indent="0">
              <a:buNone/>
            </a:pPr>
            <a:r>
              <a:rPr lang="en-US" b="0" i="0" dirty="0">
                <a:solidFill>
                  <a:srgbClr val="212529"/>
                </a:solidFill>
                <a:effectLst/>
                <a:latin typeface="-apple-system"/>
              </a:rPr>
              <a:t>This article describes an adult tele-audiology model, as well as addressing benefits, concerns, and considerations that should be thought of when implementing tele-audiology.</a:t>
            </a:r>
          </a:p>
          <a:p>
            <a:pPr marL="457200" lvl="1" indent="0">
              <a:buNone/>
            </a:pPr>
            <a:endParaRPr lang="en-US" b="0" i="0" dirty="0">
              <a:solidFill>
                <a:srgbClr val="212529"/>
              </a:solidFill>
              <a:effectLst/>
              <a:latin typeface="-apple-system"/>
            </a:endParaRPr>
          </a:p>
          <a:p>
            <a:pPr marL="0" indent="0">
              <a:buNone/>
            </a:pPr>
            <a:r>
              <a:rPr lang="en-US" dirty="0">
                <a:solidFill>
                  <a:schemeClr val="tx1">
                    <a:lumMod val="75000"/>
                    <a:lumOff val="25000"/>
                  </a:schemeClr>
                </a:solidFill>
                <a:latin typeface="-apple-system"/>
                <a:hlinkClick r:id="rId3">
                  <a:extLst>
                    <a:ext uri="{A12FA001-AC4F-418D-AE19-62706E023703}">
                      <ahyp:hlinkClr xmlns:ahyp="http://schemas.microsoft.com/office/drawing/2018/hyperlinkcolor" val="tx"/>
                    </a:ext>
                  </a:extLst>
                </a:hlinkClick>
              </a:rPr>
              <a:t>Hearing Health Today: The Rise of Telemedicine</a:t>
            </a:r>
            <a:endParaRPr lang="en-US" dirty="0">
              <a:solidFill>
                <a:schemeClr val="tx1">
                  <a:lumMod val="75000"/>
                  <a:lumOff val="25000"/>
                </a:schemeClr>
              </a:solidFill>
            </a:endParaRPr>
          </a:p>
          <a:p>
            <a:pPr marL="457200" lvl="1" indent="0">
              <a:buNone/>
            </a:pPr>
            <a:r>
              <a:rPr lang="en-US" b="0" i="0" dirty="0">
                <a:solidFill>
                  <a:srgbClr val="212529"/>
                </a:solidFill>
                <a:effectLst/>
                <a:latin typeface="-apple-system"/>
              </a:rPr>
              <a:t>Podcast with Dr. Allision </a:t>
            </a:r>
            <a:r>
              <a:rPr lang="en-US" b="0" i="0" dirty="0" err="1">
                <a:solidFill>
                  <a:srgbClr val="212529"/>
                </a:solidFill>
                <a:effectLst/>
                <a:latin typeface="-apple-system"/>
              </a:rPr>
              <a:t>Biever</a:t>
            </a:r>
            <a:r>
              <a:rPr lang="en-US" b="0" i="0" dirty="0">
                <a:solidFill>
                  <a:srgbClr val="212529"/>
                </a:solidFill>
                <a:effectLst/>
                <a:latin typeface="-apple-system"/>
              </a:rPr>
              <a:t> with her perspective on how clinics can use telemedicine in practice and also provide insight into what's in store for the future of hearing health care, both challenges and opportunities</a:t>
            </a:r>
            <a:endParaRPr lang="en-US" dirty="0"/>
          </a:p>
          <a:p>
            <a:pPr marL="0" indent="0">
              <a:buNone/>
            </a:pPr>
            <a:endParaRPr lang="en-US" dirty="0"/>
          </a:p>
        </p:txBody>
      </p:sp>
      <p:sp>
        <p:nvSpPr>
          <p:cNvPr id="5" name="TextBox 4">
            <a:extLst>
              <a:ext uri="{FF2B5EF4-FFF2-40B4-BE49-F238E27FC236}">
                <a16:creationId xmlns:a16="http://schemas.microsoft.com/office/drawing/2014/main" id="{6539D366-D9EA-474A-B564-602C8ED58A4D}"/>
              </a:ext>
            </a:extLst>
          </p:cNvPr>
          <p:cNvSpPr txBox="1"/>
          <p:nvPr/>
        </p:nvSpPr>
        <p:spPr>
          <a:xfrm>
            <a:off x="10577592" y="6311900"/>
            <a:ext cx="1538207" cy="400110"/>
          </a:xfrm>
          <a:prstGeom prst="rect">
            <a:avLst/>
          </a:prstGeom>
          <a:noFill/>
          <a:ln w="25400">
            <a:solidFill>
              <a:srgbClr val="0033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DE24C85-E085-4D72-A1C1-6C0BA7059750}"/>
              </a:ext>
            </a:extLst>
          </p:cNvPr>
          <p:cNvSpPr txBox="1"/>
          <p:nvPr/>
        </p:nvSpPr>
        <p:spPr>
          <a:xfrm>
            <a:off x="5431241" y="6311900"/>
            <a:ext cx="1329518" cy="400110"/>
          </a:xfrm>
          <a:prstGeom prst="rect">
            <a:avLst/>
          </a:prstGeom>
          <a:noFill/>
          <a:ln w="25400">
            <a:solidFill>
              <a:srgbClr val="0033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4EDC0FC2-F0DA-406F-94D3-5F1CB2B7AA15}"/>
              </a:ext>
            </a:extLst>
          </p:cNvPr>
          <p:cNvSpPr/>
          <p:nvPr/>
        </p:nvSpPr>
        <p:spPr>
          <a:xfrm>
            <a:off x="11785600" y="6438900"/>
            <a:ext cx="254000" cy="158750"/>
          </a:xfrm>
          <a:prstGeom prst="rightArrow">
            <a:avLst/>
          </a:prstGeom>
          <a:solidFill>
            <a:srgbClr val="0066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6D775A79-2B1B-44C8-A6F1-0CAEDDD5250F}"/>
              </a:ext>
            </a:extLst>
          </p:cNvPr>
          <p:cNvSpPr txBox="1"/>
          <p:nvPr/>
        </p:nvSpPr>
        <p:spPr>
          <a:xfrm>
            <a:off x="152400" y="6311900"/>
            <a:ext cx="1893376" cy="400110"/>
          </a:xfrm>
          <a:prstGeom prst="rect">
            <a:avLst/>
          </a:prstGeom>
          <a:noFill/>
          <a:ln w="25400">
            <a:solidFill>
              <a:srgbClr val="003300"/>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8061E6DC-587A-4080-A532-D9C41D6361E2}"/>
              </a:ext>
            </a:extLst>
          </p:cNvPr>
          <p:cNvPicPr>
            <a:picLocks noChangeAspect="1"/>
          </p:cNvPicPr>
          <p:nvPr/>
        </p:nvPicPr>
        <p:blipFill>
          <a:blip r:embed="rId7"/>
          <a:stretch>
            <a:fillRect/>
          </a:stretch>
        </p:blipFill>
        <p:spPr>
          <a:xfrm rot="10800000">
            <a:off x="208956" y="6424290"/>
            <a:ext cx="274344" cy="195089"/>
          </a:xfrm>
          <a:prstGeom prst="rect">
            <a:avLst/>
          </a:prstGeom>
        </p:spPr>
      </p:pic>
    </p:spTree>
    <p:extLst>
      <p:ext uri="{BB962C8B-B14F-4D97-AF65-F5344CB8AC3E}">
        <p14:creationId xmlns:p14="http://schemas.microsoft.com/office/powerpoint/2010/main" val="500072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AD3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5DB0-4E82-4829-80B9-14206C7CF04E}"/>
              </a:ext>
            </a:extLst>
          </p:cNvPr>
          <p:cNvSpPr>
            <a:spLocks noGrp="1"/>
          </p:cNvSpPr>
          <p:nvPr>
            <p:ph type="title"/>
          </p:nvPr>
        </p:nvSpPr>
        <p:spPr/>
        <p:txBody>
          <a:bodyPr/>
          <a:lstStyle/>
          <a:p>
            <a:r>
              <a:rPr lang="en-US" b="1" dirty="0">
                <a:solidFill>
                  <a:srgbClr val="003300"/>
                </a:solidFill>
              </a:rPr>
              <a:t>Developing a Tele-Audiology Program</a:t>
            </a:r>
          </a:p>
        </p:txBody>
      </p:sp>
      <p:sp>
        <p:nvSpPr>
          <p:cNvPr id="3" name="Content Placeholder 2">
            <a:extLst>
              <a:ext uri="{FF2B5EF4-FFF2-40B4-BE49-F238E27FC236}">
                <a16:creationId xmlns:a16="http://schemas.microsoft.com/office/drawing/2014/main" id="{BD6FD1DD-F4EA-4779-95BD-D051E94D46EA}"/>
              </a:ext>
            </a:extLst>
          </p:cNvPr>
          <p:cNvSpPr>
            <a:spLocks noGrp="1"/>
          </p:cNvSpPr>
          <p:nvPr>
            <p:ph idx="1"/>
          </p:nvPr>
        </p:nvSpPr>
        <p:spPr/>
        <p:txBody>
          <a:bodyPr>
            <a:normAutofit/>
          </a:bodyPr>
          <a:lstStyle/>
          <a:p>
            <a:pPr marL="0" indent="0">
              <a:buNone/>
            </a:pPr>
            <a:r>
              <a:rPr lang="en-US" dirty="0">
                <a:solidFill>
                  <a:schemeClr val="tx1">
                    <a:lumMod val="75000"/>
                    <a:lumOff val="25000"/>
                  </a:schemeClr>
                </a:solidFill>
                <a:hlinkClick r:id="rId2">
                  <a:extLst>
                    <a:ext uri="{A12FA001-AC4F-418D-AE19-62706E023703}">
                      <ahyp:hlinkClr xmlns:ahyp="http://schemas.microsoft.com/office/drawing/2018/hyperlinkcolor" val="tx"/>
                    </a:ext>
                  </a:extLst>
                </a:hlinkClick>
              </a:rPr>
              <a:t>AAA – COVID-19 &amp; Clinical Recommendations</a:t>
            </a:r>
            <a:endParaRPr lang="en-US" dirty="0">
              <a:solidFill>
                <a:schemeClr val="tx1">
                  <a:lumMod val="75000"/>
                  <a:lumOff val="25000"/>
                </a:schemeClr>
              </a:solidFill>
            </a:endParaRPr>
          </a:p>
          <a:p>
            <a:pPr marL="457200" lvl="1" indent="0">
              <a:buNone/>
            </a:pPr>
            <a:r>
              <a:rPr lang="en-US" b="0" i="0" dirty="0">
                <a:solidFill>
                  <a:srgbClr val="212529"/>
                </a:solidFill>
                <a:effectLst/>
                <a:latin typeface="-apple-system"/>
              </a:rPr>
              <a:t>This article provides resources, clinical recommendations, and actions that should be taken within clinical audiology practice in response to the COVID-19 pandemic.</a:t>
            </a:r>
          </a:p>
          <a:p>
            <a:pPr marL="0" indent="0">
              <a:buNone/>
            </a:pPr>
            <a:r>
              <a:rPr lang="en-US" dirty="0">
                <a:solidFill>
                  <a:schemeClr val="tx1">
                    <a:lumMod val="75000"/>
                    <a:lumOff val="25000"/>
                  </a:schemeClr>
                </a:solidFill>
                <a:latin typeface="-apple-system"/>
                <a:hlinkClick r:id="rId3">
                  <a:extLst>
                    <a:ext uri="{A12FA001-AC4F-418D-AE19-62706E023703}">
                      <ahyp:hlinkClr xmlns:ahyp="http://schemas.microsoft.com/office/drawing/2018/hyperlinkcolor" val="tx"/>
                    </a:ext>
                  </a:extLst>
                </a:hlinkClick>
              </a:rPr>
              <a:t>NCHAM – Tips &amp; Tools to Support Effective </a:t>
            </a:r>
            <a:r>
              <a:rPr lang="en-US" dirty="0" err="1">
                <a:solidFill>
                  <a:schemeClr val="tx1">
                    <a:lumMod val="75000"/>
                    <a:lumOff val="25000"/>
                  </a:schemeClr>
                </a:solidFill>
                <a:latin typeface="-apple-system"/>
                <a:hlinkClick r:id="rId3">
                  <a:extLst>
                    <a:ext uri="{A12FA001-AC4F-418D-AE19-62706E023703}">
                      <ahyp:hlinkClr xmlns:ahyp="http://schemas.microsoft.com/office/drawing/2018/hyperlinkcolor" val="tx"/>
                    </a:ext>
                  </a:extLst>
                </a:hlinkClick>
              </a:rPr>
              <a:t>Telepractice</a:t>
            </a:r>
            <a:r>
              <a:rPr lang="en-US" dirty="0">
                <a:solidFill>
                  <a:schemeClr val="tx1">
                    <a:lumMod val="75000"/>
                    <a:lumOff val="25000"/>
                  </a:schemeClr>
                </a:solidFill>
                <a:latin typeface="-apple-system"/>
                <a:hlinkClick r:id="rId3">
                  <a:extLst>
                    <a:ext uri="{A12FA001-AC4F-418D-AE19-62706E023703}">
                      <ahyp:hlinkClr xmlns:ahyp="http://schemas.microsoft.com/office/drawing/2018/hyperlinkcolor" val="tx"/>
                    </a:ext>
                  </a:extLst>
                </a:hlinkClick>
              </a:rPr>
              <a:t> Sessions</a:t>
            </a:r>
            <a:endParaRPr lang="en-US" dirty="0">
              <a:solidFill>
                <a:schemeClr val="tx1">
                  <a:lumMod val="75000"/>
                  <a:lumOff val="25000"/>
                </a:schemeClr>
              </a:solidFill>
              <a:latin typeface="-apple-system"/>
            </a:endParaRPr>
          </a:p>
          <a:p>
            <a:pPr marL="457200" lvl="1" indent="0">
              <a:buNone/>
            </a:pPr>
            <a:r>
              <a:rPr lang="en-US" b="0" i="0" dirty="0">
                <a:solidFill>
                  <a:srgbClr val="212529"/>
                </a:solidFill>
                <a:effectLst/>
                <a:latin typeface="-apple-system"/>
              </a:rPr>
              <a:t>This video presentation by Dr. K. Todd Houston helpfully describes ways to be successful when implementing and using </a:t>
            </a:r>
            <a:r>
              <a:rPr lang="en-US" b="0" i="0" dirty="0" err="1">
                <a:solidFill>
                  <a:srgbClr val="212529"/>
                </a:solidFill>
                <a:effectLst/>
                <a:latin typeface="-apple-system"/>
              </a:rPr>
              <a:t>telepractice</a:t>
            </a:r>
            <a:r>
              <a:rPr lang="en-US" b="0" i="0" dirty="0">
                <a:solidFill>
                  <a:srgbClr val="212529"/>
                </a:solidFill>
                <a:effectLst/>
                <a:latin typeface="-apple-system"/>
              </a:rPr>
              <a:t>. </a:t>
            </a:r>
          </a:p>
          <a:p>
            <a:pPr marL="0" indent="0">
              <a:buNone/>
            </a:pPr>
            <a:r>
              <a:rPr lang="en-US" dirty="0">
                <a:solidFill>
                  <a:schemeClr val="tx1">
                    <a:lumMod val="75000"/>
                    <a:lumOff val="25000"/>
                  </a:schemeClr>
                </a:solidFill>
                <a:latin typeface="-apple-system"/>
                <a:hlinkClick r:id="rId4">
                  <a:extLst>
                    <a:ext uri="{A12FA001-AC4F-418D-AE19-62706E023703}">
                      <ahyp:hlinkClr xmlns:ahyp="http://schemas.microsoft.com/office/drawing/2018/hyperlinkcolor" val="tx"/>
                    </a:ext>
                  </a:extLst>
                </a:hlinkClick>
              </a:rPr>
              <a:t>ASHA – Top 10 Ethical Considerations in Using </a:t>
            </a:r>
            <a:r>
              <a:rPr lang="en-US" dirty="0" err="1">
                <a:solidFill>
                  <a:schemeClr val="tx1">
                    <a:lumMod val="75000"/>
                    <a:lumOff val="25000"/>
                  </a:schemeClr>
                </a:solidFill>
                <a:latin typeface="-apple-system"/>
                <a:hlinkClick r:id="rId4">
                  <a:extLst>
                    <a:ext uri="{A12FA001-AC4F-418D-AE19-62706E023703}">
                      <ahyp:hlinkClr xmlns:ahyp="http://schemas.microsoft.com/office/drawing/2018/hyperlinkcolor" val="tx"/>
                    </a:ext>
                  </a:extLst>
                </a:hlinkClick>
              </a:rPr>
              <a:t>Telepractice</a:t>
            </a:r>
            <a:endParaRPr lang="en-US" dirty="0">
              <a:solidFill>
                <a:schemeClr val="tx1">
                  <a:lumMod val="75000"/>
                  <a:lumOff val="25000"/>
                </a:schemeClr>
              </a:solidFill>
              <a:latin typeface="-apple-system"/>
            </a:endParaRPr>
          </a:p>
          <a:p>
            <a:pPr marL="457200" lvl="1" indent="0">
              <a:buNone/>
            </a:pPr>
            <a:r>
              <a:rPr lang="en-US" b="0" i="0" dirty="0">
                <a:solidFill>
                  <a:srgbClr val="212529"/>
                </a:solidFill>
                <a:effectLst/>
                <a:latin typeface="-apple-system"/>
              </a:rPr>
              <a:t>This resource lists the top ten aspects to consider when implementing </a:t>
            </a:r>
            <a:r>
              <a:rPr lang="en-US" b="0" i="0" dirty="0" err="1">
                <a:solidFill>
                  <a:srgbClr val="212529"/>
                </a:solidFill>
                <a:effectLst/>
                <a:latin typeface="-apple-system"/>
              </a:rPr>
              <a:t>telepractice</a:t>
            </a:r>
            <a:r>
              <a:rPr lang="en-US" b="0" i="0" dirty="0">
                <a:solidFill>
                  <a:srgbClr val="212529"/>
                </a:solidFill>
                <a:effectLst/>
                <a:latin typeface="-apple-system"/>
              </a:rPr>
              <a:t> so that you can provide effective and ethically sound </a:t>
            </a:r>
            <a:r>
              <a:rPr lang="en-US" b="0" i="0" dirty="0" err="1">
                <a:solidFill>
                  <a:srgbClr val="212529"/>
                </a:solidFill>
                <a:effectLst/>
                <a:latin typeface="-apple-system"/>
              </a:rPr>
              <a:t>telepractice</a:t>
            </a:r>
            <a:r>
              <a:rPr lang="en-US" b="0" i="0" dirty="0">
                <a:solidFill>
                  <a:srgbClr val="212529"/>
                </a:solidFill>
                <a:effectLst/>
                <a:latin typeface="-apple-system"/>
              </a:rPr>
              <a:t> services. </a:t>
            </a:r>
            <a:endParaRPr lang="en-US" dirty="0"/>
          </a:p>
        </p:txBody>
      </p:sp>
      <p:sp>
        <p:nvSpPr>
          <p:cNvPr id="5" name="TextBox 4">
            <a:extLst>
              <a:ext uri="{FF2B5EF4-FFF2-40B4-BE49-F238E27FC236}">
                <a16:creationId xmlns:a16="http://schemas.microsoft.com/office/drawing/2014/main" id="{6539D366-D9EA-474A-B564-602C8ED58A4D}"/>
              </a:ext>
            </a:extLst>
          </p:cNvPr>
          <p:cNvSpPr txBox="1"/>
          <p:nvPr/>
        </p:nvSpPr>
        <p:spPr>
          <a:xfrm>
            <a:off x="10577592" y="6311900"/>
            <a:ext cx="1538207" cy="400110"/>
          </a:xfrm>
          <a:prstGeom prst="rect">
            <a:avLst/>
          </a:prstGeom>
          <a:noFill/>
          <a:ln w="25400">
            <a:solidFill>
              <a:srgbClr val="0033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DE24C85-E085-4D72-A1C1-6C0BA7059750}"/>
              </a:ext>
            </a:extLst>
          </p:cNvPr>
          <p:cNvSpPr txBox="1"/>
          <p:nvPr/>
        </p:nvSpPr>
        <p:spPr>
          <a:xfrm>
            <a:off x="5431241" y="6311900"/>
            <a:ext cx="1329518" cy="400110"/>
          </a:xfrm>
          <a:prstGeom prst="rect">
            <a:avLst/>
          </a:prstGeom>
          <a:noFill/>
          <a:ln w="25400">
            <a:solidFill>
              <a:srgbClr val="0033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4EDC0FC2-F0DA-406F-94D3-5F1CB2B7AA15}"/>
              </a:ext>
            </a:extLst>
          </p:cNvPr>
          <p:cNvSpPr/>
          <p:nvPr/>
        </p:nvSpPr>
        <p:spPr>
          <a:xfrm>
            <a:off x="11785600" y="6438900"/>
            <a:ext cx="254000" cy="158750"/>
          </a:xfrm>
          <a:prstGeom prst="rightArrow">
            <a:avLst/>
          </a:prstGeom>
          <a:solidFill>
            <a:srgbClr val="0066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6D775A79-2B1B-44C8-A6F1-0CAEDDD5250F}"/>
              </a:ext>
            </a:extLst>
          </p:cNvPr>
          <p:cNvSpPr txBox="1"/>
          <p:nvPr/>
        </p:nvSpPr>
        <p:spPr>
          <a:xfrm>
            <a:off x="152400" y="6311900"/>
            <a:ext cx="1893376" cy="400110"/>
          </a:xfrm>
          <a:prstGeom prst="rect">
            <a:avLst/>
          </a:prstGeom>
          <a:noFill/>
          <a:ln w="25400">
            <a:solidFill>
              <a:srgbClr val="003300"/>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8061E6DC-587A-4080-A532-D9C41D6361E2}"/>
              </a:ext>
            </a:extLst>
          </p:cNvPr>
          <p:cNvPicPr>
            <a:picLocks noChangeAspect="1"/>
          </p:cNvPicPr>
          <p:nvPr/>
        </p:nvPicPr>
        <p:blipFill>
          <a:blip r:embed="rId8"/>
          <a:stretch>
            <a:fillRect/>
          </a:stretch>
        </p:blipFill>
        <p:spPr>
          <a:xfrm rot="10800000">
            <a:off x="208956" y="6424290"/>
            <a:ext cx="274344" cy="195089"/>
          </a:xfrm>
          <a:prstGeom prst="rect">
            <a:avLst/>
          </a:prstGeom>
        </p:spPr>
      </p:pic>
    </p:spTree>
    <p:extLst>
      <p:ext uri="{BB962C8B-B14F-4D97-AF65-F5344CB8AC3E}">
        <p14:creationId xmlns:p14="http://schemas.microsoft.com/office/powerpoint/2010/main" val="97441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D7587"/>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26A84AF-6F58-471A-BF1F-10D8C0351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7CAFA-4956-4981-B98D-7B3620AE7596}"/>
              </a:ext>
            </a:extLst>
          </p:cNvPr>
          <p:cNvSpPr>
            <a:spLocks noGrp="1"/>
          </p:cNvSpPr>
          <p:nvPr>
            <p:ph type="title"/>
          </p:nvPr>
        </p:nvSpPr>
        <p:spPr>
          <a:xfrm>
            <a:off x="819150" y="3003641"/>
            <a:ext cx="3467099" cy="850715"/>
          </a:xfrm>
          <a:noFill/>
        </p:spPr>
        <p:txBody>
          <a:bodyPr vert="horz" lIns="91440" tIns="45720" rIns="91440" bIns="45720" rtlCol="0" anchor="b">
            <a:noAutofit/>
          </a:bodyPr>
          <a:lstStyle/>
          <a:p>
            <a:r>
              <a:rPr lang="en-US" sz="6000" b="1" dirty="0">
                <a:solidFill>
                  <a:schemeClr val="bg1">
                    <a:lumMod val="85000"/>
                  </a:schemeClr>
                </a:solidFill>
              </a:rPr>
              <a:t>Main Page</a:t>
            </a:r>
          </a:p>
        </p:txBody>
      </p:sp>
      <p:pic>
        <p:nvPicPr>
          <p:cNvPr id="13" name="Content Placeholder 12">
            <a:extLst>
              <a:ext uri="{FF2B5EF4-FFF2-40B4-BE49-F238E27FC236}">
                <a16:creationId xmlns:a16="http://schemas.microsoft.com/office/drawing/2014/main" id="{419F6954-7880-4E08-8DA8-A98B465E7CE4}"/>
              </a:ext>
            </a:extLst>
          </p:cNvPr>
          <p:cNvPicPr>
            <a:picLocks noGrp="1" noChangeAspect="1"/>
          </p:cNvPicPr>
          <p:nvPr>
            <p:ph idx="1"/>
          </p:nvPr>
        </p:nvPicPr>
        <p:blipFill rotWithShape="1">
          <a:blip r:embed="rId2"/>
          <a:srcRect t="2332" r="-1" b="1705"/>
          <a:stretch/>
        </p:blipFill>
        <p:spPr>
          <a:xfrm>
            <a:off x="5072995" y="0"/>
            <a:ext cx="7182505" cy="6858000"/>
          </a:xfrm>
          <a:prstGeom prst="rect">
            <a:avLst/>
          </a:prstGeom>
        </p:spPr>
      </p:pic>
      <p:sp>
        <p:nvSpPr>
          <p:cNvPr id="16" name="TextBox 15">
            <a:extLst>
              <a:ext uri="{FF2B5EF4-FFF2-40B4-BE49-F238E27FC236}">
                <a16:creationId xmlns:a16="http://schemas.microsoft.com/office/drawing/2014/main" id="{B16E7517-EE10-402D-B415-D35796D34F52}"/>
              </a:ext>
            </a:extLst>
          </p:cNvPr>
          <p:cNvSpPr txBox="1"/>
          <p:nvPr/>
        </p:nvSpPr>
        <p:spPr>
          <a:xfrm>
            <a:off x="8352887" y="3105832"/>
            <a:ext cx="765175" cy="646331"/>
          </a:xfrm>
          <a:prstGeom prst="rect">
            <a:avLst/>
          </a:prstGeom>
          <a:noFill/>
        </p:spPr>
        <p:txBody>
          <a:bodyPr wrap="square">
            <a:spAutoFit/>
          </a:bodyPr>
          <a:lstStyle/>
          <a:p>
            <a:pPr algn="ctr"/>
            <a:r>
              <a:rPr lang="en-US" b="1" dirty="0">
                <a:solidFill>
                  <a:schemeClr val="bg1"/>
                </a:solidFill>
                <a:hlinkClick r:id="rId3" action="ppaction://hlinksldjump">
                  <a:extLst>
                    <a:ext uri="{A12FA001-AC4F-418D-AE19-62706E023703}">
                      <ahyp:hlinkClr xmlns:ahyp="http://schemas.microsoft.com/office/drawing/2018/hyperlinkcolor" val="tx"/>
                    </a:ext>
                  </a:extLst>
                </a:hlinkClick>
              </a:rPr>
              <a:t>Start Here</a:t>
            </a:r>
            <a:endParaRPr lang="en-US" b="1" dirty="0">
              <a:solidFill>
                <a:schemeClr val="bg1"/>
              </a:solidFill>
            </a:endParaRPr>
          </a:p>
        </p:txBody>
      </p:sp>
      <p:sp>
        <p:nvSpPr>
          <p:cNvPr id="19" name="TextBox 18">
            <a:extLst>
              <a:ext uri="{FF2B5EF4-FFF2-40B4-BE49-F238E27FC236}">
                <a16:creationId xmlns:a16="http://schemas.microsoft.com/office/drawing/2014/main" id="{9DD0070D-62AE-4CA2-A56A-8D4477B312C2}"/>
              </a:ext>
            </a:extLst>
          </p:cNvPr>
          <p:cNvSpPr txBox="1"/>
          <p:nvPr/>
        </p:nvSpPr>
        <p:spPr>
          <a:xfrm>
            <a:off x="7566141" y="5169649"/>
            <a:ext cx="971851" cy="584775"/>
          </a:xfrm>
          <a:prstGeom prst="rect">
            <a:avLst/>
          </a:prstGeom>
          <a:noFill/>
        </p:spPr>
        <p:txBody>
          <a:bodyPr wrap="square">
            <a:spAutoFit/>
          </a:bodyPr>
          <a:lstStyle/>
          <a:p>
            <a:pPr algn="ctr"/>
            <a:r>
              <a:rPr lang="en-US" sz="1600" dirty="0">
                <a:solidFill>
                  <a:schemeClr val="accent1">
                    <a:lumMod val="50000"/>
                  </a:schemeClr>
                </a:solidFill>
                <a:hlinkClick r:id="rId4" action="ppaction://hlinksldjump">
                  <a:extLst>
                    <a:ext uri="{A12FA001-AC4F-418D-AE19-62706E023703}">
                      <ahyp:hlinkClr xmlns:ahyp="http://schemas.microsoft.com/office/drawing/2018/hyperlinkcolor" val="tx"/>
                    </a:ext>
                  </a:extLst>
                </a:hlinkClick>
              </a:rPr>
              <a:t>Cochlear Implants</a:t>
            </a:r>
            <a:endParaRPr lang="en-US" sz="1600" dirty="0">
              <a:solidFill>
                <a:schemeClr val="accent1">
                  <a:lumMod val="50000"/>
                </a:schemeClr>
              </a:solidFill>
            </a:endParaRPr>
          </a:p>
        </p:txBody>
      </p:sp>
      <p:sp>
        <p:nvSpPr>
          <p:cNvPr id="20" name="TextBox 19">
            <a:extLst>
              <a:ext uri="{FF2B5EF4-FFF2-40B4-BE49-F238E27FC236}">
                <a16:creationId xmlns:a16="http://schemas.microsoft.com/office/drawing/2014/main" id="{D595C7CB-17BE-4BC1-8363-C85BCBBC1FD1}"/>
              </a:ext>
            </a:extLst>
          </p:cNvPr>
          <p:cNvSpPr txBox="1"/>
          <p:nvPr/>
        </p:nvSpPr>
        <p:spPr>
          <a:xfrm>
            <a:off x="6510036" y="1702810"/>
            <a:ext cx="1482725" cy="584775"/>
          </a:xfrm>
          <a:prstGeom prst="rect">
            <a:avLst/>
          </a:prstGeom>
          <a:noFill/>
        </p:spPr>
        <p:txBody>
          <a:bodyPr wrap="square">
            <a:spAutoFit/>
          </a:bodyPr>
          <a:lstStyle/>
          <a:p>
            <a:pPr algn="ctr"/>
            <a:r>
              <a:rPr lang="en-US" sz="1600" dirty="0">
                <a:solidFill>
                  <a:schemeClr val="accent1">
                    <a:lumMod val="50000"/>
                  </a:schemeClr>
                </a:solidFill>
                <a:hlinkClick r:id="rId5" action="ppaction://hlinksldjump">
                  <a:extLst>
                    <a:ext uri="{A12FA001-AC4F-418D-AE19-62706E023703}">
                      <ahyp:hlinkClr xmlns:ahyp="http://schemas.microsoft.com/office/drawing/2018/hyperlinkcolor" val="tx"/>
                    </a:ext>
                  </a:extLst>
                </a:hlinkClick>
              </a:rPr>
              <a:t>Quality </a:t>
            </a:r>
          </a:p>
          <a:p>
            <a:pPr algn="ctr"/>
            <a:r>
              <a:rPr lang="en-US" sz="1600" dirty="0">
                <a:solidFill>
                  <a:schemeClr val="accent1">
                    <a:lumMod val="50000"/>
                  </a:schemeClr>
                </a:solidFill>
                <a:hlinkClick r:id="rId5" action="ppaction://hlinksldjump">
                  <a:extLst>
                    <a:ext uri="{A12FA001-AC4F-418D-AE19-62706E023703}">
                      <ahyp:hlinkClr xmlns:ahyp="http://schemas.microsoft.com/office/drawing/2018/hyperlinkcolor" val="tx"/>
                    </a:ext>
                  </a:extLst>
                </a:hlinkClick>
              </a:rPr>
              <a:t>Improvement</a:t>
            </a:r>
            <a:endParaRPr lang="en-US" sz="1600" dirty="0">
              <a:solidFill>
                <a:schemeClr val="accent1">
                  <a:lumMod val="50000"/>
                </a:schemeClr>
              </a:solidFill>
            </a:endParaRPr>
          </a:p>
        </p:txBody>
      </p:sp>
      <p:sp>
        <p:nvSpPr>
          <p:cNvPr id="22" name="TextBox 21">
            <a:extLst>
              <a:ext uri="{FF2B5EF4-FFF2-40B4-BE49-F238E27FC236}">
                <a16:creationId xmlns:a16="http://schemas.microsoft.com/office/drawing/2014/main" id="{311BA44E-CFEF-46F7-B307-E5DDB5A82810}"/>
              </a:ext>
            </a:extLst>
          </p:cNvPr>
          <p:cNvSpPr txBox="1"/>
          <p:nvPr/>
        </p:nvSpPr>
        <p:spPr>
          <a:xfrm>
            <a:off x="7365656" y="1103576"/>
            <a:ext cx="1531417" cy="584775"/>
          </a:xfrm>
          <a:prstGeom prst="rect">
            <a:avLst/>
          </a:prstGeom>
          <a:noFill/>
        </p:spPr>
        <p:txBody>
          <a:bodyPr wrap="square">
            <a:spAutoFit/>
          </a:bodyPr>
          <a:lstStyle/>
          <a:p>
            <a:pPr algn="ctr"/>
            <a:r>
              <a:rPr lang="en-US" sz="1600" dirty="0">
                <a:solidFill>
                  <a:schemeClr val="accent1">
                    <a:lumMod val="50000"/>
                  </a:schemeClr>
                </a:solidFill>
                <a:hlinkClick r:id="rId6" action="ppaction://hlinksldjump">
                  <a:extLst>
                    <a:ext uri="{A12FA001-AC4F-418D-AE19-62706E023703}">
                      <ahyp:hlinkClr xmlns:ahyp="http://schemas.microsoft.com/office/drawing/2018/hyperlinkcolor" val="tx"/>
                    </a:ext>
                  </a:extLst>
                </a:hlinkClick>
              </a:rPr>
              <a:t>General Resources</a:t>
            </a:r>
            <a:endParaRPr lang="en-US" sz="1600" dirty="0">
              <a:solidFill>
                <a:schemeClr val="accent1">
                  <a:lumMod val="50000"/>
                </a:schemeClr>
              </a:solidFill>
            </a:endParaRPr>
          </a:p>
        </p:txBody>
      </p:sp>
      <p:sp>
        <p:nvSpPr>
          <p:cNvPr id="24" name="TextBox 23">
            <a:extLst>
              <a:ext uri="{FF2B5EF4-FFF2-40B4-BE49-F238E27FC236}">
                <a16:creationId xmlns:a16="http://schemas.microsoft.com/office/drawing/2014/main" id="{7544886B-23C1-45F8-9649-B7AF57A877F2}"/>
              </a:ext>
            </a:extLst>
          </p:cNvPr>
          <p:cNvSpPr txBox="1"/>
          <p:nvPr/>
        </p:nvSpPr>
        <p:spPr>
          <a:xfrm>
            <a:off x="8619867" y="868451"/>
            <a:ext cx="1290869" cy="830997"/>
          </a:xfrm>
          <a:prstGeom prst="rect">
            <a:avLst/>
          </a:prstGeom>
          <a:noFill/>
        </p:spPr>
        <p:txBody>
          <a:bodyPr wrap="square">
            <a:spAutoFit/>
          </a:bodyPr>
          <a:lstStyle/>
          <a:p>
            <a:pPr algn="ctr"/>
            <a:r>
              <a:rPr lang="en-US" sz="1600" dirty="0">
                <a:solidFill>
                  <a:schemeClr val="accent1">
                    <a:lumMod val="50000"/>
                  </a:schemeClr>
                </a:solidFill>
                <a:hlinkClick r:id="rId7" action="ppaction://hlinksldjump">
                  <a:extLst>
                    <a:ext uri="{A12FA001-AC4F-418D-AE19-62706E023703}">
                      <ahyp:hlinkClr xmlns:ahyp="http://schemas.microsoft.com/office/drawing/2018/hyperlinkcolor" val="tx"/>
                    </a:ext>
                  </a:extLst>
                </a:hlinkClick>
              </a:rPr>
              <a:t>Examples of Tele-Audiology</a:t>
            </a:r>
            <a:endParaRPr lang="en-US" sz="1600" dirty="0">
              <a:solidFill>
                <a:schemeClr val="accent1">
                  <a:lumMod val="50000"/>
                </a:schemeClr>
              </a:solidFill>
            </a:endParaRPr>
          </a:p>
        </p:txBody>
      </p:sp>
      <p:sp>
        <p:nvSpPr>
          <p:cNvPr id="26" name="TextBox 25">
            <a:extLst>
              <a:ext uri="{FF2B5EF4-FFF2-40B4-BE49-F238E27FC236}">
                <a16:creationId xmlns:a16="http://schemas.microsoft.com/office/drawing/2014/main" id="{354D3DEF-78D5-46DB-9873-C6F797FEA072}"/>
              </a:ext>
            </a:extLst>
          </p:cNvPr>
          <p:cNvSpPr txBox="1"/>
          <p:nvPr/>
        </p:nvSpPr>
        <p:spPr>
          <a:xfrm>
            <a:off x="9629632" y="2711253"/>
            <a:ext cx="2184405" cy="584775"/>
          </a:xfrm>
          <a:prstGeom prst="rect">
            <a:avLst/>
          </a:prstGeom>
          <a:noFill/>
        </p:spPr>
        <p:txBody>
          <a:bodyPr wrap="square">
            <a:spAutoFit/>
          </a:bodyPr>
          <a:lstStyle/>
          <a:p>
            <a:pPr algn="ctr"/>
            <a:r>
              <a:rPr lang="en-US" sz="1600" dirty="0">
                <a:solidFill>
                  <a:schemeClr val="accent1">
                    <a:lumMod val="50000"/>
                  </a:schemeClr>
                </a:solidFill>
                <a:hlinkClick r:id="rId8" action="ppaction://hlinksldjump">
                  <a:extLst>
                    <a:ext uri="{A12FA001-AC4F-418D-AE19-62706E023703}">
                      <ahyp:hlinkClr xmlns:ahyp="http://schemas.microsoft.com/office/drawing/2018/hyperlinkcolor" val="tx"/>
                    </a:ext>
                  </a:extLst>
                </a:hlinkClick>
              </a:rPr>
              <a:t>Developing a Tele-Audiology Program</a:t>
            </a:r>
            <a:endParaRPr lang="en-US" sz="1600" dirty="0">
              <a:solidFill>
                <a:schemeClr val="accent1">
                  <a:lumMod val="50000"/>
                </a:schemeClr>
              </a:solidFill>
            </a:endParaRPr>
          </a:p>
        </p:txBody>
      </p:sp>
      <p:sp>
        <p:nvSpPr>
          <p:cNvPr id="27" name="TextBox 26">
            <a:extLst>
              <a:ext uri="{FF2B5EF4-FFF2-40B4-BE49-F238E27FC236}">
                <a16:creationId xmlns:a16="http://schemas.microsoft.com/office/drawing/2014/main" id="{D2C1125E-595A-486F-8D9F-68ECE7AE8F53}"/>
              </a:ext>
            </a:extLst>
          </p:cNvPr>
          <p:cNvSpPr txBox="1"/>
          <p:nvPr/>
        </p:nvSpPr>
        <p:spPr>
          <a:xfrm>
            <a:off x="9908353" y="3621982"/>
            <a:ext cx="1719261" cy="584775"/>
          </a:xfrm>
          <a:prstGeom prst="rect">
            <a:avLst/>
          </a:prstGeom>
          <a:noFill/>
        </p:spPr>
        <p:txBody>
          <a:bodyPr wrap="square" rtlCol="0">
            <a:spAutoFit/>
          </a:bodyPr>
          <a:lstStyle/>
          <a:p>
            <a:pPr algn="ctr"/>
            <a:r>
              <a:rPr lang="en-US" sz="1600" dirty="0">
                <a:solidFill>
                  <a:schemeClr val="accent1">
                    <a:lumMod val="50000"/>
                  </a:schemeClr>
                </a:solidFill>
                <a:hlinkClick r:id="rId9" action="ppaction://hlinksldjump">
                  <a:extLst>
                    <a:ext uri="{A12FA001-AC4F-418D-AE19-62706E023703}">
                      <ahyp:hlinkClr xmlns:ahyp="http://schemas.microsoft.com/office/drawing/2018/hyperlinkcolor" val="tx"/>
                    </a:ext>
                  </a:extLst>
                </a:hlinkClick>
              </a:rPr>
              <a:t>Hearing Review ABC Guide</a:t>
            </a:r>
            <a:endParaRPr lang="en-US" sz="1600" dirty="0">
              <a:solidFill>
                <a:schemeClr val="accent1">
                  <a:lumMod val="50000"/>
                </a:schemeClr>
              </a:solidFill>
            </a:endParaRPr>
          </a:p>
        </p:txBody>
      </p:sp>
      <p:sp>
        <p:nvSpPr>
          <p:cNvPr id="28" name="TextBox 27">
            <a:extLst>
              <a:ext uri="{FF2B5EF4-FFF2-40B4-BE49-F238E27FC236}">
                <a16:creationId xmlns:a16="http://schemas.microsoft.com/office/drawing/2014/main" id="{4257ECD4-DDAE-4CCA-A9FE-0450C24A17E2}"/>
              </a:ext>
            </a:extLst>
          </p:cNvPr>
          <p:cNvSpPr txBox="1"/>
          <p:nvPr/>
        </p:nvSpPr>
        <p:spPr>
          <a:xfrm>
            <a:off x="6571666" y="4737203"/>
            <a:ext cx="1221740" cy="338554"/>
          </a:xfrm>
          <a:prstGeom prst="rect">
            <a:avLst/>
          </a:prstGeom>
          <a:noFill/>
        </p:spPr>
        <p:txBody>
          <a:bodyPr wrap="square" rtlCol="0">
            <a:spAutoFit/>
          </a:bodyPr>
          <a:lstStyle/>
          <a:p>
            <a:r>
              <a:rPr lang="en-US" sz="1600" dirty="0">
                <a:solidFill>
                  <a:schemeClr val="accent1">
                    <a:lumMod val="50000"/>
                  </a:schemeClr>
                </a:solidFill>
                <a:hlinkClick r:id="rId10" action="ppaction://hlinksldjump">
                  <a:extLst>
                    <a:ext uri="{A12FA001-AC4F-418D-AE19-62706E023703}">
                      <ahyp:hlinkClr xmlns:ahyp="http://schemas.microsoft.com/office/drawing/2018/hyperlinkcolor" val="tx"/>
                    </a:ext>
                  </a:extLst>
                </a:hlinkClick>
              </a:rPr>
              <a:t>Equipment</a:t>
            </a:r>
            <a:endParaRPr lang="en-US" sz="1600" dirty="0">
              <a:solidFill>
                <a:schemeClr val="accent1">
                  <a:lumMod val="50000"/>
                </a:schemeClr>
              </a:solidFill>
            </a:endParaRPr>
          </a:p>
        </p:txBody>
      </p:sp>
      <p:sp>
        <p:nvSpPr>
          <p:cNvPr id="29" name="TextBox 28">
            <a:extLst>
              <a:ext uri="{FF2B5EF4-FFF2-40B4-BE49-F238E27FC236}">
                <a16:creationId xmlns:a16="http://schemas.microsoft.com/office/drawing/2014/main" id="{4B676017-E060-4367-9D53-C7358EA224C9}"/>
              </a:ext>
            </a:extLst>
          </p:cNvPr>
          <p:cNvSpPr txBox="1"/>
          <p:nvPr/>
        </p:nvSpPr>
        <p:spPr>
          <a:xfrm>
            <a:off x="5774466" y="3554289"/>
            <a:ext cx="1791675" cy="830997"/>
          </a:xfrm>
          <a:prstGeom prst="rect">
            <a:avLst/>
          </a:prstGeom>
          <a:noFill/>
        </p:spPr>
        <p:txBody>
          <a:bodyPr wrap="square" rtlCol="0">
            <a:spAutoFit/>
          </a:bodyPr>
          <a:lstStyle/>
          <a:p>
            <a:pPr algn="ctr"/>
            <a:r>
              <a:rPr lang="en-US" sz="1600" dirty="0">
                <a:solidFill>
                  <a:schemeClr val="accent1">
                    <a:lumMod val="50000"/>
                  </a:schemeClr>
                </a:solidFill>
                <a:hlinkClick r:id="rId11" action="ppaction://hlinksldjump">
                  <a:extLst>
                    <a:ext uri="{A12FA001-AC4F-418D-AE19-62706E023703}">
                      <ahyp:hlinkClr xmlns:ahyp="http://schemas.microsoft.com/office/drawing/2018/hyperlinkcolor" val="tx"/>
                    </a:ext>
                  </a:extLst>
                </a:hlinkClick>
              </a:rPr>
              <a:t>Telehealth Video Conferencing Resources</a:t>
            </a:r>
            <a:endParaRPr lang="en-US" sz="1600" dirty="0">
              <a:solidFill>
                <a:schemeClr val="accent1">
                  <a:lumMod val="50000"/>
                </a:schemeClr>
              </a:solidFill>
            </a:endParaRPr>
          </a:p>
        </p:txBody>
      </p:sp>
      <p:sp>
        <p:nvSpPr>
          <p:cNvPr id="30" name="TextBox 29">
            <a:extLst>
              <a:ext uri="{FF2B5EF4-FFF2-40B4-BE49-F238E27FC236}">
                <a16:creationId xmlns:a16="http://schemas.microsoft.com/office/drawing/2014/main" id="{10B5ECDB-8E5A-49F4-829B-4C9AFCA60767}"/>
              </a:ext>
            </a:extLst>
          </p:cNvPr>
          <p:cNvSpPr txBox="1"/>
          <p:nvPr/>
        </p:nvSpPr>
        <p:spPr>
          <a:xfrm>
            <a:off x="5696165" y="2750745"/>
            <a:ext cx="2125835" cy="584775"/>
          </a:xfrm>
          <a:prstGeom prst="rect">
            <a:avLst/>
          </a:prstGeom>
          <a:noFill/>
        </p:spPr>
        <p:txBody>
          <a:bodyPr wrap="square" rtlCol="0">
            <a:spAutoFit/>
          </a:bodyPr>
          <a:lstStyle/>
          <a:p>
            <a:pPr algn="ctr"/>
            <a:r>
              <a:rPr lang="en-US" sz="1600" dirty="0">
                <a:solidFill>
                  <a:schemeClr val="accent1">
                    <a:lumMod val="50000"/>
                  </a:schemeClr>
                </a:solidFill>
                <a:hlinkClick r:id="rId12" action="ppaction://hlinksldjump">
                  <a:extLst>
                    <a:ext uri="{A12FA001-AC4F-418D-AE19-62706E023703}">
                      <ahyp:hlinkClr xmlns:ahyp="http://schemas.microsoft.com/office/drawing/2018/hyperlinkcolor" val="tx"/>
                    </a:ext>
                  </a:extLst>
                </a:hlinkClick>
              </a:rPr>
              <a:t>Regulations, Licensure, &amp; Reimbursement</a:t>
            </a:r>
            <a:endParaRPr lang="en-US" sz="1600" dirty="0">
              <a:solidFill>
                <a:schemeClr val="accent1">
                  <a:lumMod val="50000"/>
                </a:schemeClr>
              </a:solidFill>
            </a:endParaRPr>
          </a:p>
        </p:txBody>
      </p:sp>
      <p:sp>
        <p:nvSpPr>
          <p:cNvPr id="31" name="TextBox 30">
            <a:extLst>
              <a:ext uri="{FF2B5EF4-FFF2-40B4-BE49-F238E27FC236}">
                <a16:creationId xmlns:a16="http://schemas.microsoft.com/office/drawing/2014/main" id="{89A9DE3F-5C53-43E7-B580-C01AC9F95B23}"/>
              </a:ext>
            </a:extLst>
          </p:cNvPr>
          <p:cNvSpPr txBox="1"/>
          <p:nvPr/>
        </p:nvSpPr>
        <p:spPr>
          <a:xfrm>
            <a:off x="9769129" y="4737203"/>
            <a:ext cx="998854" cy="338554"/>
          </a:xfrm>
          <a:prstGeom prst="rect">
            <a:avLst/>
          </a:prstGeom>
          <a:noFill/>
        </p:spPr>
        <p:txBody>
          <a:bodyPr wrap="square" rtlCol="0">
            <a:spAutoFit/>
          </a:bodyPr>
          <a:lstStyle/>
          <a:p>
            <a:r>
              <a:rPr lang="en-US" sz="1600" dirty="0">
                <a:solidFill>
                  <a:schemeClr val="accent1">
                    <a:lumMod val="50000"/>
                  </a:schemeClr>
                </a:solidFill>
                <a:hlinkClick r:id="rId13" action="ppaction://hlinksldjump">
                  <a:extLst>
                    <a:ext uri="{A12FA001-AC4F-418D-AE19-62706E023703}">
                      <ahyp:hlinkClr xmlns:ahyp="http://schemas.microsoft.com/office/drawing/2018/hyperlinkcolor" val="tx"/>
                    </a:ext>
                  </a:extLst>
                </a:hlinkClick>
              </a:rPr>
              <a:t>Protocols</a:t>
            </a:r>
            <a:endParaRPr lang="en-US" sz="1600" dirty="0">
              <a:solidFill>
                <a:schemeClr val="accent1">
                  <a:lumMod val="50000"/>
                </a:schemeClr>
              </a:solidFill>
            </a:endParaRPr>
          </a:p>
        </p:txBody>
      </p:sp>
      <p:sp>
        <p:nvSpPr>
          <p:cNvPr id="32" name="TextBox 31">
            <a:extLst>
              <a:ext uri="{FF2B5EF4-FFF2-40B4-BE49-F238E27FC236}">
                <a16:creationId xmlns:a16="http://schemas.microsoft.com/office/drawing/2014/main" id="{9987E6CB-5109-4120-B117-3E9106482E84}"/>
              </a:ext>
            </a:extLst>
          </p:cNvPr>
          <p:cNvSpPr txBox="1"/>
          <p:nvPr/>
        </p:nvSpPr>
        <p:spPr>
          <a:xfrm>
            <a:off x="9658700" y="1688351"/>
            <a:ext cx="1327759" cy="584775"/>
          </a:xfrm>
          <a:prstGeom prst="rect">
            <a:avLst/>
          </a:prstGeom>
          <a:noFill/>
        </p:spPr>
        <p:txBody>
          <a:bodyPr wrap="square" rtlCol="0">
            <a:spAutoFit/>
          </a:bodyPr>
          <a:lstStyle/>
          <a:p>
            <a:pPr algn="ctr"/>
            <a:r>
              <a:rPr lang="en-US" sz="1600" dirty="0">
                <a:solidFill>
                  <a:schemeClr val="accent1">
                    <a:lumMod val="50000"/>
                  </a:schemeClr>
                </a:solidFill>
                <a:hlinkClick r:id="rId14" action="ppaction://hlinksldjump">
                  <a:extLst>
                    <a:ext uri="{A12FA001-AC4F-418D-AE19-62706E023703}">
                      <ahyp:hlinkClr xmlns:ahyp="http://schemas.microsoft.com/office/drawing/2018/hyperlinkcolor" val="tx"/>
                    </a:ext>
                  </a:extLst>
                </a:hlinkClick>
              </a:rPr>
              <a:t>Training for Remote Sites</a:t>
            </a:r>
            <a:endParaRPr lang="en-US" sz="1600" dirty="0">
              <a:solidFill>
                <a:schemeClr val="accent1">
                  <a:lumMod val="50000"/>
                </a:schemeClr>
              </a:solidFill>
            </a:endParaRPr>
          </a:p>
        </p:txBody>
      </p:sp>
      <p:sp>
        <p:nvSpPr>
          <p:cNvPr id="34" name="TextBox 33">
            <a:extLst>
              <a:ext uri="{FF2B5EF4-FFF2-40B4-BE49-F238E27FC236}">
                <a16:creationId xmlns:a16="http://schemas.microsoft.com/office/drawing/2014/main" id="{8F4C5AD4-C715-4B68-81AA-4BA9A4A7299F}"/>
              </a:ext>
            </a:extLst>
          </p:cNvPr>
          <p:cNvSpPr txBox="1"/>
          <p:nvPr/>
        </p:nvSpPr>
        <p:spPr>
          <a:xfrm>
            <a:off x="8664247" y="5385092"/>
            <a:ext cx="1399621" cy="338554"/>
          </a:xfrm>
          <a:prstGeom prst="rect">
            <a:avLst/>
          </a:prstGeom>
          <a:noFill/>
        </p:spPr>
        <p:txBody>
          <a:bodyPr wrap="square">
            <a:spAutoFit/>
          </a:bodyPr>
          <a:lstStyle/>
          <a:p>
            <a:r>
              <a:rPr lang="en-US" sz="1600" dirty="0">
                <a:solidFill>
                  <a:schemeClr val="accent1">
                    <a:lumMod val="50000"/>
                  </a:schemeClr>
                </a:solidFill>
                <a:hlinkClick r:id="rId15" action="ppaction://hlinksldjump">
                  <a:extLst>
                    <a:ext uri="{A12FA001-AC4F-418D-AE19-62706E023703}">
                      <ahyp:hlinkClr xmlns:ahyp="http://schemas.microsoft.com/office/drawing/2018/hyperlinkcolor" val="tx"/>
                    </a:ext>
                  </a:extLst>
                </a:hlinkClick>
              </a:rPr>
              <a:t>Hearing Aids</a:t>
            </a:r>
            <a:endParaRPr lang="en-US" sz="1600" dirty="0">
              <a:solidFill>
                <a:schemeClr val="accent1">
                  <a:lumMod val="50000"/>
                </a:schemeClr>
              </a:solidFill>
            </a:endParaRPr>
          </a:p>
        </p:txBody>
      </p:sp>
    </p:spTree>
    <p:extLst>
      <p:ext uri="{BB962C8B-B14F-4D97-AF65-F5344CB8AC3E}">
        <p14:creationId xmlns:p14="http://schemas.microsoft.com/office/powerpoint/2010/main" val="3804794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AD3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5DB0-4E82-4829-80B9-14206C7CF04E}"/>
              </a:ext>
            </a:extLst>
          </p:cNvPr>
          <p:cNvSpPr>
            <a:spLocks noGrp="1"/>
          </p:cNvSpPr>
          <p:nvPr>
            <p:ph type="title"/>
          </p:nvPr>
        </p:nvSpPr>
        <p:spPr/>
        <p:txBody>
          <a:bodyPr/>
          <a:lstStyle/>
          <a:p>
            <a:r>
              <a:rPr lang="en-US" b="1" dirty="0">
                <a:solidFill>
                  <a:srgbClr val="003300"/>
                </a:solidFill>
              </a:rPr>
              <a:t>Developing a Tele-Audiology Program</a:t>
            </a:r>
          </a:p>
        </p:txBody>
      </p:sp>
      <p:sp>
        <p:nvSpPr>
          <p:cNvPr id="3" name="Content Placeholder 2">
            <a:extLst>
              <a:ext uri="{FF2B5EF4-FFF2-40B4-BE49-F238E27FC236}">
                <a16:creationId xmlns:a16="http://schemas.microsoft.com/office/drawing/2014/main" id="{BD6FD1DD-F4EA-4779-95BD-D051E94D46EA}"/>
              </a:ext>
            </a:extLst>
          </p:cNvPr>
          <p:cNvSpPr>
            <a:spLocks noGrp="1"/>
          </p:cNvSpPr>
          <p:nvPr>
            <p:ph idx="1"/>
          </p:nvPr>
        </p:nvSpPr>
        <p:spPr/>
        <p:txBody>
          <a:bodyPr>
            <a:normAutofit lnSpcReduction="10000"/>
          </a:bodyPr>
          <a:lstStyle/>
          <a:p>
            <a:pPr marL="0" indent="0">
              <a:buNone/>
            </a:pPr>
            <a:r>
              <a:rPr lang="en-US" dirty="0">
                <a:solidFill>
                  <a:schemeClr val="tx1">
                    <a:lumMod val="75000"/>
                    <a:lumOff val="25000"/>
                  </a:schemeClr>
                </a:solidFill>
                <a:hlinkClick r:id="rId2">
                  <a:extLst>
                    <a:ext uri="{A12FA001-AC4F-418D-AE19-62706E023703}">
                      <ahyp:hlinkClr xmlns:ahyp="http://schemas.microsoft.com/office/drawing/2018/hyperlinkcolor" val="tx"/>
                    </a:ext>
                  </a:extLst>
                </a:hlinkClick>
              </a:rPr>
              <a:t>ASHA – 5 Steps to Get Started in </a:t>
            </a:r>
            <a:r>
              <a:rPr lang="en-US" dirty="0" err="1">
                <a:solidFill>
                  <a:schemeClr val="tx1">
                    <a:lumMod val="75000"/>
                    <a:lumOff val="25000"/>
                  </a:schemeClr>
                </a:solidFill>
                <a:hlinkClick r:id="rId2">
                  <a:extLst>
                    <a:ext uri="{A12FA001-AC4F-418D-AE19-62706E023703}">
                      <ahyp:hlinkClr xmlns:ahyp="http://schemas.microsoft.com/office/drawing/2018/hyperlinkcolor" val="tx"/>
                    </a:ext>
                  </a:extLst>
                </a:hlinkClick>
              </a:rPr>
              <a:t>Telepractice</a:t>
            </a:r>
            <a:endParaRPr lang="en-US" dirty="0">
              <a:solidFill>
                <a:schemeClr val="tx1">
                  <a:lumMod val="75000"/>
                  <a:lumOff val="25000"/>
                </a:schemeClr>
              </a:solidFill>
            </a:endParaRPr>
          </a:p>
          <a:p>
            <a:pPr marL="457200" lvl="1" indent="0">
              <a:buNone/>
            </a:pPr>
            <a:r>
              <a:rPr lang="en-US" b="0" i="0" dirty="0">
                <a:solidFill>
                  <a:srgbClr val="212529"/>
                </a:solidFill>
                <a:effectLst/>
                <a:latin typeface="-apple-system"/>
              </a:rPr>
              <a:t>This resource provides helpful tips and information on how to get started with </a:t>
            </a:r>
            <a:r>
              <a:rPr lang="en-US" b="0" i="0" dirty="0" err="1">
                <a:solidFill>
                  <a:srgbClr val="212529"/>
                </a:solidFill>
                <a:effectLst/>
                <a:latin typeface="-apple-system"/>
              </a:rPr>
              <a:t>telepractice</a:t>
            </a:r>
            <a:r>
              <a:rPr lang="en-US" b="0" i="0" dirty="0">
                <a:solidFill>
                  <a:srgbClr val="212529"/>
                </a:solidFill>
                <a:effectLst/>
                <a:latin typeface="-apple-system"/>
              </a:rPr>
              <a:t>. </a:t>
            </a:r>
          </a:p>
          <a:p>
            <a:pPr marL="0" indent="0">
              <a:buNone/>
            </a:pPr>
            <a:r>
              <a:rPr lang="en-US" dirty="0">
                <a:solidFill>
                  <a:schemeClr val="tx1">
                    <a:lumMod val="75000"/>
                    <a:lumOff val="25000"/>
                  </a:schemeClr>
                </a:solidFill>
                <a:latin typeface="-apple-system"/>
                <a:hlinkClick r:id="rId3">
                  <a:extLst>
                    <a:ext uri="{A12FA001-AC4F-418D-AE19-62706E023703}">
                      <ahyp:hlinkClr xmlns:ahyp="http://schemas.microsoft.com/office/drawing/2018/hyperlinkcolor" val="tx"/>
                    </a:ext>
                  </a:extLst>
                </a:hlinkClick>
              </a:rPr>
              <a:t>ASHA: The Role of Patient-Site Facilitators in Teleaudiology: A Scoping Review</a:t>
            </a:r>
            <a:endParaRPr lang="en-US" dirty="0">
              <a:solidFill>
                <a:schemeClr val="tx1">
                  <a:lumMod val="75000"/>
                  <a:lumOff val="25000"/>
                </a:schemeClr>
              </a:solidFill>
              <a:latin typeface="-apple-system"/>
            </a:endParaRPr>
          </a:p>
          <a:p>
            <a:pPr marL="457200" lvl="1" indent="0">
              <a:buNone/>
            </a:pPr>
            <a:r>
              <a:rPr lang="en-US" b="0" i="0" dirty="0">
                <a:solidFill>
                  <a:srgbClr val="212529"/>
                </a:solidFill>
                <a:effectLst/>
                <a:latin typeface="-apple-system"/>
              </a:rPr>
              <a:t>Teleaudiology helps improve access to hearing health care by overcoming the geographic gap between providers and patients. In many </a:t>
            </a:r>
            <a:r>
              <a:rPr lang="en-US" b="0" i="0" dirty="0" err="1">
                <a:solidFill>
                  <a:srgbClr val="212529"/>
                </a:solidFill>
                <a:effectLst/>
                <a:latin typeface="-apple-system"/>
              </a:rPr>
              <a:t>teleaudiology</a:t>
            </a:r>
            <a:r>
              <a:rPr lang="en-US" b="0" i="0" dirty="0">
                <a:solidFill>
                  <a:srgbClr val="212529"/>
                </a:solidFill>
                <a:effectLst/>
                <a:latin typeface="-apple-system"/>
              </a:rPr>
              <a:t> encounters, a facilitator is needed at the patient site to help with hands-on aspects of procedures. The aim of this study was to review the scope and nature of research around patient-site facilitators in </a:t>
            </a:r>
            <a:r>
              <a:rPr lang="en-US" b="0" i="0" dirty="0" err="1">
                <a:solidFill>
                  <a:srgbClr val="212529"/>
                </a:solidFill>
                <a:effectLst/>
                <a:latin typeface="-apple-system"/>
              </a:rPr>
              <a:t>teleaudiology</a:t>
            </a:r>
            <a:r>
              <a:rPr lang="en-US" b="0" i="0" dirty="0">
                <a:solidFill>
                  <a:srgbClr val="212529"/>
                </a:solidFill>
                <a:effectLst/>
                <a:latin typeface="-apple-system"/>
              </a:rPr>
              <a:t>. They focused on identifying the facilitators' background, training, and responsibilities.</a:t>
            </a:r>
            <a:endParaRPr lang="en-US" dirty="0"/>
          </a:p>
        </p:txBody>
      </p:sp>
      <p:sp>
        <p:nvSpPr>
          <p:cNvPr id="5" name="TextBox 4">
            <a:extLst>
              <a:ext uri="{FF2B5EF4-FFF2-40B4-BE49-F238E27FC236}">
                <a16:creationId xmlns:a16="http://schemas.microsoft.com/office/drawing/2014/main" id="{6539D366-D9EA-474A-B564-602C8ED58A4D}"/>
              </a:ext>
            </a:extLst>
          </p:cNvPr>
          <p:cNvSpPr txBox="1"/>
          <p:nvPr/>
        </p:nvSpPr>
        <p:spPr>
          <a:xfrm>
            <a:off x="10577592" y="6311900"/>
            <a:ext cx="1538207" cy="400110"/>
          </a:xfrm>
          <a:prstGeom prst="rect">
            <a:avLst/>
          </a:prstGeom>
          <a:noFill/>
          <a:ln w="25400">
            <a:solidFill>
              <a:srgbClr val="0033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DE24C85-E085-4D72-A1C1-6C0BA7059750}"/>
              </a:ext>
            </a:extLst>
          </p:cNvPr>
          <p:cNvSpPr txBox="1"/>
          <p:nvPr/>
        </p:nvSpPr>
        <p:spPr>
          <a:xfrm>
            <a:off x="5431241" y="6311900"/>
            <a:ext cx="1329518" cy="400110"/>
          </a:xfrm>
          <a:prstGeom prst="rect">
            <a:avLst/>
          </a:prstGeom>
          <a:noFill/>
          <a:ln w="25400">
            <a:solidFill>
              <a:srgbClr val="0033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4EDC0FC2-F0DA-406F-94D3-5F1CB2B7AA15}"/>
              </a:ext>
            </a:extLst>
          </p:cNvPr>
          <p:cNvSpPr/>
          <p:nvPr/>
        </p:nvSpPr>
        <p:spPr>
          <a:xfrm>
            <a:off x="11785600" y="6438900"/>
            <a:ext cx="254000" cy="158750"/>
          </a:xfrm>
          <a:prstGeom prst="rightArrow">
            <a:avLst/>
          </a:prstGeom>
          <a:solidFill>
            <a:srgbClr val="0066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6D775A79-2B1B-44C8-A6F1-0CAEDDD5250F}"/>
              </a:ext>
            </a:extLst>
          </p:cNvPr>
          <p:cNvSpPr txBox="1"/>
          <p:nvPr/>
        </p:nvSpPr>
        <p:spPr>
          <a:xfrm>
            <a:off x="152400" y="6311900"/>
            <a:ext cx="1893376" cy="400110"/>
          </a:xfrm>
          <a:prstGeom prst="rect">
            <a:avLst/>
          </a:prstGeom>
          <a:noFill/>
          <a:ln w="25400">
            <a:solidFill>
              <a:srgbClr val="003300"/>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8061E6DC-587A-4080-A532-D9C41D6361E2}"/>
              </a:ext>
            </a:extLst>
          </p:cNvPr>
          <p:cNvPicPr>
            <a:picLocks noChangeAspect="1"/>
          </p:cNvPicPr>
          <p:nvPr/>
        </p:nvPicPr>
        <p:blipFill>
          <a:blip r:embed="rId7"/>
          <a:stretch>
            <a:fillRect/>
          </a:stretch>
        </p:blipFill>
        <p:spPr>
          <a:xfrm rot="10800000">
            <a:off x="208956" y="6424290"/>
            <a:ext cx="274344" cy="195089"/>
          </a:xfrm>
          <a:prstGeom prst="rect">
            <a:avLst/>
          </a:prstGeom>
        </p:spPr>
      </p:pic>
    </p:spTree>
    <p:extLst>
      <p:ext uri="{BB962C8B-B14F-4D97-AF65-F5344CB8AC3E}">
        <p14:creationId xmlns:p14="http://schemas.microsoft.com/office/powerpoint/2010/main" val="641983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AD3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5DB0-4E82-4829-80B9-14206C7CF04E}"/>
              </a:ext>
            </a:extLst>
          </p:cNvPr>
          <p:cNvSpPr>
            <a:spLocks noGrp="1"/>
          </p:cNvSpPr>
          <p:nvPr>
            <p:ph type="title"/>
          </p:nvPr>
        </p:nvSpPr>
        <p:spPr/>
        <p:txBody>
          <a:bodyPr/>
          <a:lstStyle/>
          <a:p>
            <a:r>
              <a:rPr lang="en-US" b="1" dirty="0">
                <a:solidFill>
                  <a:srgbClr val="003300"/>
                </a:solidFill>
              </a:rPr>
              <a:t>Developing a Tele-Audiology Program</a:t>
            </a:r>
          </a:p>
        </p:txBody>
      </p:sp>
      <p:sp>
        <p:nvSpPr>
          <p:cNvPr id="3" name="Content Placeholder 2">
            <a:extLst>
              <a:ext uri="{FF2B5EF4-FFF2-40B4-BE49-F238E27FC236}">
                <a16:creationId xmlns:a16="http://schemas.microsoft.com/office/drawing/2014/main" id="{BD6FD1DD-F4EA-4779-95BD-D051E94D46EA}"/>
              </a:ext>
            </a:extLst>
          </p:cNvPr>
          <p:cNvSpPr>
            <a:spLocks noGrp="1"/>
          </p:cNvSpPr>
          <p:nvPr>
            <p:ph idx="1"/>
          </p:nvPr>
        </p:nvSpPr>
        <p:spPr/>
        <p:txBody>
          <a:bodyPr>
            <a:normAutofit lnSpcReduction="10000"/>
          </a:bodyPr>
          <a:lstStyle/>
          <a:p>
            <a:pPr marL="0" indent="0">
              <a:buNone/>
            </a:pPr>
            <a:r>
              <a:rPr lang="en-US" dirty="0">
                <a:solidFill>
                  <a:schemeClr val="tx1">
                    <a:lumMod val="75000"/>
                    <a:lumOff val="25000"/>
                  </a:schemeClr>
                </a:solidFill>
                <a:hlinkClick r:id="rId2">
                  <a:extLst>
                    <a:ext uri="{A12FA001-AC4F-418D-AE19-62706E023703}">
                      <ahyp:hlinkClr xmlns:ahyp="http://schemas.microsoft.com/office/drawing/2018/hyperlinkcolor" val="tx"/>
                    </a:ext>
                  </a:extLst>
                </a:hlinkClick>
              </a:rPr>
              <a:t>Hearing Review – The Business Case for Teleaudiology</a:t>
            </a:r>
            <a:endParaRPr lang="en-US" dirty="0">
              <a:solidFill>
                <a:schemeClr val="tx1">
                  <a:lumMod val="75000"/>
                  <a:lumOff val="25000"/>
                </a:schemeClr>
              </a:solidFill>
            </a:endParaRPr>
          </a:p>
          <a:p>
            <a:pPr marL="457200" lvl="1" indent="0">
              <a:buNone/>
            </a:pPr>
            <a:r>
              <a:rPr lang="en-US" b="0" i="0" dirty="0">
                <a:solidFill>
                  <a:srgbClr val="212529"/>
                </a:solidFill>
                <a:effectLst/>
                <a:latin typeface="-apple-system"/>
              </a:rPr>
              <a:t>This article discusses questions to consider regarding implementing tele-audiology as a means of improving professional presence and productivity. </a:t>
            </a:r>
          </a:p>
          <a:p>
            <a:pPr marL="0" indent="0">
              <a:buNone/>
            </a:pPr>
            <a:r>
              <a:rPr lang="en-US" dirty="0">
                <a:solidFill>
                  <a:schemeClr val="tx1">
                    <a:lumMod val="75000"/>
                    <a:lumOff val="25000"/>
                  </a:schemeClr>
                </a:solidFill>
                <a:latin typeface="-apple-system"/>
                <a:hlinkClick r:id="rId3">
                  <a:extLst>
                    <a:ext uri="{A12FA001-AC4F-418D-AE19-62706E023703}">
                      <ahyp:hlinkClr xmlns:ahyp="http://schemas.microsoft.com/office/drawing/2018/hyperlinkcolor" val="tx"/>
                    </a:ext>
                  </a:extLst>
                </a:hlinkClick>
              </a:rPr>
              <a:t>National Compendium of Best Practices in Telehealth Services</a:t>
            </a:r>
            <a:endParaRPr lang="en-US" dirty="0">
              <a:solidFill>
                <a:schemeClr val="tx1">
                  <a:lumMod val="75000"/>
                  <a:lumOff val="25000"/>
                </a:schemeClr>
              </a:solidFill>
              <a:latin typeface="-apple-system"/>
            </a:endParaRPr>
          </a:p>
          <a:p>
            <a:pPr marL="457200" lvl="1" indent="0">
              <a:buNone/>
            </a:pPr>
            <a:r>
              <a:rPr lang="en-US" b="0" i="0" dirty="0">
                <a:solidFill>
                  <a:srgbClr val="212529"/>
                </a:solidFill>
                <a:effectLst/>
                <a:latin typeface="-apple-system"/>
              </a:rPr>
              <a:t>This resource is a complete compendium of best practices developed from California Telehealth Resource Center’s 20 years of experience developing telehealth programs that lays all things to consider when developing a telehealth program.</a:t>
            </a:r>
          </a:p>
          <a:p>
            <a:pPr marL="0" indent="0">
              <a:buNone/>
            </a:pPr>
            <a:r>
              <a:rPr lang="en-US" dirty="0">
                <a:solidFill>
                  <a:schemeClr val="tx1">
                    <a:lumMod val="75000"/>
                    <a:lumOff val="25000"/>
                  </a:schemeClr>
                </a:solidFill>
                <a:latin typeface="-apple-system"/>
                <a:hlinkClick r:id="rId4">
                  <a:extLst>
                    <a:ext uri="{A12FA001-AC4F-418D-AE19-62706E023703}">
                      <ahyp:hlinkClr xmlns:ahyp="http://schemas.microsoft.com/office/drawing/2018/hyperlinkcolor" val="tx"/>
                    </a:ext>
                  </a:extLst>
                </a:hlinkClick>
              </a:rPr>
              <a:t>Iowa: Gathering Needs &amp; Resource Assessment to Guide Tele-Audiology</a:t>
            </a:r>
            <a:endParaRPr lang="en-US" dirty="0">
              <a:solidFill>
                <a:schemeClr val="tx1">
                  <a:lumMod val="75000"/>
                  <a:lumOff val="25000"/>
                </a:schemeClr>
              </a:solidFill>
              <a:latin typeface="-apple-system"/>
            </a:endParaRPr>
          </a:p>
          <a:p>
            <a:pPr marL="457200" lvl="1" indent="0">
              <a:buNone/>
            </a:pPr>
            <a:r>
              <a:rPr lang="en-US" b="0" i="0" dirty="0">
                <a:solidFill>
                  <a:srgbClr val="212529"/>
                </a:solidFill>
                <a:effectLst/>
                <a:latin typeface="-apple-system"/>
              </a:rPr>
              <a:t>This outline offers important considerations to guide the development of a tele-audiology effort.</a:t>
            </a:r>
            <a:endParaRPr lang="en-US" dirty="0"/>
          </a:p>
        </p:txBody>
      </p:sp>
      <p:sp>
        <p:nvSpPr>
          <p:cNvPr id="5" name="TextBox 4">
            <a:extLst>
              <a:ext uri="{FF2B5EF4-FFF2-40B4-BE49-F238E27FC236}">
                <a16:creationId xmlns:a16="http://schemas.microsoft.com/office/drawing/2014/main" id="{6539D366-D9EA-474A-B564-602C8ED58A4D}"/>
              </a:ext>
            </a:extLst>
          </p:cNvPr>
          <p:cNvSpPr txBox="1"/>
          <p:nvPr/>
        </p:nvSpPr>
        <p:spPr>
          <a:xfrm>
            <a:off x="10577592" y="6311900"/>
            <a:ext cx="1538207" cy="400110"/>
          </a:xfrm>
          <a:prstGeom prst="rect">
            <a:avLst/>
          </a:prstGeom>
          <a:noFill/>
          <a:ln w="25400">
            <a:solidFill>
              <a:srgbClr val="0033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DE24C85-E085-4D72-A1C1-6C0BA7059750}"/>
              </a:ext>
            </a:extLst>
          </p:cNvPr>
          <p:cNvSpPr txBox="1"/>
          <p:nvPr/>
        </p:nvSpPr>
        <p:spPr>
          <a:xfrm>
            <a:off x="5431241" y="6311900"/>
            <a:ext cx="1329518" cy="400110"/>
          </a:xfrm>
          <a:prstGeom prst="rect">
            <a:avLst/>
          </a:prstGeom>
          <a:noFill/>
          <a:ln w="25400">
            <a:solidFill>
              <a:srgbClr val="0033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4EDC0FC2-F0DA-406F-94D3-5F1CB2B7AA15}"/>
              </a:ext>
            </a:extLst>
          </p:cNvPr>
          <p:cNvSpPr/>
          <p:nvPr/>
        </p:nvSpPr>
        <p:spPr>
          <a:xfrm>
            <a:off x="11785600" y="6438900"/>
            <a:ext cx="254000" cy="158750"/>
          </a:xfrm>
          <a:prstGeom prst="rightArrow">
            <a:avLst/>
          </a:prstGeom>
          <a:solidFill>
            <a:srgbClr val="0066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6D775A79-2B1B-44C8-A6F1-0CAEDDD5250F}"/>
              </a:ext>
            </a:extLst>
          </p:cNvPr>
          <p:cNvSpPr txBox="1"/>
          <p:nvPr/>
        </p:nvSpPr>
        <p:spPr>
          <a:xfrm>
            <a:off x="152400" y="6311900"/>
            <a:ext cx="1893376" cy="400110"/>
          </a:xfrm>
          <a:prstGeom prst="rect">
            <a:avLst/>
          </a:prstGeom>
          <a:noFill/>
          <a:ln w="25400">
            <a:solidFill>
              <a:srgbClr val="003300"/>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8061E6DC-587A-4080-A532-D9C41D6361E2}"/>
              </a:ext>
            </a:extLst>
          </p:cNvPr>
          <p:cNvPicPr>
            <a:picLocks noChangeAspect="1"/>
          </p:cNvPicPr>
          <p:nvPr/>
        </p:nvPicPr>
        <p:blipFill>
          <a:blip r:embed="rId8"/>
          <a:stretch>
            <a:fillRect/>
          </a:stretch>
        </p:blipFill>
        <p:spPr>
          <a:xfrm rot="10800000">
            <a:off x="208956" y="6424290"/>
            <a:ext cx="274344" cy="195089"/>
          </a:xfrm>
          <a:prstGeom prst="rect">
            <a:avLst/>
          </a:prstGeom>
        </p:spPr>
      </p:pic>
    </p:spTree>
    <p:extLst>
      <p:ext uri="{BB962C8B-B14F-4D97-AF65-F5344CB8AC3E}">
        <p14:creationId xmlns:p14="http://schemas.microsoft.com/office/powerpoint/2010/main" val="2479514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C9BAA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E2802-9AF0-494D-9C2D-7B51A893C024}"/>
              </a:ext>
            </a:extLst>
          </p:cNvPr>
          <p:cNvSpPr>
            <a:spLocks noGrp="1"/>
          </p:cNvSpPr>
          <p:nvPr>
            <p:ph type="title"/>
          </p:nvPr>
        </p:nvSpPr>
        <p:spPr>
          <a:xfrm>
            <a:off x="838200" y="2829328"/>
            <a:ext cx="10515600" cy="1199343"/>
          </a:xfrm>
        </p:spPr>
        <p:txBody>
          <a:bodyPr>
            <a:normAutofit fontScale="90000"/>
          </a:bodyPr>
          <a:lstStyle/>
          <a:p>
            <a:pPr algn="ctr"/>
            <a:r>
              <a:rPr lang="en-US" sz="8000" b="1" dirty="0">
                <a:solidFill>
                  <a:schemeClr val="bg1">
                    <a:lumMod val="95000"/>
                  </a:schemeClr>
                </a:solidFill>
              </a:rPr>
              <a:t>Hearing Review ABC Guide</a:t>
            </a:r>
          </a:p>
        </p:txBody>
      </p:sp>
      <p:sp>
        <p:nvSpPr>
          <p:cNvPr id="4" name="Text Placeholder 3">
            <a:extLst>
              <a:ext uri="{FF2B5EF4-FFF2-40B4-BE49-F238E27FC236}">
                <a16:creationId xmlns:a16="http://schemas.microsoft.com/office/drawing/2014/main" id="{B6F13186-0B7E-446A-94B0-408138AC8DB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57072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2DAD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FD46-37D5-4869-B2AB-B903FF878E6C}"/>
              </a:ext>
            </a:extLst>
          </p:cNvPr>
          <p:cNvSpPr>
            <a:spLocks noGrp="1"/>
          </p:cNvSpPr>
          <p:nvPr>
            <p:ph type="title"/>
          </p:nvPr>
        </p:nvSpPr>
        <p:spPr/>
        <p:txBody>
          <a:bodyPr/>
          <a:lstStyle/>
          <a:p>
            <a:r>
              <a:rPr lang="en-US" b="1" dirty="0">
                <a:solidFill>
                  <a:srgbClr val="6C0024"/>
                </a:solidFill>
              </a:rPr>
              <a:t>Hearing Review ABC Guide</a:t>
            </a:r>
          </a:p>
        </p:txBody>
      </p:sp>
      <p:sp>
        <p:nvSpPr>
          <p:cNvPr id="3" name="Content Placeholder 2">
            <a:extLst>
              <a:ext uri="{FF2B5EF4-FFF2-40B4-BE49-F238E27FC236}">
                <a16:creationId xmlns:a16="http://schemas.microsoft.com/office/drawing/2014/main" id="{5625843F-8332-4F21-BE5A-435855FDACC8}"/>
              </a:ext>
            </a:extLst>
          </p:cNvPr>
          <p:cNvSpPr>
            <a:spLocks noGrp="1"/>
          </p:cNvSpPr>
          <p:nvPr>
            <p:ph idx="1"/>
          </p:nvPr>
        </p:nvSpPr>
        <p:spPr/>
        <p:txBody>
          <a:bodyPr>
            <a:normAutofit fontScale="92500" lnSpcReduction="10000"/>
          </a:bodyPr>
          <a:lstStyle/>
          <a:p>
            <a:pPr marL="0" indent="0">
              <a:buNone/>
            </a:pPr>
            <a:r>
              <a:rPr lang="en-US" dirty="0">
                <a:solidFill>
                  <a:srgbClr val="660033"/>
                </a:solidFill>
                <a:hlinkClick r:id="rId2">
                  <a:extLst>
                    <a:ext uri="{A12FA001-AC4F-418D-AE19-62706E023703}">
                      <ahyp:hlinkClr xmlns:ahyp="http://schemas.microsoft.com/office/drawing/2018/hyperlinkcolor" val="tx"/>
                    </a:ext>
                  </a:extLst>
                </a:hlinkClick>
              </a:rPr>
              <a:t>Hearing Review (Phonak 1) – Ten Steps to Licensure &amp; Stakeholder Support</a:t>
            </a:r>
            <a:endParaRPr lang="en-US" dirty="0">
              <a:solidFill>
                <a:srgbClr val="660033"/>
              </a:solidFill>
            </a:endParaRPr>
          </a:p>
          <a:p>
            <a:pPr marL="457200" lvl="1" indent="0">
              <a:buNone/>
            </a:pPr>
            <a:r>
              <a:rPr lang="en-US" b="0" i="0" dirty="0">
                <a:solidFill>
                  <a:srgbClr val="212529"/>
                </a:solidFill>
                <a:effectLst/>
                <a:latin typeface="-apple-system"/>
              </a:rPr>
              <a:t>This resource from Phonak ABCs step-by-step guide has outlined 10 helpful steps to follow when implementing tele-audiology at your hearing healthcare facility. </a:t>
            </a:r>
          </a:p>
          <a:p>
            <a:pPr marL="0" indent="0">
              <a:buNone/>
            </a:pPr>
            <a:r>
              <a:rPr lang="en-US" dirty="0">
                <a:solidFill>
                  <a:srgbClr val="660033"/>
                </a:solidFill>
                <a:latin typeface="-apple-system"/>
                <a:hlinkClick r:id="rId3">
                  <a:extLst>
                    <a:ext uri="{A12FA001-AC4F-418D-AE19-62706E023703}">
                      <ahyp:hlinkClr xmlns:ahyp="http://schemas.microsoft.com/office/drawing/2018/hyperlinkcolor" val="tx"/>
                    </a:ext>
                  </a:extLst>
                </a:hlinkClick>
              </a:rPr>
              <a:t>Hearing Review (Phonak 2) – Ten Steps to Optimizing Your </a:t>
            </a:r>
            <a:r>
              <a:rPr lang="en-US" dirty="0" err="1">
                <a:solidFill>
                  <a:srgbClr val="660033"/>
                </a:solidFill>
                <a:latin typeface="-apple-system"/>
                <a:hlinkClick r:id="rId3">
                  <a:extLst>
                    <a:ext uri="{A12FA001-AC4F-418D-AE19-62706E023703}">
                      <ahyp:hlinkClr xmlns:ahyp="http://schemas.microsoft.com/office/drawing/2018/hyperlinkcolor" val="tx"/>
                    </a:ext>
                  </a:extLst>
                </a:hlinkClick>
              </a:rPr>
              <a:t>eAudiology</a:t>
            </a:r>
            <a:r>
              <a:rPr lang="en-US" dirty="0">
                <a:solidFill>
                  <a:srgbClr val="660033"/>
                </a:solidFill>
                <a:latin typeface="-apple-system"/>
                <a:hlinkClick r:id="rId3">
                  <a:extLst>
                    <a:ext uri="{A12FA001-AC4F-418D-AE19-62706E023703}">
                      <ahyp:hlinkClr xmlns:ahyp="http://schemas.microsoft.com/office/drawing/2018/hyperlinkcolor" val="tx"/>
                    </a:ext>
                  </a:extLst>
                </a:hlinkClick>
              </a:rPr>
              <a:t> Practice Environment</a:t>
            </a:r>
            <a:endParaRPr lang="en-US" dirty="0">
              <a:solidFill>
                <a:srgbClr val="660033"/>
              </a:solidFill>
              <a:latin typeface="-apple-system"/>
            </a:endParaRPr>
          </a:p>
          <a:p>
            <a:pPr marL="457200" lvl="1" indent="0">
              <a:buNone/>
            </a:pPr>
            <a:r>
              <a:rPr lang="en-US" b="0" i="0" dirty="0">
                <a:solidFill>
                  <a:srgbClr val="212529"/>
                </a:solidFill>
                <a:effectLst/>
                <a:latin typeface="-apple-system"/>
              </a:rPr>
              <a:t>This resource from Phonak ABCs step-by-step guide provides helpful steps and tips to follow in order for you to provide more effective tele-audiology services. </a:t>
            </a:r>
          </a:p>
          <a:p>
            <a:pPr marL="0" indent="0">
              <a:buNone/>
            </a:pPr>
            <a:r>
              <a:rPr lang="en-US" dirty="0">
                <a:solidFill>
                  <a:srgbClr val="660033"/>
                </a:solidFill>
                <a:latin typeface="-apple-system"/>
                <a:hlinkClick r:id="rId4">
                  <a:extLst>
                    <a:ext uri="{A12FA001-AC4F-418D-AE19-62706E023703}">
                      <ahyp:hlinkClr xmlns:ahyp="http://schemas.microsoft.com/office/drawing/2018/hyperlinkcolor" val="tx"/>
                    </a:ext>
                  </a:extLst>
                </a:hlinkClick>
              </a:rPr>
              <a:t>Hearing Review (Phonak 3) – Ten Steps to Clinical Applications &amp; Providing Feedback for </a:t>
            </a:r>
            <a:r>
              <a:rPr lang="en-US" dirty="0" err="1">
                <a:solidFill>
                  <a:srgbClr val="660033"/>
                </a:solidFill>
                <a:latin typeface="-apple-system"/>
                <a:hlinkClick r:id="rId4">
                  <a:extLst>
                    <a:ext uri="{A12FA001-AC4F-418D-AE19-62706E023703}">
                      <ahyp:hlinkClr xmlns:ahyp="http://schemas.microsoft.com/office/drawing/2018/hyperlinkcolor" val="tx"/>
                    </a:ext>
                  </a:extLst>
                </a:hlinkClick>
              </a:rPr>
              <a:t>eAudiology</a:t>
            </a:r>
            <a:endParaRPr lang="en-US" dirty="0">
              <a:solidFill>
                <a:srgbClr val="660033"/>
              </a:solidFill>
              <a:latin typeface="-apple-system"/>
            </a:endParaRPr>
          </a:p>
          <a:p>
            <a:pPr marL="457200" lvl="1" indent="0">
              <a:buNone/>
            </a:pPr>
            <a:r>
              <a:rPr lang="en-US" b="0" i="0" dirty="0">
                <a:solidFill>
                  <a:srgbClr val="212529"/>
                </a:solidFill>
                <a:effectLst/>
                <a:latin typeface="-apple-system"/>
              </a:rPr>
              <a:t>This resource from Phonak ABCs step-by-step guide has described steps to follow when implementing tele-audiology at your facility, as well as how to receive feedback to further improve the tele-audiology services that you provide. </a:t>
            </a:r>
            <a:endParaRPr lang="en-US" dirty="0"/>
          </a:p>
        </p:txBody>
      </p:sp>
      <p:sp>
        <p:nvSpPr>
          <p:cNvPr id="5" name="TextBox 4">
            <a:extLst>
              <a:ext uri="{FF2B5EF4-FFF2-40B4-BE49-F238E27FC236}">
                <a16:creationId xmlns:a16="http://schemas.microsoft.com/office/drawing/2014/main" id="{84745E37-7758-41BB-A6F5-EBE49C8B1DB6}"/>
              </a:ext>
            </a:extLst>
          </p:cNvPr>
          <p:cNvSpPr txBox="1"/>
          <p:nvPr/>
        </p:nvSpPr>
        <p:spPr>
          <a:xfrm>
            <a:off x="10560050" y="6311900"/>
            <a:ext cx="1555750" cy="400110"/>
          </a:xfrm>
          <a:prstGeom prst="rect">
            <a:avLst/>
          </a:prstGeom>
          <a:noFill/>
          <a:ln w="25400">
            <a:solidFill>
              <a:srgbClr val="6C002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020C8D6-64DA-4718-8933-487A0BAD2FED}"/>
              </a:ext>
            </a:extLst>
          </p:cNvPr>
          <p:cNvSpPr txBox="1"/>
          <p:nvPr/>
        </p:nvSpPr>
        <p:spPr>
          <a:xfrm>
            <a:off x="5403850" y="6311900"/>
            <a:ext cx="1384300" cy="400110"/>
          </a:xfrm>
          <a:prstGeom prst="rect">
            <a:avLst/>
          </a:prstGeom>
          <a:noFill/>
          <a:ln w="25400">
            <a:solidFill>
              <a:srgbClr val="6C0024"/>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92CA7474-1333-4017-A42F-49F8512F6402}"/>
              </a:ext>
            </a:extLst>
          </p:cNvPr>
          <p:cNvSpPr/>
          <p:nvPr/>
        </p:nvSpPr>
        <p:spPr>
          <a:xfrm>
            <a:off x="11785600" y="6438900"/>
            <a:ext cx="254000" cy="158750"/>
          </a:xfrm>
          <a:prstGeom prst="rightArrow">
            <a:avLst/>
          </a:prstGeom>
          <a:solidFill>
            <a:srgbClr val="9A0033"/>
          </a:solidFill>
          <a:ln>
            <a:solidFill>
              <a:srgbClr val="6C0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263780F-5DD5-4988-B208-567CA108B036}"/>
              </a:ext>
            </a:extLst>
          </p:cNvPr>
          <p:cNvSpPr txBox="1"/>
          <p:nvPr/>
        </p:nvSpPr>
        <p:spPr>
          <a:xfrm>
            <a:off x="76200" y="6311900"/>
            <a:ext cx="1954078" cy="400110"/>
          </a:xfrm>
          <a:prstGeom prst="rect">
            <a:avLst/>
          </a:prstGeom>
          <a:noFill/>
          <a:ln w="25400">
            <a:solidFill>
              <a:srgbClr val="6C0024"/>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E8E63129-3805-4F9C-8BBE-A13BF9ACB34E}"/>
              </a:ext>
            </a:extLst>
          </p:cNvPr>
          <p:cNvPicPr>
            <a:picLocks noChangeAspect="1"/>
          </p:cNvPicPr>
          <p:nvPr/>
        </p:nvPicPr>
        <p:blipFill>
          <a:blip r:embed="rId8"/>
          <a:stretch>
            <a:fillRect/>
          </a:stretch>
        </p:blipFill>
        <p:spPr>
          <a:xfrm rot="10800000">
            <a:off x="152400" y="6426069"/>
            <a:ext cx="274344" cy="195089"/>
          </a:xfrm>
          <a:prstGeom prst="rect">
            <a:avLst/>
          </a:prstGeom>
        </p:spPr>
      </p:pic>
    </p:spTree>
    <p:extLst>
      <p:ext uri="{BB962C8B-B14F-4D97-AF65-F5344CB8AC3E}">
        <p14:creationId xmlns:p14="http://schemas.microsoft.com/office/powerpoint/2010/main" val="1417723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2DAD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FD46-37D5-4869-B2AB-B903FF878E6C}"/>
              </a:ext>
            </a:extLst>
          </p:cNvPr>
          <p:cNvSpPr>
            <a:spLocks noGrp="1"/>
          </p:cNvSpPr>
          <p:nvPr>
            <p:ph type="title"/>
          </p:nvPr>
        </p:nvSpPr>
        <p:spPr/>
        <p:txBody>
          <a:bodyPr/>
          <a:lstStyle/>
          <a:p>
            <a:r>
              <a:rPr lang="en-US" b="1" dirty="0">
                <a:solidFill>
                  <a:srgbClr val="6C0024"/>
                </a:solidFill>
              </a:rPr>
              <a:t>Hearing Review ABC Guide</a:t>
            </a:r>
          </a:p>
        </p:txBody>
      </p:sp>
      <p:sp>
        <p:nvSpPr>
          <p:cNvPr id="3" name="Content Placeholder 2">
            <a:extLst>
              <a:ext uri="{FF2B5EF4-FFF2-40B4-BE49-F238E27FC236}">
                <a16:creationId xmlns:a16="http://schemas.microsoft.com/office/drawing/2014/main" id="{5625843F-8332-4F21-BE5A-435855FDACC8}"/>
              </a:ext>
            </a:extLst>
          </p:cNvPr>
          <p:cNvSpPr>
            <a:spLocks noGrp="1"/>
          </p:cNvSpPr>
          <p:nvPr>
            <p:ph idx="1"/>
          </p:nvPr>
        </p:nvSpPr>
        <p:spPr/>
        <p:txBody>
          <a:bodyPr>
            <a:normAutofit/>
          </a:bodyPr>
          <a:lstStyle/>
          <a:p>
            <a:pPr marL="0" indent="0">
              <a:buNone/>
            </a:pPr>
            <a:r>
              <a:rPr lang="en-US" dirty="0">
                <a:solidFill>
                  <a:srgbClr val="660033"/>
                </a:solidFill>
                <a:hlinkClick r:id="rId2">
                  <a:extLst>
                    <a:ext uri="{A12FA001-AC4F-418D-AE19-62706E023703}">
                      <ahyp:hlinkClr xmlns:ahyp="http://schemas.microsoft.com/office/drawing/2018/hyperlinkcolor" val="tx"/>
                    </a:ext>
                  </a:extLst>
                </a:hlinkClick>
              </a:rPr>
              <a:t>Hearing Review (Phonak 4) – Ten Steps to Employee Training </a:t>
            </a:r>
            <a:endParaRPr lang="en-US" dirty="0">
              <a:solidFill>
                <a:srgbClr val="660033"/>
              </a:solidFill>
            </a:endParaRPr>
          </a:p>
          <a:p>
            <a:pPr marL="457200" lvl="1" indent="0">
              <a:buNone/>
            </a:pPr>
            <a:r>
              <a:rPr lang="en-US" b="0" i="0" dirty="0">
                <a:solidFill>
                  <a:srgbClr val="212529"/>
                </a:solidFill>
                <a:effectLst/>
                <a:latin typeface="-apple-system"/>
              </a:rPr>
              <a:t>This resource from Phonak ABCs step-by-step guide provides a helpful list of steps to follow when training employees in the use of tele-audiology and how to make this implementation process pleasant for both employees and patients.</a:t>
            </a:r>
          </a:p>
          <a:p>
            <a:pPr marL="0" indent="0">
              <a:buNone/>
            </a:pPr>
            <a:br>
              <a:rPr lang="en-US" dirty="0"/>
            </a:br>
            <a:r>
              <a:rPr lang="en-US" dirty="0">
                <a:solidFill>
                  <a:srgbClr val="660033"/>
                </a:solidFill>
                <a:hlinkClick r:id="rId3">
                  <a:extLst>
                    <a:ext uri="{A12FA001-AC4F-418D-AE19-62706E023703}">
                      <ahyp:hlinkClr xmlns:ahyp="http://schemas.microsoft.com/office/drawing/2018/hyperlinkcolor" val="tx"/>
                    </a:ext>
                  </a:extLst>
                </a:hlinkClick>
              </a:rPr>
              <a:t>Hearing Review (Phonak 5) – Ten Steps to Scheduling &amp; Reimbursement for </a:t>
            </a:r>
            <a:r>
              <a:rPr lang="en-US" dirty="0" err="1">
                <a:solidFill>
                  <a:srgbClr val="660033"/>
                </a:solidFill>
                <a:hlinkClick r:id="rId3">
                  <a:extLst>
                    <a:ext uri="{A12FA001-AC4F-418D-AE19-62706E023703}">
                      <ahyp:hlinkClr xmlns:ahyp="http://schemas.microsoft.com/office/drawing/2018/hyperlinkcolor" val="tx"/>
                    </a:ext>
                  </a:extLst>
                </a:hlinkClick>
              </a:rPr>
              <a:t>eAudiology</a:t>
            </a:r>
            <a:endParaRPr lang="en-US" dirty="0">
              <a:solidFill>
                <a:srgbClr val="660033"/>
              </a:solidFill>
            </a:endParaRPr>
          </a:p>
          <a:p>
            <a:pPr marL="457200" lvl="1" indent="0">
              <a:buNone/>
            </a:pPr>
            <a:r>
              <a:rPr lang="en-US" b="0" i="0" dirty="0">
                <a:solidFill>
                  <a:srgbClr val="212529"/>
                </a:solidFill>
                <a:effectLst/>
                <a:latin typeface="-apple-system"/>
              </a:rPr>
              <a:t>This resource from Phonak ABCs step-by-step guide provides tips for scheduling and reimbursement for tele-audiology services.</a:t>
            </a:r>
            <a:endParaRPr lang="en-US" dirty="0"/>
          </a:p>
        </p:txBody>
      </p:sp>
      <p:sp>
        <p:nvSpPr>
          <p:cNvPr id="5" name="TextBox 4">
            <a:extLst>
              <a:ext uri="{FF2B5EF4-FFF2-40B4-BE49-F238E27FC236}">
                <a16:creationId xmlns:a16="http://schemas.microsoft.com/office/drawing/2014/main" id="{84745E37-7758-41BB-A6F5-EBE49C8B1DB6}"/>
              </a:ext>
            </a:extLst>
          </p:cNvPr>
          <p:cNvSpPr txBox="1"/>
          <p:nvPr/>
        </p:nvSpPr>
        <p:spPr>
          <a:xfrm>
            <a:off x="10560050" y="6311900"/>
            <a:ext cx="1555750" cy="400110"/>
          </a:xfrm>
          <a:prstGeom prst="rect">
            <a:avLst/>
          </a:prstGeom>
          <a:noFill/>
          <a:ln w="25400">
            <a:solidFill>
              <a:srgbClr val="6C002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020C8D6-64DA-4718-8933-487A0BAD2FED}"/>
              </a:ext>
            </a:extLst>
          </p:cNvPr>
          <p:cNvSpPr txBox="1"/>
          <p:nvPr/>
        </p:nvSpPr>
        <p:spPr>
          <a:xfrm>
            <a:off x="5403850" y="6311900"/>
            <a:ext cx="1384300" cy="400110"/>
          </a:xfrm>
          <a:prstGeom prst="rect">
            <a:avLst/>
          </a:prstGeom>
          <a:noFill/>
          <a:ln w="25400">
            <a:solidFill>
              <a:srgbClr val="6C0024"/>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92CA7474-1333-4017-A42F-49F8512F6402}"/>
              </a:ext>
            </a:extLst>
          </p:cNvPr>
          <p:cNvSpPr/>
          <p:nvPr/>
        </p:nvSpPr>
        <p:spPr>
          <a:xfrm>
            <a:off x="11785600" y="6438900"/>
            <a:ext cx="254000" cy="158750"/>
          </a:xfrm>
          <a:prstGeom prst="rightArrow">
            <a:avLst/>
          </a:prstGeom>
          <a:solidFill>
            <a:srgbClr val="9A0033"/>
          </a:solidFill>
          <a:ln>
            <a:solidFill>
              <a:srgbClr val="6C0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263780F-5DD5-4988-B208-567CA108B036}"/>
              </a:ext>
            </a:extLst>
          </p:cNvPr>
          <p:cNvSpPr txBox="1"/>
          <p:nvPr/>
        </p:nvSpPr>
        <p:spPr>
          <a:xfrm>
            <a:off x="76200" y="6311900"/>
            <a:ext cx="1954078" cy="400110"/>
          </a:xfrm>
          <a:prstGeom prst="rect">
            <a:avLst/>
          </a:prstGeom>
          <a:noFill/>
          <a:ln w="25400">
            <a:solidFill>
              <a:srgbClr val="6C0024"/>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E8E63129-3805-4F9C-8BBE-A13BF9ACB34E}"/>
              </a:ext>
            </a:extLst>
          </p:cNvPr>
          <p:cNvPicPr>
            <a:picLocks noChangeAspect="1"/>
          </p:cNvPicPr>
          <p:nvPr/>
        </p:nvPicPr>
        <p:blipFill>
          <a:blip r:embed="rId7"/>
          <a:stretch>
            <a:fillRect/>
          </a:stretch>
        </p:blipFill>
        <p:spPr>
          <a:xfrm rot="10800000">
            <a:off x="152400" y="6426069"/>
            <a:ext cx="274344" cy="195089"/>
          </a:xfrm>
          <a:prstGeom prst="rect">
            <a:avLst/>
          </a:prstGeom>
        </p:spPr>
      </p:pic>
    </p:spTree>
    <p:extLst>
      <p:ext uri="{BB962C8B-B14F-4D97-AF65-F5344CB8AC3E}">
        <p14:creationId xmlns:p14="http://schemas.microsoft.com/office/powerpoint/2010/main" val="2665867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2DAD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FD46-37D5-4869-B2AB-B903FF878E6C}"/>
              </a:ext>
            </a:extLst>
          </p:cNvPr>
          <p:cNvSpPr>
            <a:spLocks noGrp="1"/>
          </p:cNvSpPr>
          <p:nvPr>
            <p:ph type="title"/>
          </p:nvPr>
        </p:nvSpPr>
        <p:spPr/>
        <p:txBody>
          <a:bodyPr/>
          <a:lstStyle/>
          <a:p>
            <a:r>
              <a:rPr lang="en-US" b="1" dirty="0">
                <a:solidFill>
                  <a:srgbClr val="6C0024"/>
                </a:solidFill>
              </a:rPr>
              <a:t>Hearing Review ABC Guide</a:t>
            </a:r>
          </a:p>
        </p:txBody>
      </p:sp>
      <p:sp>
        <p:nvSpPr>
          <p:cNvPr id="3" name="Content Placeholder 2">
            <a:extLst>
              <a:ext uri="{FF2B5EF4-FFF2-40B4-BE49-F238E27FC236}">
                <a16:creationId xmlns:a16="http://schemas.microsoft.com/office/drawing/2014/main" id="{5625843F-8332-4F21-BE5A-435855FDACC8}"/>
              </a:ext>
            </a:extLst>
          </p:cNvPr>
          <p:cNvSpPr>
            <a:spLocks noGrp="1"/>
          </p:cNvSpPr>
          <p:nvPr>
            <p:ph idx="1"/>
          </p:nvPr>
        </p:nvSpPr>
        <p:spPr>
          <a:xfrm>
            <a:off x="838200" y="1825624"/>
            <a:ext cx="10515600" cy="4164359"/>
          </a:xfrm>
        </p:spPr>
        <p:txBody>
          <a:bodyPr>
            <a:normAutofit fontScale="92500" lnSpcReduction="20000"/>
          </a:bodyPr>
          <a:lstStyle/>
          <a:p>
            <a:pPr marL="0" indent="0">
              <a:buNone/>
            </a:pPr>
            <a:r>
              <a:rPr lang="en-US" dirty="0">
                <a:solidFill>
                  <a:srgbClr val="6C0024"/>
                </a:solidFill>
                <a:hlinkClick r:id="rId2">
                  <a:extLst>
                    <a:ext uri="{A12FA001-AC4F-418D-AE19-62706E023703}">
                      <ahyp:hlinkClr xmlns:ahyp="http://schemas.microsoft.com/office/drawing/2018/hyperlinkcolor" val="tx"/>
                    </a:ext>
                  </a:extLst>
                </a:hlinkClick>
              </a:rPr>
              <a:t>Hearing Review (Phonak 6) - Ten Steps to Technology &amp; Connectivity for </a:t>
            </a:r>
            <a:r>
              <a:rPr lang="en-US" dirty="0" err="1">
                <a:solidFill>
                  <a:srgbClr val="6C0024"/>
                </a:solidFill>
                <a:hlinkClick r:id="rId2">
                  <a:extLst>
                    <a:ext uri="{A12FA001-AC4F-418D-AE19-62706E023703}">
                      <ahyp:hlinkClr xmlns:ahyp="http://schemas.microsoft.com/office/drawing/2018/hyperlinkcolor" val="tx"/>
                    </a:ext>
                  </a:extLst>
                </a:hlinkClick>
              </a:rPr>
              <a:t>eAudiology</a:t>
            </a:r>
            <a:endParaRPr lang="en-US" dirty="0">
              <a:solidFill>
                <a:srgbClr val="6C0024"/>
              </a:solidFill>
            </a:endParaRPr>
          </a:p>
          <a:p>
            <a:pPr marL="457200" lvl="1" indent="0">
              <a:buNone/>
            </a:pPr>
            <a:r>
              <a:rPr lang="en-US" dirty="0">
                <a:solidFill>
                  <a:srgbClr val="000000"/>
                </a:solidFill>
                <a:effectLst/>
                <a:ea typeface="Times New Roman" panose="02020603050405020304" pitchFamily="18" charset="0"/>
              </a:rPr>
              <a:t>This resource from Phonak ABCs step-by-step guide outlines steps to follow to help you ensure that you have the proper technology and connection capabilities needed to provide tele-audiology services. </a:t>
            </a:r>
          </a:p>
          <a:p>
            <a:pPr marL="0" indent="0">
              <a:buNone/>
            </a:pPr>
            <a:r>
              <a:rPr lang="en-US" dirty="0">
                <a:solidFill>
                  <a:srgbClr val="660033"/>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Hearing Review (Phonak 7) – Ten Steps to Talking to Clients about </a:t>
            </a:r>
            <a:r>
              <a:rPr lang="en-US" dirty="0" err="1">
                <a:solidFill>
                  <a:srgbClr val="660033"/>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eAudiology</a:t>
            </a:r>
            <a:endParaRPr lang="en-US" dirty="0">
              <a:solidFill>
                <a:srgbClr val="660033"/>
              </a:solidFill>
              <a:effectLst/>
              <a:ea typeface="Times New Roman" panose="02020603050405020304" pitchFamily="18" charset="0"/>
            </a:endParaRPr>
          </a:p>
          <a:p>
            <a:pPr marL="457200" lvl="1" indent="0">
              <a:buNone/>
            </a:pPr>
            <a:r>
              <a:rPr lang="en-US" b="0" i="0" dirty="0">
                <a:solidFill>
                  <a:srgbClr val="212529"/>
                </a:solidFill>
                <a:effectLst/>
                <a:latin typeface="-apple-system"/>
              </a:rPr>
              <a:t>This resource from Phonak ABCs step-by-step guide provides helpful guidance on how to determine tele-audiology need from your patients, as well as how to inform your patients about tele-audiology. </a:t>
            </a:r>
          </a:p>
          <a:p>
            <a:pPr marL="0" indent="0">
              <a:buNone/>
            </a:pPr>
            <a:r>
              <a:rPr lang="en-US" dirty="0">
                <a:solidFill>
                  <a:srgbClr val="660033"/>
                </a:solidFill>
                <a:latin typeface="-apple-system"/>
                <a:ea typeface="Times New Roman" panose="02020603050405020304" pitchFamily="18" charset="0"/>
                <a:hlinkClick r:id="rId4">
                  <a:extLst>
                    <a:ext uri="{A12FA001-AC4F-418D-AE19-62706E023703}">
                      <ahyp:hlinkClr xmlns:ahyp="http://schemas.microsoft.com/office/drawing/2018/hyperlinkcolor" val="tx"/>
                    </a:ext>
                  </a:extLst>
                </a:hlinkClick>
              </a:rPr>
              <a:t>Hearing Review (Phonak 8) – Ten Steps to Client Selection &amp; Other Consideration for </a:t>
            </a:r>
            <a:r>
              <a:rPr lang="en-US" dirty="0" err="1">
                <a:solidFill>
                  <a:srgbClr val="660033"/>
                </a:solidFill>
                <a:latin typeface="-apple-system"/>
                <a:ea typeface="Times New Roman" panose="02020603050405020304" pitchFamily="18" charset="0"/>
                <a:hlinkClick r:id="rId4">
                  <a:extLst>
                    <a:ext uri="{A12FA001-AC4F-418D-AE19-62706E023703}">
                      <ahyp:hlinkClr xmlns:ahyp="http://schemas.microsoft.com/office/drawing/2018/hyperlinkcolor" val="tx"/>
                    </a:ext>
                  </a:extLst>
                </a:hlinkClick>
              </a:rPr>
              <a:t>eAudiology</a:t>
            </a:r>
            <a:endParaRPr lang="en-US" dirty="0">
              <a:solidFill>
                <a:srgbClr val="660033"/>
              </a:solidFill>
              <a:latin typeface="-apple-system"/>
              <a:ea typeface="Times New Roman" panose="02020603050405020304" pitchFamily="18" charset="0"/>
            </a:endParaRPr>
          </a:p>
          <a:p>
            <a:pPr marL="457200" lvl="1" indent="0">
              <a:buNone/>
            </a:pPr>
            <a:r>
              <a:rPr lang="en-US" b="0" i="0" dirty="0">
                <a:solidFill>
                  <a:srgbClr val="212529"/>
                </a:solidFill>
                <a:effectLst/>
                <a:latin typeface="-apple-system"/>
              </a:rPr>
              <a:t>This resource from Phonak ABCs step-by-step guide discusses key questions and characteristics of patients who will likely benefit from the use of tele-audiology services. </a:t>
            </a:r>
            <a:endParaRPr lang="en-US" dirty="0">
              <a:solidFill>
                <a:srgbClr val="660033"/>
              </a:solidFill>
              <a:latin typeface="-apple-system"/>
              <a:ea typeface="Times New Roman" panose="02020603050405020304" pitchFamily="18" charset="0"/>
            </a:endParaRPr>
          </a:p>
          <a:p>
            <a:pPr marL="0" indent="0">
              <a:buNone/>
            </a:pPr>
            <a:endParaRPr lang="en-US" dirty="0">
              <a:solidFill>
                <a:srgbClr val="660033"/>
              </a:solidFill>
              <a:latin typeface="-apple-system"/>
              <a:ea typeface="Times New Roman" panose="02020603050405020304" pitchFamily="18" charset="0"/>
            </a:endParaRPr>
          </a:p>
          <a:p>
            <a:pPr marL="0" indent="0">
              <a:buNone/>
            </a:pPr>
            <a:endParaRPr lang="en-US" dirty="0">
              <a:solidFill>
                <a:srgbClr val="660033"/>
              </a:solidFill>
              <a:effectLst/>
              <a:ea typeface="Times New Roman" panose="02020603050405020304" pitchFamily="18" charset="0"/>
            </a:endParaRPr>
          </a:p>
        </p:txBody>
      </p:sp>
      <p:sp>
        <p:nvSpPr>
          <p:cNvPr id="5" name="TextBox 4">
            <a:extLst>
              <a:ext uri="{FF2B5EF4-FFF2-40B4-BE49-F238E27FC236}">
                <a16:creationId xmlns:a16="http://schemas.microsoft.com/office/drawing/2014/main" id="{84745E37-7758-41BB-A6F5-EBE49C8B1DB6}"/>
              </a:ext>
            </a:extLst>
          </p:cNvPr>
          <p:cNvSpPr txBox="1"/>
          <p:nvPr/>
        </p:nvSpPr>
        <p:spPr>
          <a:xfrm>
            <a:off x="10560050" y="6311900"/>
            <a:ext cx="1555750" cy="400110"/>
          </a:xfrm>
          <a:prstGeom prst="rect">
            <a:avLst/>
          </a:prstGeom>
          <a:noFill/>
          <a:ln w="25400">
            <a:solidFill>
              <a:srgbClr val="6C0024"/>
            </a:solidFill>
          </a:ln>
        </p:spPr>
        <p:txBody>
          <a:bodyPr wrap="square" rtlCol="0">
            <a:spAutoFit/>
          </a:bodyPr>
          <a:lstStyle/>
          <a:p>
            <a:r>
              <a:rPr lang="en-US" sz="2000" dirty="0">
                <a:hlinkClick r:id="rId5" action="ppaction://hlinksldjump">
                  <a:extLst>
                    <a:ext uri="{A12FA001-AC4F-418D-AE19-62706E023703}">
                      <ahyp:hlinkClr xmlns:ahyp="http://schemas.microsoft.com/office/drawing/2018/hyperlinkcolor" val="tx"/>
                    </a:ext>
                  </a:extLst>
                </a:hlinkClick>
              </a:rPr>
              <a:t>Next Page</a:t>
            </a:r>
            <a:endParaRPr lang="en-US" sz="2000" dirty="0"/>
          </a:p>
        </p:txBody>
      </p:sp>
      <p:sp>
        <p:nvSpPr>
          <p:cNvPr id="6" name="TextBox 5">
            <a:extLst>
              <a:ext uri="{FF2B5EF4-FFF2-40B4-BE49-F238E27FC236}">
                <a16:creationId xmlns:a16="http://schemas.microsoft.com/office/drawing/2014/main" id="{8020C8D6-64DA-4718-8933-487A0BAD2FED}"/>
              </a:ext>
            </a:extLst>
          </p:cNvPr>
          <p:cNvSpPr txBox="1"/>
          <p:nvPr/>
        </p:nvSpPr>
        <p:spPr>
          <a:xfrm>
            <a:off x="5403850" y="6311900"/>
            <a:ext cx="1384300" cy="400110"/>
          </a:xfrm>
          <a:prstGeom prst="rect">
            <a:avLst/>
          </a:prstGeom>
          <a:noFill/>
          <a:ln w="25400">
            <a:solidFill>
              <a:srgbClr val="6C0024"/>
            </a:solidFill>
          </a:ln>
        </p:spPr>
        <p:txBody>
          <a:bodyPr wrap="square" rtlCol="0">
            <a:spAutoFit/>
          </a:bodyPr>
          <a:lstStyle/>
          <a:p>
            <a:pPr algn="ctr"/>
            <a:r>
              <a:rPr lang="en-US" sz="2000" dirty="0">
                <a:hlinkClick r:id="rId6" action="ppaction://hlinksldjump">
                  <a:extLst>
                    <a:ext uri="{A12FA001-AC4F-418D-AE19-62706E023703}">
                      <ahyp:hlinkClr xmlns:ahyp="http://schemas.microsoft.com/office/drawing/2018/hyperlinkcolor" val="tx"/>
                    </a:ext>
                  </a:extLst>
                </a:hlinkClick>
              </a:rPr>
              <a:t>Main Page</a:t>
            </a:r>
            <a:endParaRPr lang="en-US" sz="2000" dirty="0"/>
          </a:p>
        </p:txBody>
      </p:sp>
      <p:sp>
        <p:nvSpPr>
          <p:cNvPr id="7" name="Arrow: Right 6">
            <a:extLst>
              <a:ext uri="{FF2B5EF4-FFF2-40B4-BE49-F238E27FC236}">
                <a16:creationId xmlns:a16="http://schemas.microsoft.com/office/drawing/2014/main" id="{92CA7474-1333-4017-A42F-49F8512F6402}"/>
              </a:ext>
            </a:extLst>
          </p:cNvPr>
          <p:cNvSpPr/>
          <p:nvPr/>
        </p:nvSpPr>
        <p:spPr>
          <a:xfrm>
            <a:off x="11785600" y="6438900"/>
            <a:ext cx="254000" cy="158750"/>
          </a:xfrm>
          <a:prstGeom prst="rightArrow">
            <a:avLst/>
          </a:prstGeom>
          <a:solidFill>
            <a:srgbClr val="9A0033"/>
          </a:solidFill>
          <a:ln>
            <a:solidFill>
              <a:srgbClr val="6C0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263780F-5DD5-4988-B208-567CA108B036}"/>
              </a:ext>
            </a:extLst>
          </p:cNvPr>
          <p:cNvSpPr txBox="1"/>
          <p:nvPr/>
        </p:nvSpPr>
        <p:spPr>
          <a:xfrm>
            <a:off x="76200" y="6311900"/>
            <a:ext cx="1954078" cy="400110"/>
          </a:xfrm>
          <a:prstGeom prst="rect">
            <a:avLst/>
          </a:prstGeom>
          <a:noFill/>
          <a:ln w="25400">
            <a:solidFill>
              <a:srgbClr val="6C0024"/>
            </a:solidFill>
          </a:ln>
        </p:spPr>
        <p:txBody>
          <a:bodyPr wrap="square" rtlCol="0">
            <a:spAutoFit/>
          </a:bodyPr>
          <a:lstStyle/>
          <a:p>
            <a:pPr algn="r"/>
            <a:r>
              <a:rPr lang="en-US" sz="2000" dirty="0">
                <a:hlinkClick r:id="rId7"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4" name="Picture 3">
            <a:extLst>
              <a:ext uri="{FF2B5EF4-FFF2-40B4-BE49-F238E27FC236}">
                <a16:creationId xmlns:a16="http://schemas.microsoft.com/office/drawing/2014/main" id="{E8E63129-3805-4F9C-8BBE-A13BF9ACB34E}"/>
              </a:ext>
            </a:extLst>
          </p:cNvPr>
          <p:cNvPicPr>
            <a:picLocks noChangeAspect="1"/>
          </p:cNvPicPr>
          <p:nvPr/>
        </p:nvPicPr>
        <p:blipFill>
          <a:blip r:embed="rId8"/>
          <a:stretch>
            <a:fillRect/>
          </a:stretch>
        </p:blipFill>
        <p:spPr>
          <a:xfrm rot="10800000">
            <a:off x="152400" y="6426069"/>
            <a:ext cx="274344" cy="195089"/>
          </a:xfrm>
          <a:prstGeom prst="rect">
            <a:avLst/>
          </a:prstGeom>
        </p:spPr>
      </p:pic>
    </p:spTree>
    <p:extLst>
      <p:ext uri="{BB962C8B-B14F-4D97-AF65-F5344CB8AC3E}">
        <p14:creationId xmlns:p14="http://schemas.microsoft.com/office/powerpoint/2010/main" val="3082126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2DAD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FD46-37D5-4869-B2AB-B903FF878E6C}"/>
              </a:ext>
            </a:extLst>
          </p:cNvPr>
          <p:cNvSpPr>
            <a:spLocks noGrp="1"/>
          </p:cNvSpPr>
          <p:nvPr>
            <p:ph type="title"/>
          </p:nvPr>
        </p:nvSpPr>
        <p:spPr/>
        <p:txBody>
          <a:bodyPr/>
          <a:lstStyle/>
          <a:p>
            <a:r>
              <a:rPr lang="en-US" b="1" dirty="0">
                <a:solidFill>
                  <a:srgbClr val="6C0024"/>
                </a:solidFill>
              </a:rPr>
              <a:t>Hearing Review ABC Guide</a:t>
            </a:r>
          </a:p>
        </p:txBody>
      </p:sp>
      <p:sp>
        <p:nvSpPr>
          <p:cNvPr id="3" name="Content Placeholder 2">
            <a:extLst>
              <a:ext uri="{FF2B5EF4-FFF2-40B4-BE49-F238E27FC236}">
                <a16:creationId xmlns:a16="http://schemas.microsoft.com/office/drawing/2014/main" id="{5625843F-8332-4F21-BE5A-435855FDACC8}"/>
              </a:ext>
            </a:extLst>
          </p:cNvPr>
          <p:cNvSpPr>
            <a:spLocks noGrp="1"/>
          </p:cNvSpPr>
          <p:nvPr>
            <p:ph idx="1"/>
          </p:nvPr>
        </p:nvSpPr>
        <p:spPr/>
        <p:txBody>
          <a:bodyPr>
            <a:normAutofit/>
          </a:bodyPr>
          <a:lstStyle/>
          <a:p>
            <a:pPr marL="0" indent="0">
              <a:buNone/>
            </a:pPr>
            <a:r>
              <a:rPr lang="en-US" dirty="0">
                <a:solidFill>
                  <a:srgbClr val="660033"/>
                </a:solidFill>
                <a:hlinkClick r:id="rId2">
                  <a:extLst>
                    <a:ext uri="{A12FA001-AC4F-418D-AE19-62706E023703}">
                      <ahyp:hlinkClr xmlns:ahyp="http://schemas.microsoft.com/office/drawing/2018/hyperlinkcolor" val="tx"/>
                    </a:ext>
                  </a:extLst>
                </a:hlinkClick>
              </a:rPr>
              <a:t>Hearing Review (Phonak 9) – Ten Steps to Family-Centered Care for </a:t>
            </a:r>
            <a:r>
              <a:rPr lang="en-US" dirty="0" err="1">
                <a:solidFill>
                  <a:srgbClr val="660033"/>
                </a:solidFill>
                <a:hlinkClick r:id="rId2">
                  <a:extLst>
                    <a:ext uri="{A12FA001-AC4F-418D-AE19-62706E023703}">
                      <ahyp:hlinkClr xmlns:ahyp="http://schemas.microsoft.com/office/drawing/2018/hyperlinkcolor" val="tx"/>
                    </a:ext>
                  </a:extLst>
                </a:hlinkClick>
              </a:rPr>
              <a:t>eAudiology</a:t>
            </a:r>
            <a:endParaRPr lang="en-US" dirty="0">
              <a:solidFill>
                <a:srgbClr val="660033"/>
              </a:solidFill>
            </a:endParaRPr>
          </a:p>
          <a:p>
            <a:pPr marL="457200" lvl="1" indent="0">
              <a:buNone/>
            </a:pPr>
            <a:r>
              <a:rPr lang="en-US" b="0" i="0" dirty="0">
                <a:solidFill>
                  <a:srgbClr val="212529"/>
                </a:solidFill>
                <a:effectLst/>
                <a:latin typeface="-apple-system"/>
              </a:rPr>
              <a:t>This resource from Phonak ABCs step-by-step guide provides helpful tips to consider in order to provide effective and meaningful family-centered care while using a tele-audiology service delivery model. </a:t>
            </a:r>
            <a:endParaRPr lang="en-US" dirty="0">
              <a:solidFill>
                <a:srgbClr val="6C0024"/>
              </a:solidFill>
              <a:hlinkClick r:id="rId3">
                <a:extLst>
                  <a:ext uri="{A12FA001-AC4F-418D-AE19-62706E023703}">
                    <ahyp:hlinkClr xmlns:ahyp="http://schemas.microsoft.com/office/drawing/2018/hyperlinkcolor" val="tx"/>
                  </a:ext>
                </a:extLst>
              </a:hlinkClick>
            </a:endParaRPr>
          </a:p>
          <a:p>
            <a:pPr marL="0" indent="0">
              <a:buNone/>
            </a:pPr>
            <a:r>
              <a:rPr lang="en-US" dirty="0">
                <a:solidFill>
                  <a:srgbClr val="6C0024"/>
                </a:solidFill>
                <a:hlinkClick r:id="rId3">
                  <a:extLst>
                    <a:ext uri="{A12FA001-AC4F-418D-AE19-62706E023703}">
                      <ahyp:hlinkClr xmlns:ahyp="http://schemas.microsoft.com/office/drawing/2018/hyperlinkcolor" val="tx"/>
                    </a:ext>
                  </a:extLst>
                </a:hlinkClick>
              </a:rPr>
              <a:t>Hearing Review (Phonak 10) - Ten Steps </a:t>
            </a:r>
            <a:r>
              <a:rPr lang="en-US" dirty="0" err="1">
                <a:solidFill>
                  <a:srgbClr val="6C0024"/>
                </a:solidFill>
                <a:hlinkClick r:id="rId3">
                  <a:extLst>
                    <a:ext uri="{A12FA001-AC4F-418D-AE19-62706E023703}">
                      <ahyp:hlinkClr xmlns:ahyp="http://schemas.microsoft.com/office/drawing/2018/hyperlinkcolor" val="tx"/>
                    </a:ext>
                  </a:extLst>
                </a:hlinkClick>
              </a:rPr>
              <a:t>tp</a:t>
            </a:r>
            <a:r>
              <a:rPr lang="en-US" dirty="0">
                <a:solidFill>
                  <a:srgbClr val="6C0024"/>
                </a:solidFill>
                <a:hlinkClick r:id="rId3">
                  <a:extLst>
                    <a:ext uri="{A12FA001-AC4F-418D-AE19-62706E023703}">
                      <ahyp:hlinkClr xmlns:ahyp="http://schemas.microsoft.com/office/drawing/2018/hyperlinkcolor" val="tx"/>
                    </a:ext>
                  </a:extLst>
                </a:hlinkClick>
              </a:rPr>
              <a:t> Record Keeping &amp; Data Protection for </a:t>
            </a:r>
            <a:r>
              <a:rPr lang="en-US" dirty="0" err="1">
                <a:solidFill>
                  <a:srgbClr val="6C0024"/>
                </a:solidFill>
                <a:hlinkClick r:id="rId3">
                  <a:extLst>
                    <a:ext uri="{A12FA001-AC4F-418D-AE19-62706E023703}">
                      <ahyp:hlinkClr xmlns:ahyp="http://schemas.microsoft.com/office/drawing/2018/hyperlinkcolor" val="tx"/>
                    </a:ext>
                  </a:extLst>
                </a:hlinkClick>
              </a:rPr>
              <a:t>eAudiology</a:t>
            </a:r>
            <a:endParaRPr lang="en-US" dirty="0">
              <a:solidFill>
                <a:srgbClr val="6C0024"/>
              </a:solidFill>
            </a:endParaRPr>
          </a:p>
          <a:p>
            <a:pPr marL="457200" lvl="1" indent="0">
              <a:buNone/>
            </a:pPr>
            <a:r>
              <a:rPr lang="en-US" dirty="0">
                <a:solidFill>
                  <a:srgbClr val="000000"/>
                </a:solidFill>
                <a:effectLst/>
                <a:ea typeface="Times New Roman" panose="02020603050405020304" pitchFamily="18" charset="0"/>
              </a:rPr>
              <a:t>This resource from Phonak ABCs step-by-step guide discusses strategies to consider in order to ensure proper security when maintaining patient records and other health information when using tele-audiology service delivery. </a:t>
            </a:r>
            <a:endParaRPr lang="en-US" dirty="0">
              <a:effectLst/>
              <a:ea typeface="Times New Roman" panose="02020603050405020304" pitchFamily="18" charset="0"/>
            </a:endParaRPr>
          </a:p>
          <a:p>
            <a:pPr marL="457200" lvl="1" indent="0">
              <a:buNone/>
            </a:pPr>
            <a:endParaRPr lang="en-US" dirty="0"/>
          </a:p>
        </p:txBody>
      </p:sp>
      <p:sp>
        <p:nvSpPr>
          <p:cNvPr id="5" name="TextBox 4">
            <a:extLst>
              <a:ext uri="{FF2B5EF4-FFF2-40B4-BE49-F238E27FC236}">
                <a16:creationId xmlns:a16="http://schemas.microsoft.com/office/drawing/2014/main" id="{84745E37-7758-41BB-A6F5-EBE49C8B1DB6}"/>
              </a:ext>
            </a:extLst>
          </p:cNvPr>
          <p:cNvSpPr txBox="1"/>
          <p:nvPr/>
        </p:nvSpPr>
        <p:spPr>
          <a:xfrm>
            <a:off x="10560050" y="6311900"/>
            <a:ext cx="1555750" cy="400110"/>
          </a:xfrm>
          <a:prstGeom prst="rect">
            <a:avLst/>
          </a:prstGeom>
          <a:noFill/>
          <a:ln w="25400">
            <a:solidFill>
              <a:srgbClr val="6C002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020C8D6-64DA-4718-8933-487A0BAD2FED}"/>
              </a:ext>
            </a:extLst>
          </p:cNvPr>
          <p:cNvSpPr txBox="1"/>
          <p:nvPr/>
        </p:nvSpPr>
        <p:spPr>
          <a:xfrm>
            <a:off x="5403850" y="6311900"/>
            <a:ext cx="1384300" cy="400110"/>
          </a:xfrm>
          <a:prstGeom prst="rect">
            <a:avLst/>
          </a:prstGeom>
          <a:noFill/>
          <a:ln w="25400">
            <a:solidFill>
              <a:srgbClr val="6C0024"/>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92CA7474-1333-4017-A42F-49F8512F6402}"/>
              </a:ext>
            </a:extLst>
          </p:cNvPr>
          <p:cNvSpPr/>
          <p:nvPr/>
        </p:nvSpPr>
        <p:spPr>
          <a:xfrm>
            <a:off x="11785600" y="6438900"/>
            <a:ext cx="254000" cy="158750"/>
          </a:xfrm>
          <a:prstGeom prst="rightArrow">
            <a:avLst/>
          </a:prstGeom>
          <a:solidFill>
            <a:srgbClr val="9A0033"/>
          </a:solidFill>
          <a:ln>
            <a:solidFill>
              <a:srgbClr val="6C0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263780F-5DD5-4988-B208-567CA108B036}"/>
              </a:ext>
            </a:extLst>
          </p:cNvPr>
          <p:cNvSpPr txBox="1"/>
          <p:nvPr/>
        </p:nvSpPr>
        <p:spPr>
          <a:xfrm>
            <a:off x="76200" y="6311900"/>
            <a:ext cx="1954078" cy="400110"/>
          </a:xfrm>
          <a:prstGeom prst="rect">
            <a:avLst/>
          </a:prstGeom>
          <a:noFill/>
          <a:ln w="25400">
            <a:solidFill>
              <a:srgbClr val="6C0024"/>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E8E63129-3805-4F9C-8BBE-A13BF9ACB34E}"/>
              </a:ext>
            </a:extLst>
          </p:cNvPr>
          <p:cNvPicPr>
            <a:picLocks noChangeAspect="1"/>
          </p:cNvPicPr>
          <p:nvPr/>
        </p:nvPicPr>
        <p:blipFill>
          <a:blip r:embed="rId7"/>
          <a:stretch>
            <a:fillRect/>
          </a:stretch>
        </p:blipFill>
        <p:spPr>
          <a:xfrm rot="10800000">
            <a:off x="152400" y="6426069"/>
            <a:ext cx="274344" cy="195089"/>
          </a:xfrm>
          <a:prstGeom prst="rect">
            <a:avLst/>
          </a:prstGeom>
        </p:spPr>
      </p:pic>
    </p:spTree>
    <p:extLst>
      <p:ext uri="{BB962C8B-B14F-4D97-AF65-F5344CB8AC3E}">
        <p14:creationId xmlns:p14="http://schemas.microsoft.com/office/powerpoint/2010/main" val="2923347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5D758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0CB7A-7B53-4B67-85E3-E634941BECDE}"/>
              </a:ext>
            </a:extLst>
          </p:cNvPr>
          <p:cNvSpPr>
            <a:spLocks noGrp="1"/>
          </p:cNvSpPr>
          <p:nvPr>
            <p:ph type="title"/>
          </p:nvPr>
        </p:nvSpPr>
        <p:spPr>
          <a:xfrm>
            <a:off x="838200" y="2888146"/>
            <a:ext cx="10515600" cy="1081708"/>
          </a:xfrm>
        </p:spPr>
        <p:txBody>
          <a:bodyPr>
            <a:noAutofit/>
          </a:bodyPr>
          <a:lstStyle/>
          <a:p>
            <a:pPr algn="ctr"/>
            <a:r>
              <a:rPr lang="en-US" sz="8000" b="1" dirty="0">
                <a:solidFill>
                  <a:schemeClr val="bg1">
                    <a:lumMod val="95000"/>
                  </a:schemeClr>
                </a:solidFill>
              </a:rPr>
              <a:t>Equipment</a:t>
            </a:r>
          </a:p>
        </p:txBody>
      </p:sp>
      <p:sp>
        <p:nvSpPr>
          <p:cNvPr id="4" name="Text Placeholder 3">
            <a:extLst>
              <a:ext uri="{FF2B5EF4-FFF2-40B4-BE49-F238E27FC236}">
                <a16:creationId xmlns:a16="http://schemas.microsoft.com/office/drawing/2014/main" id="{83E23C08-A7EC-48E3-8FE0-ECDFC304D64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40918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B2C0C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6206D-CF41-4E31-93A2-0C574705260F}"/>
              </a:ext>
            </a:extLst>
          </p:cNvPr>
          <p:cNvSpPr>
            <a:spLocks noGrp="1"/>
          </p:cNvSpPr>
          <p:nvPr>
            <p:ph type="title"/>
          </p:nvPr>
        </p:nvSpPr>
        <p:spPr/>
        <p:txBody>
          <a:bodyPr/>
          <a:lstStyle/>
          <a:p>
            <a:r>
              <a:rPr lang="en-US" b="1" dirty="0">
                <a:solidFill>
                  <a:schemeClr val="tx2">
                    <a:lumMod val="75000"/>
                  </a:schemeClr>
                </a:solidFill>
              </a:rPr>
              <a:t>Equipment</a:t>
            </a:r>
          </a:p>
        </p:txBody>
      </p:sp>
      <p:sp>
        <p:nvSpPr>
          <p:cNvPr id="3" name="Content Placeholder 2">
            <a:extLst>
              <a:ext uri="{FF2B5EF4-FFF2-40B4-BE49-F238E27FC236}">
                <a16:creationId xmlns:a16="http://schemas.microsoft.com/office/drawing/2014/main" id="{6F2F678D-3DA6-4484-B1F2-4CF3CBE9819F}"/>
              </a:ext>
            </a:extLst>
          </p:cNvPr>
          <p:cNvSpPr>
            <a:spLocks noGrp="1"/>
          </p:cNvSpPr>
          <p:nvPr>
            <p:ph idx="1"/>
          </p:nvPr>
        </p:nvSpPr>
        <p:spPr/>
        <p:txBody>
          <a:bodyPr/>
          <a:lstStyle/>
          <a:p>
            <a:pPr marL="0" indent="0">
              <a:buNone/>
            </a:pPr>
            <a:r>
              <a:rPr lang="en-US" dirty="0">
                <a:solidFill>
                  <a:schemeClr val="accent1">
                    <a:lumMod val="50000"/>
                  </a:schemeClr>
                </a:solidFill>
                <a:hlinkClick r:id="rId2">
                  <a:extLst>
                    <a:ext uri="{A12FA001-AC4F-418D-AE19-62706E023703}">
                      <ahyp:hlinkClr xmlns:ahyp="http://schemas.microsoft.com/office/drawing/2018/hyperlinkcolor" val="tx"/>
                    </a:ext>
                  </a:extLst>
                </a:hlinkClick>
              </a:rPr>
              <a:t>Hearing Review - How to Use Teleaudiology Technologies in a New Setup or in an Existing Office</a:t>
            </a:r>
            <a:endParaRPr lang="en-US" dirty="0">
              <a:solidFill>
                <a:schemeClr val="accent1">
                  <a:lumMod val="50000"/>
                </a:schemeClr>
              </a:solidFill>
            </a:endParaRPr>
          </a:p>
          <a:p>
            <a:pPr marL="457200" lvl="1" indent="0">
              <a:buNone/>
            </a:pPr>
            <a:r>
              <a:rPr lang="en-US" dirty="0">
                <a:solidFill>
                  <a:srgbClr val="000000"/>
                </a:solidFill>
                <a:effectLst/>
                <a:ea typeface="Times New Roman" panose="02020603050405020304" pitchFamily="18" charset="0"/>
              </a:rPr>
              <a:t>This article provides specific details of tele-audiology equipment options as well as delivery modalities and how to set them up. </a:t>
            </a:r>
            <a:endParaRPr lang="en-US" dirty="0">
              <a:solidFill>
                <a:srgbClr val="000000"/>
              </a:solidFill>
              <a:ea typeface="Times New Roman" panose="02020603050405020304" pitchFamily="18" charset="0"/>
            </a:endParaRPr>
          </a:p>
          <a:p>
            <a:pPr marL="0" indent="0">
              <a:buNone/>
            </a:pPr>
            <a:endParaRPr lang="en-US" dirty="0">
              <a:solidFill>
                <a:schemeClr val="accent1">
                  <a:lumMod val="50000"/>
                </a:schemeClr>
              </a:solidFill>
            </a:endParaRPr>
          </a:p>
          <a:p>
            <a:pPr marL="0" indent="0">
              <a:buNone/>
            </a:pPr>
            <a:r>
              <a:rPr lang="en-US" dirty="0">
                <a:solidFill>
                  <a:schemeClr val="accent1">
                    <a:lumMod val="50000"/>
                  </a:schemeClr>
                </a:solidFill>
              </a:rPr>
              <a:t>***For information about specific equipment options, please review the Equipment section in the NCHAM Tele-Audiology Learning Community. </a:t>
            </a:r>
          </a:p>
        </p:txBody>
      </p:sp>
      <p:sp>
        <p:nvSpPr>
          <p:cNvPr id="5" name="TextBox 4">
            <a:extLst>
              <a:ext uri="{FF2B5EF4-FFF2-40B4-BE49-F238E27FC236}">
                <a16:creationId xmlns:a16="http://schemas.microsoft.com/office/drawing/2014/main" id="{B3B9BA6B-1323-46E8-B801-70D262620143}"/>
              </a:ext>
            </a:extLst>
          </p:cNvPr>
          <p:cNvSpPr txBox="1"/>
          <p:nvPr/>
        </p:nvSpPr>
        <p:spPr>
          <a:xfrm>
            <a:off x="10598150" y="6311900"/>
            <a:ext cx="1517650" cy="400110"/>
          </a:xfrm>
          <a:prstGeom prst="rect">
            <a:avLst/>
          </a:prstGeom>
          <a:noFill/>
          <a:ln w="25400">
            <a:solidFill>
              <a:srgbClr val="5D7587"/>
            </a:solidFill>
          </a:ln>
        </p:spPr>
        <p:txBody>
          <a:bodyPr wrap="square" rtlCol="0">
            <a:spAutoFit/>
          </a:bodyPr>
          <a:lstStyle/>
          <a:p>
            <a:r>
              <a:rPr lang="en-US" sz="2000" dirty="0">
                <a:solidFill>
                  <a:schemeClr val="accent1">
                    <a:lumMod val="50000"/>
                  </a:schemeClr>
                </a:solidFill>
                <a:hlinkClick r:id="rId3" action="ppaction://hlinksldjump">
                  <a:extLst>
                    <a:ext uri="{A12FA001-AC4F-418D-AE19-62706E023703}">
                      <ahyp:hlinkClr xmlns:ahyp="http://schemas.microsoft.com/office/drawing/2018/hyperlinkcolor" val="tx"/>
                    </a:ext>
                  </a:extLst>
                </a:hlinkClick>
              </a:rPr>
              <a:t>Next Page</a:t>
            </a:r>
            <a:endParaRPr lang="en-US" sz="2000" dirty="0">
              <a:solidFill>
                <a:schemeClr val="accent1">
                  <a:lumMod val="50000"/>
                </a:schemeClr>
              </a:solidFill>
            </a:endParaRPr>
          </a:p>
        </p:txBody>
      </p:sp>
      <p:sp>
        <p:nvSpPr>
          <p:cNvPr id="6" name="TextBox 5">
            <a:extLst>
              <a:ext uri="{FF2B5EF4-FFF2-40B4-BE49-F238E27FC236}">
                <a16:creationId xmlns:a16="http://schemas.microsoft.com/office/drawing/2014/main" id="{9A27802B-BCAF-4A81-B0DA-6076313D581E}"/>
              </a:ext>
            </a:extLst>
          </p:cNvPr>
          <p:cNvSpPr txBox="1"/>
          <p:nvPr/>
        </p:nvSpPr>
        <p:spPr>
          <a:xfrm>
            <a:off x="5445125" y="6311900"/>
            <a:ext cx="1301750" cy="400110"/>
          </a:xfrm>
          <a:prstGeom prst="rect">
            <a:avLst/>
          </a:prstGeom>
          <a:noFill/>
          <a:ln w="25400">
            <a:solidFill>
              <a:srgbClr val="5D7587"/>
            </a:solidFill>
          </a:ln>
        </p:spPr>
        <p:txBody>
          <a:bodyPr wrap="square" rtlCol="0">
            <a:spAutoFit/>
          </a:bodyPr>
          <a:lstStyle/>
          <a:p>
            <a:pPr algn="ctr"/>
            <a:r>
              <a:rPr lang="en-US" sz="2000" dirty="0">
                <a:solidFill>
                  <a:schemeClr val="accent1">
                    <a:lumMod val="50000"/>
                  </a:schemeClr>
                </a:solidFill>
                <a:hlinkClick r:id="rId4" action="ppaction://hlinksldjump">
                  <a:extLst>
                    <a:ext uri="{A12FA001-AC4F-418D-AE19-62706E023703}">
                      <ahyp:hlinkClr xmlns:ahyp="http://schemas.microsoft.com/office/drawing/2018/hyperlinkcolor" val="tx"/>
                    </a:ext>
                  </a:extLst>
                </a:hlinkClick>
              </a:rPr>
              <a:t>Main Page</a:t>
            </a:r>
            <a:endParaRPr lang="en-US" sz="2000" dirty="0">
              <a:solidFill>
                <a:schemeClr val="accent1">
                  <a:lumMod val="50000"/>
                </a:schemeClr>
              </a:solidFill>
            </a:endParaRPr>
          </a:p>
        </p:txBody>
      </p:sp>
      <p:sp>
        <p:nvSpPr>
          <p:cNvPr id="7" name="Arrow: Right 6">
            <a:extLst>
              <a:ext uri="{FF2B5EF4-FFF2-40B4-BE49-F238E27FC236}">
                <a16:creationId xmlns:a16="http://schemas.microsoft.com/office/drawing/2014/main" id="{39CC795A-F597-4CA1-99BB-D6B951E55DB6}"/>
              </a:ext>
            </a:extLst>
          </p:cNvPr>
          <p:cNvSpPr/>
          <p:nvPr/>
        </p:nvSpPr>
        <p:spPr>
          <a:xfrm>
            <a:off x="11785600" y="643890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BAEB91E-11E7-4A8B-A531-EA44F518B331}"/>
              </a:ext>
            </a:extLst>
          </p:cNvPr>
          <p:cNvSpPr txBox="1"/>
          <p:nvPr/>
        </p:nvSpPr>
        <p:spPr>
          <a:xfrm>
            <a:off x="76200" y="6311900"/>
            <a:ext cx="1930400" cy="400110"/>
          </a:xfrm>
          <a:prstGeom prst="rect">
            <a:avLst/>
          </a:prstGeom>
          <a:noFill/>
          <a:ln w="25400">
            <a:solidFill>
              <a:srgbClr val="5D7587"/>
            </a:solidFill>
          </a:ln>
        </p:spPr>
        <p:txBody>
          <a:bodyPr wrap="square" rtlCol="0">
            <a:spAutoFit/>
          </a:bodyPr>
          <a:lstStyle/>
          <a:p>
            <a:pPr algn="r"/>
            <a:r>
              <a:rPr lang="en-US" sz="2000" dirty="0">
                <a:solidFill>
                  <a:schemeClr val="accent1">
                    <a:lumMod val="50000"/>
                  </a:schemeClr>
                </a:solidFill>
                <a:hlinkClick r:id="rId5" action="ppaction://hlinksldjump">
                  <a:extLst>
                    <a:ext uri="{A12FA001-AC4F-418D-AE19-62706E023703}">
                      <ahyp:hlinkClr xmlns:ahyp="http://schemas.microsoft.com/office/drawing/2018/hyperlinkcolor" val="tx"/>
                    </a:ext>
                  </a:extLst>
                </a:hlinkClick>
              </a:rPr>
              <a:t>Previous Page</a:t>
            </a:r>
            <a:endParaRPr lang="en-US" sz="2000" dirty="0">
              <a:solidFill>
                <a:schemeClr val="accent1">
                  <a:lumMod val="50000"/>
                </a:schemeClr>
              </a:solidFill>
            </a:endParaRPr>
          </a:p>
        </p:txBody>
      </p:sp>
      <p:pic>
        <p:nvPicPr>
          <p:cNvPr id="4" name="Picture 3">
            <a:extLst>
              <a:ext uri="{FF2B5EF4-FFF2-40B4-BE49-F238E27FC236}">
                <a16:creationId xmlns:a16="http://schemas.microsoft.com/office/drawing/2014/main" id="{1BA5DD3C-8569-4333-8AD1-919340AC93C2}"/>
              </a:ext>
            </a:extLst>
          </p:cNvPr>
          <p:cNvPicPr>
            <a:picLocks noChangeAspect="1"/>
          </p:cNvPicPr>
          <p:nvPr/>
        </p:nvPicPr>
        <p:blipFill>
          <a:blip r:embed="rId6"/>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1992913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6F616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41D53-E038-4E09-B637-F7F65D5A69AF}"/>
              </a:ext>
            </a:extLst>
          </p:cNvPr>
          <p:cNvSpPr>
            <a:spLocks noGrp="1"/>
          </p:cNvSpPr>
          <p:nvPr>
            <p:ph type="title"/>
          </p:nvPr>
        </p:nvSpPr>
        <p:spPr>
          <a:xfrm>
            <a:off x="838200" y="2321759"/>
            <a:ext cx="10515600" cy="2214482"/>
          </a:xfrm>
        </p:spPr>
        <p:txBody>
          <a:bodyPr>
            <a:noAutofit/>
          </a:bodyPr>
          <a:lstStyle/>
          <a:p>
            <a:pPr algn="ctr"/>
            <a:r>
              <a:rPr lang="en-US" sz="8000" b="1" dirty="0">
                <a:solidFill>
                  <a:schemeClr val="bg1">
                    <a:lumMod val="95000"/>
                  </a:schemeClr>
                </a:solidFill>
              </a:rPr>
              <a:t>Telehealth Video Conferencing Resources</a:t>
            </a:r>
          </a:p>
        </p:txBody>
      </p:sp>
      <p:sp>
        <p:nvSpPr>
          <p:cNvPr id="4" name="Text Placeholder 3">
            <a:extLst>
              <a:ext uri="{FF2B5EF4-FFF2-40B4-BE49-F238E27FC236}">
                <a16:creationId xmlns:a16="http://schemas.microsoft.com/office/drawing/2014/main" id="{E54ACD61-E8D8-4433-93F6-A3B6B31E848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5422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E981A-10EC-45F2-AD19-4C8EB34E3C02}"/>
              </a:ext>
            </a:extLst>
          </p:cNvPr>
          <p:cNvSpPr>
            <a:spLocks noGrp="1"/>
          </p:cNvSpPr>
          <p:nvPr>
            <p:ph type="title"/>
          </p:nvPr>
        </p:nvSpPr>
        <p:spPr/>
        <p:txBody>
          <a:bodyPr/>
          <a:lstStyle/>
          <a:p>
            <a:pPr algn="ctr"/>
            <a:r>
              <a:rPr lang="en-US" b="1" dirty="0"/>
              <a:t>Welcome!</a:t>
            </a:r>
          </a:p>
        </p:txBody>
      </p:sp>
      <p:sp>
        <p:nvSpPr>
          <p:cNvPr id="3" name="Content Placeholder 2">
            <a:extLst>
              <a:ext uri="{FF2B5EF4-FFF2-40B4-BE49-F238E27FC236}">
                <a16:creationId xmlns:a16="http://schemas.microsoft.com/office/drawing/2014/main" id="{23171B92-F51A-431A-AFEE-8177CA63ACD5}"/>
              </a:ext>
            </a:extLst>
          </p:cNvPr>
          <p:cNvSpPr>
            <a:spLocks noGrp="1"/>
          </p:cNvSpPr>
          <p:nvPr>
            <p:ph idx="1"/>
          </p:nvPr>
        </p:nvSpPr>
        <p:spPr/>
        <p:txBody>
          <a:bodyPr>
            <a:normAutofit lnSpcReduction="10000"/>
          </a:bodyPr>
          <a:lstStyle/>
          <a:p>
            <a:pPr marL="0" indent="0">
              <a:buNone/>
            </a:pPr>
            <a:r>
              <a:rPr lang="en-US" sz="1800" dirty="0">
                <a:effectLst/>
                <a:ea typeface="Times New Roman" panose="02020603050405020304" pitchFamily="18" charset="0"/>
              </a:rPr>
              <a:t>This Introductory Guide to the NCHAM Tele-Audiology Learning Community identifies the resources that may be most beneficial as you prepare to conduct tele-audiology services. </a:t>
            </a:r>
            <a:r>
              <a:rPr lang="en-US" sz="1800" dirty="0">
                <a:ea typeface="Times New Roman" panose="02020603050405020304" pitchFamily="18" charset="0"/>
              </a:rPr>
              <a:t>To be directed to the resources of most interest to you,</a:t>
            </a:r>
            <a:r>
              <a:rPr lang="en-US" sz="1800" dirty="0">
                <a:effectLst/>
                <a:ea typeface="Times New Roman" panose="02020603050405020304" pitchFamily="18" charset="0"/>
              </a:rPr>
              <a:t> return to the </a:t>
            </a:r>
            <a:r>
              <a:rPr lang="en-US" sz="1800" dirty="0">
                <a:effectLst/>
                <a:ea typeface="Times New Roman" panose="02020603050405020304" pitchFamily="18" charset="0"/>
                <a:hlinkClick r:id="rId2" action="ppaction://hlinksldjump"/>
              </a:rPr>
              <a:t>main page </a:t>
            </a:r>
            <a:r>
              <a:rPr lang="en-US" sz="1800" dirty="0">
                <a:effectLst/>
                <a:ea typeface="Times New Roman" panose="02020603050405020304" pitchFamily="18" charset="0"/>
              </a:rPr>
              <a:t>and c</a:t>
            </a:r>
            <a:r>
              <a:rPr lang="en-US" sz="1800" dirty="0"/>
              <a:t>lick on the topics which are applicable to your needs. You will then be directed to helpful resources</a:t>
            </a:r>
            <a:r>
              <a:rPr lang="en-US" sz="1200" dirty="0"/>
              <a:t>.</a:t>
            </a:r>
          </a:p>
          <a:p>
            <a:pPr marL="0" indent="0">
              <a:buNone/>
            </a:pPr>
            <a:endParaRPr lang="en-US" sz="1800" dirty="0">
              <a:effectLst/>
              <a:ea typeface="Times New Roman" panose="02020603050405020304" pitchFamily="18" charset="0"/>
            </a:endParaRPr>
          </a:p>
          <a:p>
            <a:pPr marL="0" indent="0">
              <a:buNone/>
            </a:pPr>
            <a:r>
              <a:rPr lang="en-US" sz="1800" dirty="0">
                <a:effectLst/>
                <a:ea typeface="Times New Roman" panose="02020603050405020304" pitchFamily="18" charset="0"/>
              </a:rPr>
              <a:t>In addition to the articles listed in this Introductory Guide, the NCHAM Tele-Audiology Learning Community has over 65 additional tele-audiology resources available.</a:t>
            </a:r>
          </a:p>
          <a:p>
            <a:pPr marL="0" indent="0">
              <a:buNone/>
            </a:pPr>
            <a:endParaRPr lang="en-US" sz="1800" dirty="0">
              <a:effectLst/>
              <a:ea typeface="Times New Roman" panose="02020603050405020304" pitchFamily="18" charset="0"/>
            </a:endParaRPr>
          </a:p>
          <a:p>
            <a:pPr marL="0" indent="0">
              <a:buNone/>
            </a:pPr>
            <a:r>
              <a:rPr lang="en-US" sz="1800" dirty="0">
                <a:effectLst/>
                <a:ea typeface="Times New Roman" panose="02020603050405020304" pitchFamily="18" charset="0"/>
              </a:rPr>
              <a:t>See below for instructions to self-enroll in the Tele-Audiology Learning Community:</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1: Follow this link </a:t>
            </a:r>
            <a:r>
              <a:rPr lang="en-US" sz="1800" u="sng" dirty="0">
                <a:solidFill>
                  <a:srgbClr val="0000FF"/>
                </a:solidFill>
                <a:effectLst/>
                <a:latin typeface="Times New Roman" panose="02020603050405020304" pitchFamily="18" charset="0"/>
                <a:ea typeface="Times New Roman" panose="02020603050405020304" pitchFamily="18" charset="0"/>
                <a:hlinkClick r:id="rId3"/>
              </a:rPr>
              <a:t>https://ncham-moodle.eej.usu.edu/moodle/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2: Click on “Tele-Audiology Learning Community” located under “Available Courses”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3: Click on “Create new account” located under “Is this your first time here?”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4: Fill out the information needed to create an account, and click on “Create my new account”</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5: Check your email for an email titled “NCHAM Moodle: account confirmation”</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6: Follow the link in the email to confirm your new account</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7: Click on “Continue”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Step 8: Self-enroll in the course using the enrollment key: 1898</a:t>
            </a:r>
            <a:r>
              <a:rPr lang="en-US" sz="1800" dirty="0">
                <a:effectLst/>
                <a:ea typeface="Times New Roman" panose="02020603050405020304" pitchFamily="18" charset="0"/>
              </a:rPr>
              <a:t> </a:t>
            </a:r>
          </a:p>
          <a:p>
            <a:pPr marL="0" indent="0">
              <a:buNone/>
            </a:pPr>
            <a:endParaRPr lang="en-US" dirty="0"/>
          </a:p>
        </p:txBody>
      </p:sp>
      <p:sp>
        <p:nvSpPr>
          <p:cNvPr id="4" name="TextBox 3">
            <a:extLst>
              <a:ext uri="{FF2B5EF4-FFF2-40B4-BE49-F238E27FC236}">
                <a16:creationId xmlns:a16="http://schemas.microsoft.com/office/drawing/2014/main" id="{3DE2F35A-C990-4074-BC7C-6E1A4BDD0C93}"/>
              </a:ext>
            </a:extLst>
          </p:cNvPr>
          <p:cNvSpPr txBox="1"/>
          <p:nvPr/>
        </p:nvSpPr>
        <p:spPr>
          <a:xfrm>
            <a:off x="5426075" y="6311960"/>
            <a:ext cx="1339849" cy="400110"/>
          </a:xfrm>
          <a:prstGeom prst="rect">
            <a:avLst/>
          </a:prstGeom>
          <a:noFill/>
          <a:ln w="25400">
            <a:solidFill>
              <a:srgbClr val="5D7587"/>
            </a:solidFill>
          </a:ln>
        </p:spPr>
        <p:txBody>
          <a:bodyPr wrap="square" rtlCol="0">
            <a:spAutoFit/>
          </a:bodyPr>
          <a:lstStyle/>
          <a:p>
            <a:pPr algn="ctr"/>
            <a:r>
              <a:rPr lang="en-US" sz="2000" dirty="0">
                <a:solidFill>
                  <a:schemeClr val="accent1">
                    <a:lumMod val="50000"/>
                  </a:schemeClr>
                </a:solidFill>
                <a:hlinkClick r:id="rId2" action="ppaction://hlinksldjump">
                  <a:extLst>
                    <a:ext uri="{A12FA001-AC4F-418D-AE19-62706E023703}">
                      <ahyp:hlinkClr xmlns:ahyp="http://schemas.microsoft.com/office/drawing/2018/hyperlinkcolor" val="tx"/>
                    </a:ext>
                  </a:extLst>
                </a:hlinkClick>
              </a:rPr>
              <a:t>Main Page</a:t>
            </a:r>
            <a:endParaRPr lang="en-US" sz="2000" dirty="0">
              <a:solidFill>
                <a:schemeClr val="accent1">
                  <a:lumMod val="50000"/>
                </a:schemeClr>
              </a:solidFill>
            </a:endParaRPr>
          </a:p>
        </p:txBody>
      </p:sp>
      <p:sp>
        <p:nvSpPr>
          <p:cNvPr id="5" name="TextBox 4">
            <a:extLst>
              <a:ext uri="{FF2B5EF4-FFF2-40B4-BE49-F238E27FC236}">
                <a16:creationId xmlns:a16="http://schemas.microsoft.com/office/drawing/2014/main" id="{53D927E7-3E11-465E-8F84-A6A47620B5BF}"/>
              </a:ext>
            </a:extLst>
          </p:cNvPr>
          <p:cNvSpPr txBox="1"/>
          <p:nvPr/>
        </p:nvSpPr>
        <p:spPr>
          <a:xfrm>
            <a:off x="10572750" y="6311900"/>
            <a:ext cx="1543050" cy="400110"/>
          </a:xfrm>
          <a:prstGeom prst="rect">
            <a:avLst/>
          </a:prstGeom>
          <a:noFill/>
          <a:ln w="25400">
            <a:solidFill>
              <a:srgbClr val="5D7587"/>
            </a:solidFill>
          </a:ln>
        </p:spPr>
        <p:txBody>
          <a:bodyPr wrap="square" rtlCol="0">
            <a:spAutoFit/>
          </a:bodyPr>
          <a:lstStyle/>
          <a:p>
            <a:r>
              <a:rPr lang="en-US" sz="2000" dirty="0">
                <a:solidFill>
                  <a:schemeClr val="accent1">
                    <a:lumMod val="50000"/>
                  </a:schemeClr>
                </a:solidFill>
                <a:hlinkClick r:id="rId4" action="ppaction://hlinksldjump">
                  <a:extLst>
                    <a:ext uri="{A12FA001-AC4F-418D-AE19-62706E023703}">
                      <ahyp:hlinkClr xmlns:ahyp="http://schemas.microsoft.com/office/drawing/2018/hyperlinkcolor" val="tx"/>
                    </a:ext>
                  </a:extLst>
                </a:hlinkClick>
              </a:rPr>
              <a:t>Next Page</a:t>
            </a:r>
            <a:endParaRPr lang="en-US" sz="2000" dirty="0">
              <a:solidFill>
                <a:schemeClr val="accent1">
                  <a:lumMod val="50000"/>
                </a:schemeClr>
              </a:solidFill>
            </a:endParaRPr>
          </a:p>
        </p:txBody>
      </p:sp>
      <p:sp>
        <p:nvSpPr>
          <p:cNvPr id="6" name="Arrow: Right 5">
            <a:extLst>
              <a:ext uri="{FF2B5EF4-FFF2-40B4-BE49-F238E27FC236}">
                <a16:creationId xmlns:a16="http://schemas.microsoft.com/office/drawing/2014/main" id="{D0ADCA42-7E42-4470-B4E9-ED8F9A6BC26C}"/>
              </a:ext>
            </a:extLst>
          </p:cNvPr>
          <p:cNvSpPr/>
          <p:nvPr/>
        </p:nvSpPr>
        <p:spPr>
          <a:xfrm>
            <a:off x="11785600" y="643890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232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BC3C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EB31A-E37A-4942-ADF1-2C16F63CF6CD}"/>
              </a:ext>
            </a:extLst>
          </p:cNvPr>
          <p:cNvSpPr>
            <a:spLocks noGrp="1"/>
          </p:cNvSpPr>
          <p:nvPr>
            <p:ph type="title"/>
          </p:nvPr>
        </p:nvSpPr>
        <p:spPr/>
        <p:txBody>
          <a:bodyPr/>
          <a:lstStyle/>
          <a:p>
            <a:r>
              <a:rPr lang="en-US" b="1" dirty="0">
                <a:solidFill>
                  <a:srgbClr val="321547"/>
                </a:solidFill>
              </a:rPr>
              <a:t>Telehealth Video Conferencing Resources</a:t>
            </a:r>
          </a:p>
        </p:txBody>
      </p:sp>
      <p:sp>
        <p:nvSpPr>
          <p:cNvPr id="3" name="Content Placeholder 2">
            <a:extLst>
              <a:ext uri="{FF2B5EF4-FFF2-40B4-BE49-F238E27FC236}">
                <a16:creationId xmlns:a16="http://schemas.microsoft.com/office/drawing/2014/main" id="{571E6B74-10EB-4E8F-9BC2-50C52E2A77E9}"/>
              </a:ext>
            </a:extLst>
          </p:cNvPr>
          <p:cNvSpPr>
            <a:spLocks noGrp="1"/>
          </p:cNvSpPr>
          <p:nvPr>
            <p:ph idx="1"/>
          </p:nvPr>
        </p:nvSpPr>
        <p:spPr/>
        <p:txBody>
          <a:bodyPr>
            <a:normAutofit fontScale="92500" lnSpcReduction="20000"/>
          </a:bodyPr>
          <a:lstStyle/>
          <a:p>
            <a:pPr marL="0" indent="0">
              <a:buNone/>
            </a:pPr>
            <a:r>
              <a:rPr lang="en-US" u="sng" dirty="0">
                <a:solidFill>
                  <a:srgbClr val="321547"/>
                </a:solidFill>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ASHA SIG 18/ Everything SLP - It's All About the Platform</a:t>
            </a:r>
            <a:endParaRPr lang="en-US" u="sng" dirty="0">
              <a:solidFill>
                <a:srgbClr val="321547"/>
              </a:solidFill>
              <a:effectLst/>
              <a:ea typeface="Times New Roman" panose="02020603050405020304" pitchFamily="18" charset="0"/>
              <a:cs typeface="Times New Roman" panose="02020603050405020304" pitchFamily="18" charset="0"/>
            </a:endParaRPr>
          </a:p>
          <a:p>
            <a:pPr marL="457200" lvl="1" indent="0">
              <a:buNone/>
            </a:pPr>
            <a:r>
              <a:rPr lang="en-US" dirty="0">
                <a:solidFill>
                  <a:srgbClr val="000000"/>
                </a:solidFill>
                <a:effectLst/>
                <a:ea typeface="Times New Roman" panose="02020603050405020304" pitchFamily="18" charset="0"/>
                <a:cs typeface="Times New Roman" panose="02020603050405020304" pitchFamily="18" charset="0"/>
              </a:rPr>
              <a:t>This article compares several tele-practice platforms (G Suite, WebEx, GoToMeeting, doxy.me, Zoom, and Microsoft Teams. While written for SLPs, this information may also be applicable for audiological interventions, troubleshooting, and counseling.  </a:t>
            </a:r>
          </a:p>
          <a:p>
            <a:pPr lvl="1"/>
            <a:endParaRPr lang="en-US" dirty="0">
              <a:solidFill>
                <a:srgbClr val="2F5496"/>
              </a:solidFill>
              <a:effectLst/>
              <a:ea typeface="Times New Roman" panose="02020603050405020304" pitchFamily="18" charset="0"/>
              <a:cs typeface="Times New Roman" panose="02020603050405020304" pitchFamily="18" charset="0"/>
            </a:endParaRPr>
          </a:p>
          <a:p>
            <a:pPr marL="0" indent="0">
              <a:buNone/>
            </a:pPr>
            <a:r>
              <a:rPr lang="en-US" u="sng" dirty="0">
                <a:solidFill>
                  <a:srgbClr val="321547"/>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Remote Connectivity Technology: Privacy Considerations for </a:t>
            </a:r>
            <a:r>
              <a:rPr lang="en-US" u="sng" dirty="0" err="1">
                <a:solidFill>
                  <a:srgbClr val="321547"/>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eAudiology</a:t>
            </a:r>
            <a:r>
              <a:rPr lang="en-US" u="sng" dirty="0">
                <a:solidFill>
                  <a:srgbClr val="321547"/>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 Applications</a:t>
            </a:r>
            <a:endParaRPr lang="en-US" u="sng" dirty="0">
              <a:solidFill>
                <a:srgbClr val="321547"/>
              </a:solidFill>
              <a:effectLst/>
              <a:ea typeface="Times New Roman" panose="02020603050405020304" pitchFamily="18" charset="0"/>
            </a:endParaRPr>
          </a:p>
          <a:p>
            <a:pPr marL="457200" lvl="1" indent="0">
              <a:buNone/>
            </a:pPr>
            <a:r>
              <a:rPr lang="en-US" dirty="0">
                <a:solidFill>
                  <a:srgbClr val="000000"/>
                </a:solidFill>
                <a:effectLst/>
                <a:ea typeface="Times New Roman" panose="02020603050405020304" pitchFamily="18" charset="0"/>
              </a:rPr>
              <a:t>This article from </a:t>
            </a:r>
            <a:r>
              <a:rPr lang="en-US" i="1" dirty="0">
                <a:solidFill>
                  <a:srgbClr val="000000"/>
                </a:solidFill>
                <a:effectLst/>
                <a:ea typeface="Times New Roman" panose="02020603050405020304" pitchFamily="18" charset="0"/>
              </a:rPr>
              <a:t>Canadian Audiologist</a:t>
            </a:r>
            <a:r>
              <a:rPr lang="en-US" dirty="0">
                <a:solidFill>
                  <a:srgbClr val="000000"/>
                </a:solidFill>
                <a:effectLst/>
                <a:ea typeface="Times New Roman" panose="02020603050405020304" pitchFamily="18" charset="0"/>
              </a:rPr>
              <a:t> describes pertinent information regarding tele-audiology such as privacy, privacy legislation, technology, telemedicine platforms, and ethics. </a:t>
            </a:r>
            <a:endParaRPr lang="en-US" dirty="0">
              <a:solidFill>
                <a:srgbClr val="000000"/>
              </a:solidFill>
              <a:ea typeface="Times New Roman" panose="02020603050405020304" pitchFamily="18" charset="0"/>
            </a:endParaRPr>
          </a:p>
          <a:p>
            <a:pPr marL="0" indent="0">
              <a:buNone/>
            </a:pPr>
            <a:endParaRPr lang="en-US" u="sng" dirty="0">
              <a:solidFill>
                <a:srgbClr val="321547"/>
              </a:solidFill>
              <a:effectLst/>
              <a:ea typeface="Times New Roman" panose="02020603050405020304" pitchFamily="18" charset="0"/>
            </a:endParaRPr>
          </a:p>
          <a:p>
            <a:pPr marL="0" indent="0">
              <a:buNone/>
            </a:pPr>
            <a:r>
              <a:rPr lang="en-US" dirty="0">
                <a:solidFill>
                  <a:srgbClr val="321547"/>
                </a:solidFill>
                <a:effectLst/>
                <a:ea typeface="Times New Roman" panose="02020603050405020304" pitchFamily="18" charset="0"/>
              </a:rPr>
              <a:t>***For more information about specific video conferencing platforms, please review the Telehealth Video Conferencing Resources section in the NCHAM Tele-Audiology Learning Community. </a:t>
            </a:r>
            <a:endParaRPr lang="en-US" dirty="0">
              <a:effectLst/>
              <a:ea typeface="Times New Roman" panose="02020603050405020304" pitchFamily="18" charset="0"/>
            </a:endParaRPr>
          </a:p>
          <a:p>
            <a:pPr marL="457200" lvl="1" indent="0">
              <a:buNone/>
            </a:pPr>
            <a:endParaRPr lang="en-US" dirty="0"/>
          </a:p>
        </p:txBody>
      </p:sp>
      <p:sp>
        <p:nvSpPr>
          <p:cNvPr id="5" name="TextBox 4">
            <a:extLst>
              <a:ext uri="{FF2B5EF4-FFF2-40B4-BE49-F238E27FC236}">
                <a16:creationId xmlns:a16="http://schemas.microsoft.com/office/drawing/2014/main" id="{F6B4568A-4E12-4559-9EC5-10EF53AF6314}"/>
              </a:ext>
            </a:extLst>
          </p:cNvPr>
          <p:cNvSpPr txBox="1"/>
          <p:nvPr/>
        </p:nvSpPr>
        <p:spPr>
          <a:xfrm>
            <a:off x="10600840" y="6311900"/>
            <a:ext cx="1514959" cy="400110"/>
          </a:xfrm>
          <a:prstGeom prst="rect">
            <a:avLst/>
          </a:prstGeom>
          <a:noFill/>
          <a:ln w="25400">
            <a:solidFill>
              <a:srgbClr val="321547"/>
            </a:solidFill>
          </a:ln>
        </p:spPr>
        <p:txBody>
          <a:bodyPr wrap="square" rtlCol="0">
            <a:spAutoFit/>
          </a:bodyPr>
          <a:lstStyle/>
          <a:p>
            <a:r>
              <a:rPr lang="en-US" sz="2000" dirty="0">
                <a:hlinkClick r:id="rId4" action="ppaction://hlinksldjump">
                  <a:extLst>
                    <a:ext uri="{A12FA001-AC4F-418D-AE19-62706E023703}">
                      <ahyp:hlinkClr xmlns:ahyp="http://schemas.microsoft.com/office/drawing/2018/hyperlinkcolor" val="tx"/>
                    </a:ext>
                  </a:extLst>
                </a:hlinkClick>
              </a:rPr>
              <a:t>Next Page</a:t>
            </a:r>
            <a:endParaRPr lang="en-US" sz="2000" dirty="0"/>
          </a:p>
        </p:txBody>
      </p:sp>
      <p:sp>
        <p:nvSpPr>
          <p:cNvPr id="6" name="TextBox 5">
            <a:extLst>
              <a:ext uri="{FF2B5EF4-FFF2-40B4-BE49-F238E27FC236}">
                <a16:creationId xmlns:a16="http://schemas.microsoft.com/office/drawing/2014/main" id="{C2F96F77-6844-4D44-9DCD-7C778AD9A357}"/>
              </a:ext>
            </a:extLst>
          </p:cNvPr>
          <p:cNvSpPr txBox="1"/>
          <p:nvPr/>
        </p:nvSpPr>
        <p:spPr>
          <a:xfrm>
            <a:off x="5411868" y="6311900"/>
            <a:ext cx="1368264" cy="400110"/>
          </a:xfrm>
          <a:prstGeom prst="rect">
            <a:avLst/>
          </a:prstGeom>
          <a:noFill/>
          <a:ln w="25400">
            <a:solidFill>
              <a:srgbClr val="321547"/>
            </a:solidFill>
          </a:ln>
        </p:spPr>
        <p:txBody>
          <a:bodyPr wrap="square" rtlCol="0">
            <a:spAutoFit/>
          </a:bodyPr>
          <a:lstStyle/>
          <a:p>
            <a:pPr algn="ctr"/>
            <a:r>
              <a:rPr lang="en-US" sz="2000" dirty="0">
                <a:hlinkClick r:id="rId5" action="ppaction://hlinksldjump">
                  <a:extLst>
                    <a:ext uri="{A12FA001-AC4F-418D-AE19-62706E023703}">
                      <ahyp:hlinkClr xmlns:ahyp="http://schemas.microsoft.com/office/drawing/2018/hyperlinkcolor" val="tx"/>
                    </a:ext>
                  </a:extLst>
                </a:hlinkClick>
              </a:rPr>
              <a:t>Main Page</a:t>
            </a:r>
            <a:endParaRPr lang="en-US" sz="2000" dirty="0"/>
          </a:p>
        </p:txBody>
      </p:sp>
      <p:sp>
        <p:nvSpPr>
          <p:cNvPr id="7" name="Arrow: Right 6">
            <a:extLst>
              <a:ext uri="{FF2B5EF4-FFF2-40B4-BE49-F238E27FC236}">
                <a16:creationId xmlns:a16="http://schemas.microsoft.com/office/drawing/2014/main" id="{F92D75FD-0369-4801-8262-5332C50A3801}"/>
              </a:ext>
            </a:extLst>
          </p:cNvPr>
          <p:cNvSpPr/>
          <p:nvPr/>
        </p:nvSpPr>
        <p:spPr>
          <a:xfrm>
            <a:off x="11785600" y="6438900"/>
            <a:ext cx="254000" cy="158750"/>
          </a:xfrm>
          <a:prstGeom prst="rightArrow">
            <a:avLst/>
          </a:prstGeom>
          <a:solidFill>
            <a:srgbClr val="5D2785"/>
          </a:solidFill>
          <a:ln>
            <a:solidFill>
              <a:srgbClr val="3215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7C157B6-92B7-47DB-96B2-41EAB3901049}"/>
              </a:ext>
            </a:extLst>
          </p:cNvPr>
          <p:cNvSpPr txBox="1"/>
          <p:nvPr/>
        </p:nvSpPr>
        <p:spPr>
          <a:xfrm>
            <a:off x="76201" y="6311900"/>
            <a:ext cx="1898648" cy="400110"/>
          </a:xfrm>
          <a:prstGeom prst="rect">
            <a:avLst/>
          </a:prstGeom>
          <a:noFill/>
          <a:ln w="25400">
            <a:solidFill>
              <a:srgbClr val="321547"/>
            </a:solidFill>
          </a:ln>
        </p:spPr>
        <p:txBody>
          <a:bodyPr wrap="square" rtlCol="0">
            <a:spAutoFit/>
          </a:bodyPr>
          <a:lstStyle/>
          <a:p>
            <a:pPr algn="r"/>
            <a:r>
              <a:rPr lang="en-US" sz="2000" dirty="0">
                <a:hlinkClick r:id="rId6"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9" name="Picture 8">
            <a:extLst>
              <a:ext uri="{FF2B5EF4-FFF2-40B4-BE49-F238E27FC236}">
                <a16:creationId xmlns:a16="http://schemas.microsoft.com/office/drawing/2014/main" id="{BA1F4732-CE3C-4F86-975D-A3329C1904D2}"/>
              </a:ext>
            </a:extLst>
          </p:cNvPr>
          <p:cNvPicPr>
            <a:picLocks noChangeAspect="1"/>
          </p:cNvPicPr>
          <p:nvPr/>
        </p:nvPicPr>
        <p:blipFill>
          <a:blip r:embed="rId7"/>
          <a:stretch>
            <a:fillRect/>
          </a:stretch>
        </p:blipFill>
        <p:spPr>
          <a:xfrm rot="10800000">
            <a:off x="152400" y="6432550"/>
            <a:ext cx="274344" cy="195089"/>
          </a:xfrm>
          <a:prstGeom prst="rect">
            <a:avLst/>
          </a:prstGeom>
        </p:spPr>
      </p:pic>
    </p:spTree>
    <p:extLst>
      <p:ext uri="{BB962C8B-B14F-4D97-AF65-F5344CB8AC3E}">
        <p14:creationId xmlns:p14="http://schemas.microsoft.com/office/powerpoint/2010/main" val="3949751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BEAC0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78FE8-92A0-40FD-8D4E-F55DDFCE642C}"/>
              </a:ext>
            </a:extLst>
          </p:cNvPr>
          <p:cNvSpPr>
            <a:spLocks noGrp="1"/>
          </p:cNvSpPr>
          <p:nvPr>
            <p:ph type="title"/>
          </p:nvPr>
        </p:nvSpPr>
        <p:spPr>
          <a:xfrm>
            <a:off x="831850" y="2268537"/>
            <a:ext cx="10515600" cy="2214482"/>
          </a:xfrm>
        </p:spPr>
        <p:txBody>
          <a:bodyPr>
            <a:noAutofit/>
          </a:bodyPr>
          <a:lstStyle/>
          <a:p>
            <a:pPr algn="ctr"/>
            <a:r>
              <a:rPr lang="en-US" sz="8800" b="1" dirty="0">
                <a:solidFill>
                  <a:schemeClr val="bg1">
                    <a:lumMod val="95000"/>
                  </a:schemeClr>
                </a:solidFill>
              </a:rPr>
              <a:t>Regulations, Licensure, &amp; Reimbursement</a:t>
            </a:r>
          </a:p>
        </p:txBody>
      </p:sp>
      <p:sp>
        <p:nvSpPr>
          <p:cNvPr id="4" name="Text Placeholder 3">
            <a:extLst>
              <a:ext uri="{FF2B5EF4-FFF2-40B4-BE49-F238E27FC236}">
                <a16:creationId xmlns:a16="http://schemas.microsoft.com/office/drawing/2014/main" id="{BCBCBADB-84BA-4B4C-A06B-B27963A344F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68218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DF7C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D4E1-ED23-498A-B3BE-B34BBB350A83}"/>
              </a:ext>
            </a:extLst>
          </p:cNvPr>
          <p:cNvSpPr>
            <a:spLocks noGrp="1"/>
          </p:cNvSpPr>
          <p:nvPr>
            <p:ph type="title"/>
          </p:nvPr>
        </p:nvSpPr>
        <p:spPr/>
        <p:txBody>
          <a:bodyPr/>
          <a:lstStyle/>
          <a:p>
            <a:r>
              <a:rPr lang="en-US" b="1" dirty="0">
                <a:solidFill>
                  <a:schemeClr val="accent4">
                    <a:lumMod val="50000"/>
                  </a:schemeClr>
                </a:solidFill>
              </a:rPr>
              <a:t>Regulations, Licensure, &amp; Reimbursement</a:t>
            </a:r>
          </a:p>
        </p:txBody>
      </p:sp>
      <p:sp>
        <p:nvSpPr>
          <p:cNvPr id="3" name="Content Placeholder 2">
            <a:extLst>
              <a:ext uri="{FF2B5EF4-FFF2-40B4-BE49-F238E27FC236}">
                <a16:creationId xmlns:a16="http://schemas.microsoft.com/office/drawing/2014/main" id="{A35A81A7-5644-42ED-8247-36238E2BDCE9}"/>
              </a:ext>
            </a:extLst>
          </p:cNvPr>
          <p:cNvSpPr>
            <a:spLocks noGrp="1"/>
          </p:cNvSpPr>
          <p:nvPr>
            <p:ph idx="1"/>
          </p:nvPr>
        </p:nvSpPr>
        <p:spPr/>
        <p:txBody>
          <a:bodyPr/>
          <a:lstStyle/>
          <a:p>
            <a:pPr marL="0" indent="0">
              <a:buNone/>
            </a:pPr>
            <a:r>
              <a:rPr lang="en-US" dirty="0">
                <a:solidFill>
                  <a:schemeClr val="accent4">
                    <a:lumMod val="50000"/>
                  </a:schemeClr>
                </a:solidFill>
                <a:hlinkClick r:id="rId2">
                  <a:extLst>
                    <a:ext uri="{A12FA001-AC4F-418D-AE19-62706E023703}">
                      <ahyp:hlinkClr xmlns:ahyp="http://schemas.microsoft.com/office/drawing/2018/hyperlinkcolor" val="tx"/>
                    </a:ext>
                  </a:extLst>
                </a:hlinkClick>
              </a:rPr>
              <a:t>ASHA: COVID-19 Tracking of State Laws and Regulations for </a:t>
            </a:r>
            <a:r>
              <a:rPr lang="en-US" dirty="0" err="1">
                <a:solidFill>
                  <a:schemeClr val="accent4">
                    <a:lumMod val="50000"/>
                  </a:schemeClr>
                </a:solidFill>
                <a:hlinkClick r:id="rId2">
                  <a:extLst>
                    <a:ext uri="{A12FA001-AC4F-418D-AE19-62706E023703}">
                      <ahyp:hlinkClr xmlns:ahyp="http://schemas.microsoft.com/office/drawing/2018/hyperlinkcolor" val="tx"/>
                    </a:ext>
                  </a:extLst>
                </a:hlinkClick>
              </a:rPr>
              <a:t>Telepractice</a:t>
            </a:r>
            <a:r>
              <a:rPr lang="en-US" dirty="0">
                <a:solidFill>
                  <a:schemeClr val="accent4">
                    <a:lumMod val="50000"/>
                  </a:schemeClr>
                </a:solidFill>
                <a:hlinkClick r:id="rId2">
                  <a:extLst>
                    <a:ext uri="{A12FA001-AC4F-418D-AE19-62706E023703}">
                      <ahyp:hlinkClr xmlns:ahyp="http://schemas.microsoft.com/office/drawing/2018/hyperlinkcolor" val="tx"/>
                    </a:ext>
                  </a:extLst>
                </a:hlinkClick>
              </a:rPr>
              <a:t> and Licensure Policy</a:t>
            </a:r>
            <a:endParaRPr lang="en-US" dirty="0">
              <a:solidFill>
                <a:schemeClr val="accent4">
                  <a:lumMod val="50000"/>
                </a:schemeClr>
              </a:solidFill>
            </a:endParaRPr>
          </a:p>
          <a:p>
            <a:pPr marL="457200" lvl="1" indent="0">
              <a:buNone/>
            </a:pPr>
            <a:r>
              <a:rPr lang="en-US" dirty="0">
                <a:solidFill>
                  <a:srgbClr val="000000"/>
                </a:solidFill>
                <a:effectLst/>
                <a:ea typeface="Times New Roman" panose="02020603050405020304" pitchFamily="18" charset="0"/>
              </a:rPr>
              <a:t>This ASHA document provides state-by-state laws and regulations regarding </a:t>
            </a:r>
            <a:r>
              <a:rPr lang="en-US" dirty="0" err="1">
                <a:solidFill>
                  <a:srgbClr val="000000"/>
                </a:solidFill>
                <a:effectLst/>
                <a:ea typeface="Times New Roman" panose="02020603050405020304" pitchFamily="18" charset="0"/>
              </a:rPr>
              <a:t>telepractice</a:t>
            </a:r>
            <a:r>
              <a:rPr lang="en-US" dirty="0">
                <a:solidFill>
                  <a:srgbClr val="000000"/>
                </a:solidFill>
                <a:effectLst/>
                <a:ea typeface="Times New Roman" panose="02020603050405020304" pitchFamily="18" charset="0"/>
              </a:rPr>
              <a:t> and licensure policies. </a:t>
            </a:r>
          </a:p>
          <a:p>
            <a:pPr marL="457200" lvl="1" indent="0">
              <a:buNone/>
            </a:pPr>
            <a:endParaRPr lang="en-US" dirty="0">
              <a:solidFill>
                <a:schemeClr val="accent4">
                  <a:lumMod val="50000"/>
                </a:schemeClr>
              </a:solidFill>
            </a:endParaRPr>
          </a:p>
          <a:p>
            <a:pPr marL="0" indent="0">
              <a:buNone/>
            </a:pPr>
            <a:r>
              <a:rPr lang="en-US" dirty="0">
                <a:solidFill>
                  <a:schemeClr val="accent4">
                    <a:lumMod val="50000"/>
                  </a:schemeClr>
                </a:solidFill>
                <a:hlinkClick r:id="rId3">
                  <a:extLst>
                    <a:ext uri="{A12FA001-AC4F-418D-AE19-62706E023703}">
                      <ahyp:hlinkClr xmlns:ahyp="http://schemas.microsoft.com/office/drawing/2018/hyperlinkcolor" val="tx"/>
                    </a:ext>
                  </a:extLst>
                </a:hlinkClick>
              </a:rPr>
              <a:t>AAA: Coding and Reimbursement Specialty Series: Telehealth</a:t>
            </a:r>
            <a:endParaRPr lang="en-US" dirty="0">
              <a:solidFill>
                <a:schemeClr val="accent4">
                  <a:lumMod val="50000"/>
                </a:schemeClr>
              </a:solidFill>
            </a:endParaRPr>
          </a:p>
          <a:p>
            <a:pPr marL="457200" lvl="1" indent="0">
              <a:buNone/>
            </a:pPr>
            <a:r>
              <a:rPr lang="en-US" dirty="0">
                <a:solidFill>
                  <a:srgbClr val="000000"/>
                </a:solidFill>
                <a:effectLst/>
                <a:ea typeface="Times New Roman" panose="02020603050405020304" pitchFamily="18" charset="0"/>
              </a:rPr>
              <a:t>This resource provides information on billing, coding, and reimbursement for tele-audiology. The article also gives helpful examples for coding and billing for tele-audiology services. </a:t>
            </a:r>
            <a:endParaRPr lang="en-US" dirty="0">
              <a:effectLst/>
              <a:ea typeface="Times New Roman" panose="02020603050405020304" pitchFamily="18" charset="0"/>
            </a:endParaRPr>
          </a:p>
          <a:p>
            <a:pPr marL="457200" lvl="1" indent="0">
              <a:buNone/>
            </a:pPr>
            <a:endParaRPr lang="en-US" b="0" i="0" dirty="0">
              <a:solidFill>
                <a:srgbClr val="333333"/>
              </a:solidFill>
              <a:effectLst/>
              <a:latin typeface="lucida-grande"/>
            </a:endParaRPr>
          </a:p>
        </p:txBody>
      </p:sp>
      <p:sp>
        <p:nvSpPr>
          <p:cNvPr id="4" name="TextBox 3">
            <a:extLst>
              <a:ext uri="{FF2B5EF4-FFF2-40B4-BE49-F238E27FC236}">
                <a16:creationId xmlns:a16="http://schemas.microsoft.com/office/drawing/2014/main" id="{31671EAD-2F5D-4F34-A96E-0833DDF3994D}"/>
              </a:ext>
            </a:extLst>
          </p:cNvPr>
          <p:cNvSpPr txBox="1"/>
          <p:nvPr/>
        </p:nvSpPr>
        <p:spPr>
          <a:xfrm>
            <a:off x="10579100" y="6311900"/>
            <a:ext cx="1536700" cy="400110"/>
          </a:xfrm>
          <a:prstGeom prst="rect">
            <a:avLst/>
          </a:prstGeom>
          <a:noFill/>
          <a:ln w="25400">
            <a:solidFill>
              <a:srgbClr val="644C00"/>
            </a:solidFill>
          </a:ln>
        </p:spPr>
        <p:txBody>
          <a:bodyPr wrap="square" rtlCol="0">
            <a:spAutoFit/>
          </a:bodyPr>
          <a:lstStyle/>
          <a:p>
            <a:r>
              <a:rPr lang="en-US" sz="2000" dirty="0">
                <a:hlinkClick r:id="rId4" action="ppaction://hlinksldjump">
                  <a:extLst>
                    <a:ext uri="{A12FA001-AC4F-418D-AE19-62706E023703}">
                      <ahyp:hlinkClr xmlns:ahyp="http://schemas.microsoft.com/office/drawing/2018/hyperlinkcolor" val="tx"/>
                    </a:ext>
                  </a:extLst>
                </a:hlinkClick>
              </a:rPr>
              <a:t>Next Page</a:t>
            </a:r>
            <a:endParaRPr lang="en-US" sz="2000" dirty="0"/>
          </a:p>
        </p:txBody>
      </p:sp>
      <p:sp>
        <p:nvSpPr>
          <p:cNvPr id="5" name="Arrow: Right 4">
            <a:extLst>
              <a:ext uri="{FF2B5EF4-FFF2-40B4-BE49-F238E27FC236}">
                <a16:creationId xmlns:a16="http://schemas.microsoft.com/office/drawing/2014/main" id="{33378281-2D47-4F50-8B59-CD60247D43CC}"/>
              </a:ext>
            </a:extLst>
          </p:cNvPr>
          <p:cNvSpPr/>
          <p:nvPr/>
        </p:nvSpPr>
        <p:spPr>
          <a:xfrm>
            <a:off x="11785600" y="6438900"/>
            <a:ext cx="254000" cy="158750"/>
          </a:xfrm>
          <a:prstGeom prst="rightArrow">
            <a:avLst/>
          </a:prstGeom>
          <a:solidFill>
            <a:schemeClr val="accent4">
              <a:lumMod val="75000"/>
            </a:schemeClr>
          </a:solidFill>
          <a:ln>
            <a:solidFill>
              <a:srgbClr val="644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85F19BE-8B04-4457-815A-2A2D0972EED1}"/>
              </a:ext>
            </a:extLst>
          </p:cNvPr>
          <p:cNvSpPr txBox="1"/>
          <p:nvPr/>
        </p:nvSpPr>
        <p:spPr>
          <a:xfrm>
            <a:off x="5451475" y="6311900"/>
            <a:ext cx="1289050" cy="400110"/>
          </a:xfrm>
          <a:prstGeom prst="rect">
            <a:avLst/>
          </a:prstGeom>
          <a:noFill/>
          <a:ln w="25400">
            <a:solidFill>
              <a:srgbClr val="644C00"/>
            </a:solidFill>
          </a:ln>
        </p:spPr>
        <p:txBody>
          <a:bodyPr wrap="square" rtlCol="0">
            <a:spAutoFit/>
          </a:bodyPr>
          <a:lstStyle/>
          <a:p>
            <a:pPr algn="ctr"/>
            <a:r>
              <a:rPr lang="en-US" sz="2000" dirty="0">
                <a:hlinkClick r:id="rId5" action="ppaction://hlinksldjump">
                  <a:extLst>
                    <a:ext uri="{A12FA001-AC4F-418D-AE19-62706E023703}">
                      <ahyp:hlinkClr xmlns:ahyp="http://schemas.microsoft.com/office/drawing/2018/hyperlinkcolor" val="tx"/>
                    </a:ext>
                  </a:extLst>
                </a:hlinkClick>
              </a:rPr>
              <a:t>Main Page</a:t>
            </a:r>
            <a:endParaRPr lang="en-US" sz="2000" dirty="0"/>
          </a:p>
        </p:txBody>
      </p:sp>
      <p:sp>
        <p:nvSpPr>
          <p:cNvPr id="7" name="TextBox 6">
            <a:extLst>
              <a:ext uri="{FF2B5EF4-FFF2-40B4-BE49-F238E27FC236}">
                <a16:creationId xmlns:a16="http://schemas.microsoft.com/office/drawing/2014/main" id="{BA3DEEDC-79C2-48A7-8FF3-CF169DEBB8B5}"/>
              </a:ext>
            </a:extLst>
          </p:cNvPr>
          <p:cNvSpPr txBox="1"/>
          <p:nvPr/>
        </p:nvSpPr>
        <p:spPr>
          <a:xfrm>
            <a:off x="76200" y="6311900"/>
            <a:ext cx="1930400" cy="400110"/>
          </a:xfrm>
          <a:prstGeom prst="rect">
            <a:avLst/>
          </a:prstGeom>
          <a:noFill/>
          <a:ln w="25400">
            <a:solidFill>
              <a:srgbClr val="644C00"/>
            </a:solidFill>
          </a:ln>
        </p:spPr>
        <p:txBody>
          <a:bodyPr wrap="square" rtlCol="0">
            <a:spAutoFit/>
          </a:bodyPr>
          <a:lstStyle/>
          <a:p>
            <a:pPr algn="r"/>
            <a:r>
              <a:rPr lang="en-US" sz="2000" dirty="0">
                <a:hlinkClick r:id="rId6"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8" name="Picture 7">
            <a:extLst>
              <a:ext uri="{FF2B5EF4-FFF2-40B4-BE49-F238E27FC236}">
                <a16:creationId xmlns:a16="http://schemas.microsoft.com/office/drawing/2014/main" id="{2864BA9A-06F9-4CC0-9001-0787B09A9632}"/>
              </a:ext>
            </a:extLst>
          </p:cNvPr>
          <p:cNvPicPr>
            <a:picLocks noChangeAspect="1"/>
          </p:cNvPicPr>
          <p:nvPr/>
        </p:nvPicPr>
        <p:blipFill>
          <a:blip r:embed="rId7"/>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536775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DF7C3"/>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45513-FA91-4058-B4D4-D7E868E06023}"/>
              </a:ext>
            </a:extLst>
          </p:cNvPr>
          <p:cNvSpPr>
            <a:spLocks noGrp="1"/>
          </p:cNvSpPr>
          <p:nvPr>
            <p:ph type="title"/>
          </p:nvPr>
        </p:nvSpPr>
        <p:spPr/>
        <p:txBody>
          <a:bodyPr/>
          <a:lstStyle/>
          <a:p>
            <a:r>
              <a:rPr lang="en-US" b="1" dirty="0">
                <a:solidFill>
                  <a:schemeClr val="accent4">
                    <a:lumMod val="50000"/>
                  </a:schemeClr>
                </a:solidFill>
              </a:rPr>
              <a:t>Regulations, Licensure, &amp; Reimbursement</a:t>
            </a:r>
          </a:p>
        </p:txBody>
      </p:sp>
      <p:sp>
        <p:nvSpPr>
          <p:cNvPr id="5" name="Content Placeholder 4">
            <a:extLst>
              <a:ext uri="{FF2B5EF4-FFF2-40B4-BE49-F238E27FC236}">
                <a16:creationId xmlns:a16="http://schemas.microsoft.com/office/drawing/2014/main" id="{58EF9B1B-DD9D-4136-9985-EFB2358BC19F}"/>
              </a:ext>
            </a:extLst>
          </p:cNvPr>
          <p:cNvSpPr>
            <a:spLocks noGrp="1"/>
          </p:cNvSpPr>
          <p:nvPr>
            <p:ph idx="1"/>
          </p:nvPr>
        </p:nvSpPr>
        <p:spPr/>
        <p:txBody>
          <a:bodyPr/>
          <a:lstStyle/>
          <a:p>
            <a:pPr marL="0" indent="0">
              <a:buNone/>
            </a:pPr>
            <a:r>
              <a:rPr lang="en-US" dirty="0">
                <a:solidFill>
                  <a:schemeClr val="accent4">
                    <a:lumMod val="50000"/>
                  </a:schemeClr>
                </a:solidFill>
                <a:hlinkClick r:id="rId2">
                  <a:extLst>
                    <a:ext uri="{A12FA001-AC4F-418D-AE19-62706E023703}">
                      <ahyp:hlinkClr xmlns:ahyp="http://schemas.microsoft.com/office/drawing/2018/hyperlinkcolor" val="tx"/>
                    </a:ext>
                  </a:extLst>
                </a:hlinkClick>
              </a:rPr>
              <a:t>ADA: Procedures Which May be Provided Via Telehealth with Existing Technologies</a:t>
            </a:r>
            <a:endParaRPr lang="en-US" dirty="0">
              <a:solidFill>
                <a:schemeClr val="accent4">
                  <a:lumMod val="50000"/>
                </a:schemeClr>
              </a:solidFill>
            </a:endParaRPr>
          </a:p>
          <a:p>
            <a:pPr marL="457200" lvl="1" indent="0">
              <a:buNone/>
            </a:pPr>
            <a:r>
              <a:rPr lang="en-US" dirty="0">
                <a:solidFill>
                  <a:srgbClr val="000000"/>
                </a:solidFill>
                <a:effectLst/>
                <a:ea typeface="Times New Roman" panose="02020603050405020304" pitchFamily="18" charset="0"/>
              </a:rPr>
              <a:t>This document provides a list of procedures that may be delivered via tele-audiology, also including applicable billing codes. </a:t>
            </a:r>
          </a:p>
          <a:p>
            <a:pPr marL="457200" lvl="1" indent="0">
              <a:buNone/>
            </a:pPr>
            <a:endParaRPr lang="en-US" dirty="0">
              <a:solidFill>
                <a:schemeClr val="accent4">
                  <a:lumMod val="50000"/>
                </a:schemeClr>
              </a:solidFill>
            </a:endParaRPr>
          </a:p>
          <a:p>
            <a:pPr marL="0" indent="0">
              <a:buNone/>
            </a:pPr>
            <a:r>
              <a:rPr lang="en-US" dirty="0">
                <a:solidFill>
                  <a:schemeClr val="accent4">
                    <a:lumMod val="50000"/>
                  </a:schemeClr>
                </a:solidFill>
                <a:hlinkClick r:id="rId3">
                  <a:extLst>
                    <a:ext uri="{A12FA001-AC4F-418D-AE19-62706E023703}">
                      <ahyp:hlinkClr xmlns:ahyp="http://schemas.microsoft.com/office/drawing/2018/hyperlinkcolor" val="tx"/>
                    </a:ext>
                  </a:extLst>
                </a:hlinkClick>
              </a:rPr>
              <a:t>AAA: COVID-19 Telehealth Update and Guidance</a:t>
            </a:r>
            <a:endParaRPr lang="en-US" dirty="0">
              <a:solidFill>
                <a:schemeClr val="accent4">
                  <a:lumMod val="50000"/>
                </a:schemeClr>
              </a:solidFill>
            </a:endParaRPr>
          </a:p>
          <a:p>
            <a:pPr marL="457200" lvl="1" indent="0">
              <a:buNone/>
            </a:pPr>
            <a:r>
              <a:rPr lang="en-US" dirty="0">
                <a:solidFill>
                  <a:srgbClr val="000000"/>
                </a:solidFill>
                <a:effectLst/>
                <a:ea typeface="Times New Roman" panose="02020603050405020304" pitchFamily="18" charset="0"/>
              </a:rPr>
              <a:t>Many audiologists are wondering if remote services can be billed and reimbursed. This guide will help you understand options that are available to audiologists at the present time.</a:t>
            </a:r>
            <a:endParaRPr lang="en-US" dirty="0">
              <a:effectLst/>
              <a:ea typeface="Times New Roman" panose="02020603050405020304" pitchFamily="18" charset="0"/>
            </a:endParaRPr>
          </a:p>
          <a:p>
            <a:pPr marL="457200" lvl="1" indent="0">
              <a:buNone/>
            </a:pPr>
            <a:endParaRPr lang="en-US" dirty="0"/>
          </a:p>
        </p:txBody>
      </p:sp>
      <p:sp>
        <p:nvSpPr>
          <p:cNvPr id="7" name="TextBox 6">
            <a:extLst>
              <a:ext uri="{FF2B5EF4-FFF2-40B4-BE49-F238E27FC236}">
                <a16:creationId xmlns:a16="http://schemas.microsoft.com/office/drawing/2014/main" id="{5543EA59-9109-41F6-97B4-E9CE207A0960}"/>
              </a:ext>
            </a:extLst>
          </p:cNvPr>
          <p:cNvSpPr txBox="1"/>
          <p:nvPr/>
        </p:nvSpPr>
        <p:spPr>
          <a:xfrm>
            <a:off x="10572750" y="6311900"/>
            <a:ext cx="1543050" cy="400110"/>
          </a:xfrm>
          <a:prstGeom prst="rect">
            <a:avLst/>
          </a:prstGeom>
          <a:noFill/>
          <a:ln w="25400">
            <a:solidFill>
              <a:srgbClr val="644C00"/>
            </a:solidFill>
          </a:ln>
        </p:spPr>
        <p:txBody>
          <a:bodyPr wrap="square" rtlCol="0">
            <a:spAutoFit/>
          </a:bodyPr>
          <a:lstStyle/>
          <a:p>
            <a:r>
              <a:rPr lang="en-US" sz="2000" dirty="0">
                <a:hlinkClick r:id="rId4" action="ppaction://hlinksldjump">
                  <a:extLst>
                    <a:ext uri="{A12FA001-AC4F-418D-AE19-62706E023703}">
                      <ahyp:hlinkClr xmlns:ahyp="http://schemas.microsoft.com/office/drawing/2018/hyperlinkcolor" val="tx"/>
                    </a:ext>
                  </a:extLst>
                </a:hlinkClick>
              </a:rPr>
              <a:t>Next Page</a:t>
            </a:r>
            <a:endParaRPr lang="en-US" sz="2000" dirty="0"/>
          </a:p>
        </p:txBody>
      </p:sp>
      <p:sp>
        <p:nvSpPr>
          <p:cNvPr id="8" name="TextBox 7">
            <a:extLst>
              <a:ext uri="{FF2B5EF4-FFF2-40B4-BE49-F238E27FC236}">
                <a16:creationId xmlns:a16="http://schemas.microsoft.com/office/drawing/2014/main" id="{B590A72C-59D7-45E6-85CA-9BFE8C41F5F4}"/>
              </a:ext>
            </a:extLst>
          </p:cNvPr>
          <p:cNvSpPr txBox="1"/>
          <p:nvPr/>
        </p:nvSpPr>
        <p:spPr>
          <a:xfrm>
            <a:off x="5435600" y="6311960"/>
            <a:ext cx="1320800" cy="400110"/>
          </a:xfrm>
          <a:prstGeom prst="rect">
            <a:avLst/>
          </a:prstGeom>
          <a:noFill/>
          <a:ln w="25400">
            <a:solidFill>
              <a:srgbClr val="644C00"/>
            </a:solidFill>
          </a:ln>
        </p:spPr>
        <p:txBody>
          <a:bodyPr wrap="square" rtlCol="0">
            <a:spAutoFit/>
          </a:bodyPr>
          <a:lstStyle/>
          <a:p>
            <a:pPr algn="ctr"/>
            <a:r>
              <a:rPr lang="en-US" sz="2000" dirty="0">
                <a:hlinkClick r:id="rId5" action="ppaction://hlinksldjump">
                  <a:extLst>
                    <a:ext uri="{A12FA001-AC4F-418D-AE19-62706E023703}">
                      <ahyp:hlinkClr xmlns:ahyp="http://schemas.microsoft.com/office/drawing/2018/hyperlinkcolor" val="tx"/>
                    </a:ext>
                  </a:extLst>
                </a:hlinkClick>
              </a:rPr>
              <a:t>Main Page</a:t>
            </a:r>
            <a:endParaRPr lang="en-US" sz="2000" dirty="0"/>
          </a:p>
        </p:txBody>
      </p:sp>
      <p:sp>
        <p:nvSpPr>
          <p:cNvPr id="9" name="Arrow: Right 8">
            <a:extLst>
              <a:ext uri="{FF2B5EF4-FFF2-40B4-BE49-F238E27FC236}">
                <a16:creationId xmlns:a16="http://schemas.microsoft.com/office/drawing/2014/main" id="{69612712-7350-4130-BB52-BC6B4BE80F21}"/>
              </a:ext>
            </a:extLst>
          </p:cNvPr>
          <p:cNvSpPr/>
          <p:nvPr/>
        </p:nvSpPr>
        <p:spPr>
          <a:xfrm>
            <a:off x="11785600" y="6438900"/>
            <a:ext cx="254000" cy="158750"/>
          </a:xfrm>
          <a:prstGeom prst="rightArrow">
            <a:avLst/>
          </a:prstGeom>
          <a:solidFill>
            <a:schemeClr val="accent4">
              <a:lumMod val="75000"/>
            </a:schemeClr>
          </a:solidFill>
          <a:ln>
            <a:solidFill>
              <a:srgbClr val="644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B50102C-B5D2-4A46-8D6E-9E960B71CF1A}"/>
              </a:ext>
            </a:extLst>
          </p:cNvPr>
          <p:cNvSpPr txBox="1"/>
          <p:nvPr/>
        </p:nvSpPr>
        <p:spPr>
          <a:xfrm>
            <a:off x="152400" y="6311900"/>
            <a:ext cx="1854200" cy="400110"/>
          </a:xfrm>
          <a:prstGeom prst="rect">
            <a:avLst/>
          </a:prstGeom>
          <a:noFill/>
          <a:ln w="25400">
            <a:solidFill>
              <a:srgbClr val="644C00"/>
            </a:solidFill>
          </a:ln>
        </p:spPr>
        <p:txBody>
          <a:bodyPr wrap="square" rtlCol="0">
            <a:spAutoFit/>
          </a:bodyPr>
          <a:lstStyle/>
          <a:p>
            <a:pPr algn="r"/>
            <a:r>
              <a:rPr lang="en-US" sz="2000" dirty="0">
                <a:hlinkClick r:id="rId6"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2" name="Picture 1">
            <a:extLst>
              <a:ext uri="{FF2B5EF4-FFF2-40B4-BE49-F238E27FC236}">
                <a16:creationId xmlns:a16="http://schemas.microsoft.com/office/drawing/2014/main" id="{4D288863-143A-459A-A6D0-CE69DE9F9C0C}"/>
              </a:ext>
            </a:extLst>
          </p:cNvPr>
          <p:cNvPicPr>
            <a:picLocks noChangeAspect="1"/>
          </p:cNvPicPr>
          <p:nvPr/>
        </p:nvPicPr>
        <p:blipFill>
          <a:blip r:embed="rId7"/>
          <a:stretch>
            <a:fillRect/>
          </a:stretch>
        </p:blipFill>
        <p:spPr>
          <a:xfrm rot="10800000">
            <a:off x="171450" y="6414410"/>
            <a:ext cx="274344" cy="195089"/>
          </a:xfrm>
          <a:prstGeom prst="rect">
            <a:avLst/>
          </a:prstGeom>
        </p:spPr>
      </p:pic>
    </p:spTree>
    <p:extLst>
      <p:ext uri="{BB962C8B-B14F-4D97-AF65-F5344CB8AC3E}">
        <p14:creationId xmlns:p14="http://schemas.microsoft.com/office/powerpoint/2010/main" val="1611447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DF7C3"/>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45513-FA91-4058-B4D4-D7E868E06023}"/>
              </a:ext>
            </a:extLst>
          </p:cNvPr>
          <p:cNvSpPr>
            <a:spLocks noGrp="1"/>
          </p:cNvSpPr>
          <p:nvPr>
            <p:ph type="title"/>
          </p:nvPr>
        </p:nvSpPr>
        <p:spPr/>
        <p:txBody>
          <a:bodyPr/>
          <a:lstStyle/>
          <a:p>
            <a:r>
              <a:rPr lang="en-US" b="1" dirty="0">
                <a:solidFill>
                  <a:schemeClr val="accent4">
                    <a:lumMod val="50000"/>
                  </a:schemeClr>
                </a:solidFill>
              </a:rPr>
              <a:t>Regulations, Licensure, &amp; Reimbursement</a:t>
            </a:r>
          </a:p>
        </p:txBody>
      </p:sp>
      <p:sp>
        <p:nvSpPr>
          <p:cNvPr id="5" name="Content Placeholder 4">
            <a:extLst>
              <a:ext uri="{FF2B5EF4-FFF2-40B4-BE49-F238E27FC236}">
                <a16:creationId xmlns:a16="http://schemas.microsoft.com/office/drawing/2014/main" id="{58EF9B1B-DD9D-4136-9985-EFB2358BC19F}"/>
              </a:ext>
            </a:extLst>
          </p:cNvPr>
          <p:cNvSpPr>
            <a:spLocks noGrp="1"/>
          </p:cNvSpPr>
          <p:nvPr>
            <p:ph idx="1"/>
          </p:nvPr>
        </p:nvSpPr>
        <p:spPr/>
        <p:txBody>
          <a:bodyPr>
            <a:normAutofit fontScale="92500" lnSpcReduction="20000"/>
          </a:bodyPr>
          <a:lstStyle/>
          <a:p>
            <a:pPr marL="0" indent="0">
              <a:buNone/>
            </a:pPr>
            <a:r>
              <a:rPr lang="en-US" dirty="0">
                <a:solidFill>
                  <a:srgbClr val="7E6000"/>
                </a:solidFill>
                <a:hlinkClick r:id="rId2">
                  <a:extLst>
                    <a:ext uri="{A12FA001-AC4F-418D-AE19-62706E023703}">
                      <ahyp:hlinkClr xmlns:ahyp="http://schemas.microsoft.com/office/drawing/2018/hyperlinkcolor" val="tx"/>
                    </a:ext>
                  </a:extLst>
                </a:hlinkClick>
              </a:rPr>
              <a:t>ASHA – COVID-19: Tracking of State Medicaid </a:t>
            </a:r>
            <a:r>
              <a:rPr lang="en-US" dirty="0" err="1">
                <a:solidFill>
                  <a:srgbClr val="7E6000"/>
                </a:solidFill>
                <a:hlinkClick r:id="rId2">
                  <a:extLst>
                    <a:ext uri="{A12FA001-AC4F-418D-AE19-62706E023703}">
                      <ahyp:hlinkClr xmlns:ahyp="http://schemas.microsoft.com/office/drawing/2018/hyperlinkcolor" val="tx"/>
                    </a:ext>
                  </a:extLst>
                </a:hlinkClick>
              </a:rPr>
              <a:t>Telepractice</a:t>
            </a:r>
            <a:r>
              <a:rPr lang="en-US" dirty="0">
                <a:solidFill>
                  <a:srgbClr val="7E6000"/>
                </a:solidFill>
                <a:hlinkClick r:id="rId2">
                  <a:extLst>
                    <a:ext uri="{A12FA001-AC4F-418D-AE19-62706E023703}">
                      <ahyp:hlinkClr xmlns:ahyp="http://schemas.microsoft.com/office/drawing/2018/hyperlinkcolor" val="tx"/>
                    </a:ext>
                  </a:extLst>
                </a:hlinkClick>
              </a:rPr>
              <a:t> Policies and Emergency </a:t>
            </a:r>
            <a:r>
              <a:rPr lang="en-US" dirty="0" err="1">
                <a:solidFill>
                  <a:srgbClr val="7E6000"/>
                </a:solidFill>
                <a:hlinkClick r:id="rId2">
                  <a:extLst>
                    <a:ext uri="{A12FA001-AC4F-418D-AE19-62706E023703}">
                      <ahyp:hlinkClr xmlns:ahyp="http://schemas.microsoft.com/office/drawing/2018/hyperlinkcolor" val="tx"/>
                    </a:ext>
                  </a:extLst>
                </a:hlinkClick>
              </a:rPr>
              <a:t>Telepractice</a:t>
            </a:r>
            <a:r>
              <a:rPr lang="en-US" dirty="0">
                <a:solidFill>
                  <a:srgbClr val="7E6000"/>
                </a:solidFill>
                <a:hlinkClick r:id="rId2">
                  <a:extLst>
                    <a:ext uri="{A12FA001-AC4F-418D-AE19-62706E023703}">
                      <ahyp:hlinkClr xmlns:ahyp="http://schemas.microsoft.com/office/drawing/2018/hyperlinkcolor" val="tx"/>
                    </a:ext>
                  </a:extLst>
                </a:hlinkClick>
              </a:rPr>
              <a:t> Orders</a:t>
            </a:r>
            <a:endParaRPr lang="en-US" dirty="0">
              <a:solidFill>
                <a:srgbClr val="7E6000"/>
              </a:solidFill>
            </a:endParaRPr>
          </a:p>
          <a:p>
            <a:pPr marL="0" indent="0">
              <a:buNone/>
            </a:pPr>
            <a:endParaRPr lang="en-US" dirty="0"/>
          </a:p>
          <a:p>
            <a:pPr marL="0" indent="0">
              <a:buNone/>
            </a:pPr>
            <a:r>
              <a:rPr lang="en-US" dirty="0">
                <a:solidFill>
                  <a:srgbClr val="7E6000"/>
                </a:solidFill>
                <a:hlinkClick r:id="rId3">
                  <a:extLst>
                    <a:ext uri="{A12FA001-AC4F-418D-AE19-62706E023703}">
                      <ahyp:hlinkClr xmlns:ahyp="http://schemas.microsoft.com/office/drawing/2018/hyperlinkcolor" val="tx"/>
                    </a:ext>
                  </a:extLst>
                </a:hlinkClick>
              </a:rPr>
              <a:t>ASHA – COVID-19: Tracking of Commercial Insurance </a:t>
            </a:r>
            <a:r>
              <a:rPr lang="en-US" dirty="0" err="1">
                <a:solidFill>
                  <a:srgbClr val="7E6000"/>
                </a:solidFill>
                <a:hlinkClick r:id="rId3">
                  <a:extLst>
                    <a:ext uri="{A12FA001-AC4F-418D-AE19-62706E023703}">
                      <ahyp:hlinkClr xmlns:ahyp="http://schemas.microsoft.com/office/drawing/2018/hyperlinkcolor" val="tx"/>
                    </a:ext>
                  </a:extLst>
                </a:hlinkClick>
              </a:rPr>
              <a:t>Telepractice</a:t>
            </a:r>
            <a:r>
              <a:rPr lang="en-US" dirty="0">
                <a:solidFill>
                  <a:srgbClr val="7E6000"/>
                </a:solidFill>
                <a:hlinkClick r:id="rId3">
                  <a:extLst>
                    <a:ext uri="{A12FA001-AC4F-418D-AE19-62706E023703}">
                      <ahyp:hlinkClr xmlns:ahyp="http://schemas.microsoft.com/office/drawing/2018/hyperlinkcolor" val="tx"/>
                    </a:ext>
                  </a:extLst>
                </a:hlinkClick>
              </a:rPr>
              <a:t> Policies Plan</a:t>
            </a:r>
            <a:endParaRPr lang="en-US" dirty="0">
              <a:solidFill>
                <a:srgbClr val="7E6000"/>
              </a:solidFill>
            </a:endParaRPr>
          </a:p>
          <a:p>
            <a:pPr marL="0" indent="0">
              <a:buNone/>
            </a:pPr>
            <a:endParaRPr lang="en-US" dirty="0"/>
          </a:p>
          <a:p>
            <a:pPr marL="0" indent="0">
              <a:buNone/>
              <a:tabLst>
                <a:tab pos="4797425" algn="l"/>
              </a:tabLst>
            </a:pPr>
            <a:r>
              <a:rPr lang="en-US" dirty="0">
                <a:solidFill>
                  <a:srgbClr val="7E6000"/>
                </a:solidFill>
                <a:hlinkClick r:id="rId4">
                  <a:extLst>
                    <a:ext uri="{A12FA001-AC4F-418D-AE19-62706E023703}">
                      <ahyp:hlinkClr xmlns:ahyp="http://schemas.microsoft.com/office/drawing/2018/hyperlinkcolor" val="tx"/>
                    </a:ext>
                  </a:extLst>
                </a:hlinkClick>
              </a:rPr>
              <a:t>NCHAM – The Impact of Privacy Regulations (White Paper)</a:t>
            </a:r>
            <a:endParaRPr lang="en-US" dirty="0">
              <a:solidFill>
                <a:srgbClr val="7E6000"/>
              </a:solidFill>
            </a:endParaRPr>
          </a:p>
          <a:p>
            <a:pPr marL="457200" lvl="1" indent="0">
              <a:buNone/>
            </a:pPr>
            <a:r>
              <a:rPr lang="en-US" b="0" i="0" dirty="0">
                <a:solidFill>
                  <a:srgbClr val="212529"/>
                </a:solidFill>
                <a:effectLst/>
                <a:latin typeface="-apple-system"/>
              </a:rPr>
              <a:t>Creating a system of effective services requires the exchange of information among</a:t>
            </a:r>
            <a:br>
              <a:rPr lang="en-US" dirty="0"/>
            </a:br>
            <a:r>
              <a:rPr lang="en-US" b="0" i="0" dirty="0">
                <a:solidFill>
                  <a:srgbClr val="212529"/>
                </a:solidFill>
                <a:effectLst/>
                <a:latin typeface="-apple-system"/>
              </a:rPr>
              <a:t>hospitals, audiologists, physicians, and Part C Early Intervention programs.</a:t>
            </a:r>
            <a:br>
              <a:rPr lang="en-US" dirty="0"/>
            </a:br>
            <a:r>
              <a:rPr lang="en-US" b="0" i="0" dirty="0">
                <a:solidFill>
                  <a:srgbClr val="212529"/>
                </a:solidFill>
                <a:effectLst/>
                <a:latin typeface="-apple-system"/>
              </a:rPr>
              <a:t>Federal privacy regulations, specifically the Health Insurance Portability and</a:t>
            </a:r>
            <a:br>
              <a:rPr lang="en-US" dirty="0"/>
            </a:br>
            <a:r>
              <a:rPr lang="en-US" b="0" i="0" dirty="0">
                <a:solidFill>
                  <a:srgbClr val="212529"/>
                </a:solidFill>
                <a:effectLst/>
                <a:latin typeface="-apple-system"/>
              </a:rPr>
              <a:t>Accountability Act (HIPAA), the Family Educational Rights and Privacy Act</a:t>
            </a:r>
            <a:br>
              <a:rPr lang="en-US" dirty="0"/>
            </a:br>
            <a:r>
              <a:rPr lang="en-US" b="0" i="0" dirty="0">
                <a:solidFill>
                  <a:srgbClr val="212529"/>
                </a:solidFill>
                <a:effectLst/>
                <a:latin typeface="-apple-system"/>
              </a:rPr>
              <a:t>(FERPA), and Part C regulations of the Individuals with Disabilities Education Act (IDEA) which incorporates confidentiality provisions under FERPA, must be followed when such information is exchanged.</a:t>
            </a:r>
            <a:endParaRPr lang="en-US" dirty="0"/>
          </a:p>
        </p:txBody>
      </p:sp>
      <p:sp>
        <p:nvSpPr>
          <p:cNvPr id="7" name="TextBox 6">
            <a:extLst>
              <a:ext uri="{FF2B5EF4-FFF2-40B4-BE49-F238E27FC236}">
                <a16:creationId xmlns:a16="http://schemas.microsoft.com/office/drawing/2014/main" id="{5543EA59-9109-41F6-97B4-E9CE207A0960}"/>
              </a:ext>
            </a:extLst>
          </p:cNvPr>
          <p:cNvSpPr txBox="1"/>
          <p:nvPr/>
        </p:nvSpPr>
        <p:spPr>
          <a:xfrm>
            <a:off x="10572750" y="6311900"/>
            <a:ext cx="1543050" cy="400110"/>
          </a:xfrm>
          <a:prstGeom prst="rect">
            <a:avLst/>
          </a:prstGeom>
          <a:noFill/>
          <a:ln w="25400">
            <a:solidFill>
              <a:srgbClr val="644C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B590A72C-59D7-45E6-85CA-9BFE8C41F5F4}"/>
              </a:ext>
            </a:extLst>
          </p:cNvPr>
          <p:cNvSpPr txBox="1"/>
          <p:nvPr/>
        </p:nvSpPr>
        <p:spPr>
          <a:xfrm>
            <a:off x="5435600" y="6311960"/>
            <a:ext cx="1320800" cy="400110"/>
          </a:xfrm>
          <a:prstGeom prst="rect">
            <a:avLst/>
          </a:prstGeom>
          <a:noFill/>
          <a:ln w="25400">
            <a:solidFill>
              <a:srgbClr val="644C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rrow: Right 8">
            <a:extLst>
              <a:ext uri="{FF2B5EF4-FFF2-40B4-BE49-F238E27FC236}">
                <a16:creationId xmlns:a16="http://schemas.microsoft.com/office/drawing/2014/main" id="{69612712-7350-4130-BB52-BC6B4BE80F21}"/>
              </a:ext>
            </a:extLst>
          </p:cNvPr>
          <p:cNvSpPr/>
          <p:nvPr/>
        </p:nvSpPr>
        <p:spPr>
          <a:xfrm>
            <a:off x="11785600" y="6438900"/>
            <a:ext cx="254000" cy="158750"/>
          </a:xfrm>
          <a:prstGeom prst="rightArrow">
            <a:avLst/>
          </a:prstGeom>
          <a:solidFill>
            <a:schemeClr val="accent4">
              <a:lumMod val="75000"/>
            </a:schemeClr>
          </a:solidFill>
          <a:ln>
            <a:solidFill>
              <a:srgbClr val="644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4B50102C-B5D2-4A46-8D6E-9E960B71CF1A}"/>
              </a:ext>
            </a:extLst>
          </p:cNvPr>
          <p:cNvSpPr txBox="1"/>
          <p:nvPr/>
        </p:nvSpPr>
        <p:spPr>
          <a:xfrm>
            <a:off x="152400" y="6311900"/>
            <a:ext cx="1854200" cy="400110"/>
          </a:xfrm>
          <a:prstGeom prst="rect">
            <a:avLst/>
          </a:prstGeom>
          <a:noFill/>
          <a:ln w="25400">
            <a:solidFill>
              <a:srgbClr val="644C00"/>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4D288863-143A-459A-A6D0-CE69DE9F9C0C}"/>
              </a:ext>
            </a:extLst>
          </p:cNvPr>
          <p:cNvPicPr>
            <a:picLocks noChangeAspect="1"/>
          </p:cNvPicPr>
          <p:nvPr/>
        </p:nvPicPr>
        <p:blipFill>
          <a:blip r:embed="rId8"/>
          <a:stretch>
            <a:fillRect/>
          </a:stretch>
        </p:blipFill>
        <p:spPr>
          <a:xfrm rot="10800000">
            <a:off x="171450" y="6414410"/>
            <a:ext cx="274344" cy="195089"/>
          </a:xfrm>
          <a:prstGeom prst="rect">
            <a:avLst/>
          </a:prstGeom>
        </p:spPr>
      </p:pic>
    </p:spTree>
    <p:extLst>
      <p:ext uri="{BB962C8B-B14F-4D97-AF65-F5344CB8AC3E}">
        <p14:creationId xmlns:p14="http://schemas.microsoft.com/office/powerpoint/2010/main" val="2399227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rgbClr val="A98D8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EE948-A4DF-4691-94CF-2ED351D4E8FB}"/>
              </a:ext>
            </a:extLst>
          </p:cNvPr>
          <p:cNvSpPr>
            <a:spLocks noGrp="1"/>
          </p:cNvSpPr>
          <p:nvPr>
            <p:ph type="title"/>
          </p:nvPr>
        </p:nvSpPr>
        <p:spPr>
          <a:xfrm>
            <a:off x="838200" y="2911744"/>
            <a:ext cx="10515600" cy="1034512"/>
          </a:xfrm>
        </p:spPr>
        <p:txBody>
          <a:bodyPr>
            <a:noAutofit/>
          </a:bodyPr>
          <a:lstStyle/>
          <a:p>
            <a:pPr algn="ctr"/>
            <a:r>
              <a:rPr lang="en-US" sz="8000" b="1" dirty="0">
                <a:solidFill>
                  <a:schemeClr val="bg1">
                    <a:lumMod val="95000"/>
                  </a:schemeClr>
                </a:solidFill>
              </a:rPr>
              <a:t>Protocols</a:t>
            </a:r>
          </a:p>
        </p:txBody>
      </p:sp>
      <p:sp>
        <p:nvSpPr>
          <p:cNvPr id="4" name="Text Placeholder 3">
            <a:extLst>
              <a:ext uri="{FF2B5EF4-FFF2-40B4-BE49-F238E27FC236}">
                <a16:creationId xmlns:a16="http://schemas.microsoft.com/office/drawing/2014/main" id="{BBE4F0AF-5659-42AE-AF70-A1574E8F419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211454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2D4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446B4-D314-46D9-A0D4-5206A67A9448}"/>
              </a:ext>
            </a:extLst>
          </p:cNvPr>
          <p:cNvSpPr>
            <a:spLocks noGrp="1"/>
          </p:cNvSpPr>
          <p:nvPr>
            <p:ph type="title"/>
          </p:nvPr>
        </p:nvSpPr>
        <p:spPr/>
        <p:txBody>
          <a:bodyPr/>
          <a:lstStyle/>
          <a:p>
            <a:r>
              <a:rPr lang="en-US" b="1" dirty="0">
                <a:solidFill>
                  <a:srgbClr val="660033"/>
                </a:solidFill>
              </a:rPr>
              <a:t>Protocols</a:t>
            </a:r>
          </a:p>
        </p:txBody>
      </p:sp>
      <p:sp>
        <p:nvSpPr>
          <p:cNvPr id="3" name="Content Placeholder 2">
            <a:extLst>
              <a:ext uri="{FF2B5EF4-FFF2-40B4-BE49-F238E27FC236}">
                <a16:creationId xmlns:a16="http://schemas.microsoft.com/office/drawing/2014/main" id="{351C3AF5-2CE9-4FC5-ACD7-01D4A102A62F}"/>
              </a:ext>
            </a:extLst>
          </p:cNvPr>
          <p:cNvSpPr>
            <a:spLocks noGrp="1"/>
          </p:cNvSpPr>
          <p:nvPr>
            <p:ph idx="1"/>
          </p:nvPr>
        </p:nvSpPr>
        <p:spPr/>
        <p:txBody>
          <a:bodyPr>
            <a:normAutofit/>
          </a:bodyPr>
          <a:lstStyle/>
          <a:p>
            <a:pPr marL="0" indent="0">
              <a:buNone/>
            </a:pPr>
            <a:r>
              <a:rPr lang="en-US" dirty="0">
                <a:solidFill>
                  <a:srgbClr val="660033"/>
                </a:solidFill>
                <a:hlinkClick r:id="rId2">
                  <a:extLst>
                    <a:ext uri="{A12FA001-AC4F-418D-AE19-62706E023703}">
                      <ahyp:hlinkClr xmlns:ahyp="http://schemas.microsoft.com/office/drawing/2018/hyperlinkcolor" val="tx"/>
                    </a:ext>
                  </a:extLst>
                </a:hlinkClick>
              </a:rPr>
              <a:t>EHDI/UNHS Program Guidelines and Websites by State</a:t>
            </a:r>
            <a:endParaRPr lang="en-US" dirty="0">
              <a:solidFill>
                <a:srgbClr val="660033"/>
              </a:solidFill>
            </a:endParaRPr>
          </a:p>
          <a:p>
            <a:pPr marL="457200" lvl="1" indent="0">
              <a:buNone/>
            </a:pPr>
            <a:r>
              <a:rPr lang="en-US" dirty="0">
                <a:solidFill>
                  <a:srgbClr val="000000"/>
                </a:solidFill>
                <a:effectLst/>
                <a:ea typeface="Times New Roman" panose="02020603050405020304" pitchFamily="18" charset="0"/>
              </a:rPr>
              <a:t>Links to web sites having information related to the various facets of early (newborn/infant) hearing detection and intervention programs in U.S. states, territories and commonwealths, including their guidelines.</a:t>
            </a:r>
            <a:endParaRPr lang="en-US" dirty="0"/>
          </a:p>
          <a:p>
            <a:pPr marL="0" indent="0">
              <a:buNone/>
            </a:pPr>
            <a:r>
              <a:rPr lang="en-US" dirty="0">
                <a:solidFill>
                  <a:srgbClr val="660033"/>
                </a:solidFill>
                <a:hlinkClick r:id="rId3">
                  <a:extLst>
                    <a:ext uri="{A12FA001-AC4F-418D-AE19-62706E023703}">
                      <ahyp:hlinkClr xmlns:ahyp="http://schemas.microsoft.com/office/drawing/2018/hyperlinkcolor" val="tx"/>
                    </a:ext>
                  </a:extLst>
                </a:hlinkClick>
              </a:rPr>
              <a:t>2019 JCIH Position Statement</a:t>
            </a:r>
            <a:endParaRPr lang="en-US" dirty="0">
              <a:solidFill>
                <a:srgbClr val="660033"/>
              </a:solidFill>
            </a:endParaRPr>
          </a:p>
          <a:p>
            <a:pPr marL="457200" lvl="1" indent="0">
              <a:buNone/>
            </a:pPr>
            <a:r>
              <a:rPr lang="en-US" dirty="0">
                <a:solidFill>
                  <a:srgbClr val="000000"/>
                </a:solidFill>
                <a:effectLst/>
                <a:ea typeface="Times New Roman" panose="02020603050405020304" pitchFamily="18" charset="0"/>
              </a:rPr>
              <a:t>This is the latest Joint Committee on Infant Hearing Position Statement which outlines best practice in infant hearing screening, diagnostics and early intervention.</a:t>
            </a:r>
            <a:endParaRPr lang="en-US" dirty="0">
              <a:solidFill>
                <a:srgbClr val="000000"/>
              </a:solidFill>
              <a:ea typeface="Times New Roman" panose="02020603050405020304" pitchFamily="18" charset="0"/>
            </a:endParaRPr>
          </a:p>
          <a:p>
            <a:pPr marL="0" indent="0">
              <a:buNone/>
            </a:pPr>
            <a:r>
              <a:rPr lang="en-US" dirty="0">
                <a:solidFill>
                  <a:srgbClr val="660033"/>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EHDI Audiology Assessment Protocol (British Columbia, Canada)</a:t>
            </a:r>
            <a:endParaRPr lang="en-US" dirty="0">
              <a:solidFill>
                <a:srgbClr val="660033"/>
              </a:solidFill>
              <a:effectLst/>
              <a:ea typeface="Times New Roman" panose="02020603050405020304" pitchFamily="18" charset="0"/>
            </a:endParaRPr>
          </a:p>
          <a:p>
            <a:pPr marL="457200" lvl="1" indent="0">
              <a:buNone/>
            </a:pPr>
            <a:r>
              <a:rPr lang="en-US" b="0" i="0" dirty="0">
                <a:solidFill>
                  <a:srgbClr val="212529"/>
                </a:solidFill>
                <a:effectLst/>
                <a:latin typeface="-apple-system"/>
              </a:rPr>
              <a:t>The Audiology Assessment Protocol from the BC Early Hearing Program provides guidelines for diagnostic audiological assessments for pediatrics. </a:t>
            </a:r>
            <a:endParaRPr lang="en-US" dirty="0">
              <a:effectLst/>
              <a:ea typeface="Times New Roman" panose="02020603050405020304" pitchFamily="18" charset="0"/>
            </a:endParaRPr>
          </a:p>
          <a:p>
            <a:pPr marL="457200" lvl="1" indent="0">
              <a:buNone/>
            </a:pPr>
            <a:endParaRPr lang="en-US" dirty="0"/>
          </a:p>
        </p:txBody>
      </p:sp>
      <p:sp>
        <p:nvSpPr>
          <p:cNvPr id="5" name="TextBox 4">
            <a:extLst>
              <a:ext uri="{FF2B5EF4-FFF2-40B4-BE49-F238E27FC236}">
                <a16:creationId xmlns:a16="http://schemas.microsoft.com/office/drawing/2014/main" id="{E7C40042-6E25-4D73-A06F-DFEEAED5B5AD}"/>
              </a:ext>
            </a:extLst>
          </p:cNvPr>
          <p:cNvSpPr txBox="1"/>
          <p:nvPr/>
        </p:nvSpPr>
        <p:spPr>
          <a:xfrm>
            <a:off x="10585450" y="6311900"/>
            <a:ext cx="1530350" cy="400110"/>
          </a:xfrm>
          <a:prstGeom prst="rect">
            <a:avLst/>
          </a:prstGeom>
          <a:noFill/>
          <a:ln w="25400">
            <a:solidFill>
              <a:srgbClr val="660033"/>
            </a:solidFill>
          </a:ln>
        </p:spPr>
        <p:txBody>
          <a:bodyPr wrap="square" rtlCol="0">
            <a:spAutoFit/>
          </a:bodyPr>
          <a:lstStyle/>
          <a:p>
            <a:r>
              <a:rPr lang="en-US" sz="2000" dirty="0">
                <a:hlinkClick r:id="rId5" action="ppaction://hlinksldjump">
                  <a:extLst>
                    <a:ext uri="{A12FA001-AC4F-418D-AE19-62706E023703}">
                      <ahyp:hlinkClr xmlns:ahyp="http://schemas.microsoft.com/office/drawing/2018/hyperlinkcolor" val="tx"/>
                    </a:ext>
                  </a:extLst>
                </a:hlinkClick>
              </a:rPr>
              <a:t>Next Page</a:t>
            </a:r>
            <a:endParaRPr lang="en-US" sz="2000" dirty="0"/>
          </a:p>
        </p:txBody>
      </p:sp>
      <p:sp>
        <p:nvSpPr>
          <p:cNvPr id="6" name="TextBox 5">
            <a:extLst>
              <a:ext uri="{FF2B5EF4-FFF2-40B4-BE49-F238E27FC236}">
                <a16:creationId xmlns:a16="http://schemas.microsoft.com/office/drawing/2014/main" id="{316BC48D-5B8E-4AB1-B4BD-FED5F435EA74}"/>
              </a:ext>
            </a:extLst>
          </p:cNvPr>
          <p:cNvSpPr txBox="1"/>
          <p:nvPr/>
        </p:nvSpPr>
        <p:spPr>
          <a:xfrm>
            <a:off x="5445125" y="6311900"/>
            <a:ext cx="1301750" cy="400110"/>
          </a:xfrm>
          <a:prstGeom prst="rect">
            <a:avLst/>
          </a:prstGeom>
          <a:noFill/>
          <a:ln w="25400">
            <a:solidFill>
              <a:srgbClr val="660033"/>
            </a:solidFill>
          </a:ln>
        </p:spPr>
        <p:txBody>
          <a:bodyPr wrap="square" rtlCol="0">
            <a:spAutoFit/>
          </a:bodyPr>
          <a:lstStyle/>
          <a:p>
            <a:pPr algn="ctr"/>
            <a:r>
              <a:rPr lang="en-US" sz="2000" dirty="0">
                <a:hlinkClick r:id="rId6" action="ppaction://hlinksldjump">
                  <a:extLst>
                    <a:ext uri="{A12FA001-AC4F-418D-AE19-62706E023703}">
                      <ahyp:hlinkClr xmlns:ahyp="http://schemas.microsoft.com/office/drawing/2018/hyperlinkcolor" val="tx"/>
                    </a:ext>
                  </a:extLst>
                </a:hlinkClick>
              </a:rPr>
              <a:t>Main Page</a:t>
            </a:r>
            <a:endParaRPr lang="en-US" sz="2000" dirty="0"/>
          </a:p>
        </p:txBody>
      </p:sp>
      <p:sp>
        <p:nvSpPr>
          <p:cNvPr id="9" name="Arrow: Right 8">
            <a:extLst>
              <a:ext uri="{FF2B5EF4-FFF2-40B4-BE49-F238E27FC236}">
                <a16:creationId xmlns:a16="http://schemas.microsoft.com/office/drawing/2014/main" id="{F32B8856-B538-4C53-B5FE-AC60FCCD9205}"/>
              </a:ext>
            </a:extLst>
          </p:cNvPr>
          <p:cNvSpPr/>
          <p:nvPr/>
        </p:nvSpPr>
        <p:spPr>
          <a:xfrm>
            <a:off x="11785600" y="6438900"/>
            <a:ext cx="254000" cy="158750"/>
          </a:xfrm>
          <a:prstGeom prst="rightArrow">
            <a:avLst/>
          </a:prstGeom>
          <a:solidFill>
            <a:srgbClr val="993366"/>
          </a:solidFill>
          <a:ln>
            <a:solidFill>
              <a:srgbClr val="66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3959686-A934-4FD9-8221-1AFF62AB7538}"/>
              </a:ext>
            </a:extLst>
          </p:cNvPr>
          <p:cNvSpPr txBox="1"/>
          <p:nvPr/>
        </p:nvSpPr>
        <p:spPr>
          <a:xfrm>
            <a:off x="152400" y="6311900"/>
            <a:ext cx="1936750" cy="400110"/>
          </a:xfrm>
          <a:prstGeom prst="rect">
            <a:avLst/>
          </a:prstGeom>
          <a:noFill/>
          <a:ln w="25400">
            <a:solidFill>
              <a:srgbClr val="660033"/>
            </a:solidFill>
          </a:ln>
        </p:spPr>
        <p:txBody>
          <a:bodyPr wrap="square" rtlCol="0">
            <a:spAutoFit/>
          </a:bodyPr>
          <a:lstStyle/>
          <a:p>
            <a:pPr algn="r"/>
            <a:r>
              <a:rPr lang="en-US" sz="2000" dirty="0">
                <a:hlinkClick r:id="rId7"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4" name="Picture 3">
            <a:extLst>
              <a:ext uri="{FF2B5EF4-FFF2-40B4-BE49-F238E27FC236}">
                <a16:creationId xmlns:a16="http://schemas.microsoft.com/office/drawing/2014/main" id="{204FBAA3-1FBD-4DD7-8519-29D2897364F5}"/>
              </a:ext>
            </a:extLst>
          </p:cNvPr>
          <p:cNvPicPr>
            <a:picLocks noChangeAspect="1"/>
          </p:cNvPicPr>
          <p:nvPr/>
        </p:nvPicPr>
        <p:blipFill>
          <a:blip r:embed="rId8"/>
          <a:stretch>
            <a:fillRect/>
          </a:stretch>
        </p:blipFill>
        <p:spPr>
          <a:xfrm rot="10800000">
            <a:off x="218428" y="6414410"/>
            <a:ext cx="274344" cy="195089"/>
          </a:xfrm>
          <a:prstGeom prst="rect">
            <a:avLst/>
          </a:prstGeom>
        </p:spPr>
      </p:pic>
    </p:spTree>
    <p:extLst>
      <p:ext uri="{BB962C8B-B14F-4D97-AF65-F5344CB8AC3E}">
        <p14:creationId xmlns:p14="http://schemas.microsoft.com/office/powerpoint/2010/main" val="4047605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2D4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446B4-D314-46D9-A0D4-5206A67A9448}"/>
              </a:ext>
            </a:extLst>
          </p:cNvPr>
          <p:cNvSpPr>
            <a:spLocks noGrp="1"/>
          </p:cNvSpPr>
          <p:nvPr>
            <p:ph type="title"/>
          </p:nvPr>
        </p:nvSpPr>
        <p:spPr/>
        <p:txBody>
          <a:bodyPr/>
          <a:lstStyle/>
          <a:p>
            <a:r>
              <a:rPr lang="en-US" b="1" dirty="0">
                <a:solidFill>
                  <a:srgbClr val="660033"/>
                </a:solidFill>
              </a:rPr>
              <a:t>Protocols</a:t>
            </a:r>
          </a:p>
        </p:txBody>
      </p:sp>
      <p:sp>
        <p:nvSpPr>
          <p:cNvPr id="3" name="Content Placeholder 2">
            <a:extLst>
              <a:ext uri="{FF2B5EF4-FFF2-40B4-BE49-F238E27FC236}">
                <a16:creationId xmlns:a16="http://schemas.microsoft.com/office/drawing/2014/main" id="{351C3AF5-2CE9-4FC5-ACD7-01D4A102A62F}"/>
              </a:ext>
            </a:extLst>
          </p:cNvPr>
          <p:cNvSpPr>
            <a:spLocks noGrp="1"/>
          </p:cNvSpPr>
          <p:nvPr>
            <p:ph idx="1"/>
          </p:nvPr>
        </p:nvSpPr>
        <p:spPr/>
        <p:txBody>
          <a:bodyPr/>
          <a:lstStyle/>
          <a:p>
            <a:pPr marL="0" indent="0">
              <a:buNone/>
            </a:pPr>
            <a:r>
              <a:rPr lang="en-US" dirty="0">
                <a:solidFill>
                  <a:srgbClr val="660033"/>
                </a:solidFill>
                <a:hlinkClick r:id="rId2">
                  <a:extLst>
                    <a:ext uri="{A12FA001-AC4F-418D-AE19-62706E023703}">
                      <ahyp:hlinkClr xmlns:ahyp="http://schemas.microsoft.com/office/drawing/2018/hyperlinkcolor" val="tx"/>
                    </a:ext>
                  </a:extLst>
                </a:hlinkClick>
              </a:rPr>
              <a:t>Teleaudiology Infant Hearing Assessment Toolkit</a:t>
            </a:r>
            <a:endParaRPr lang="en-US" dirty="0">
              <a:solidFill>
                <a:srgbClr val="660033"/>
              </a:solidFill>
            </a:endParaRPr>
          </a:p>
          <a:p>
            <a:pPr marL="457200" lvl="1" indent="0">
              <a:buNone/>
            </a:pPr>
            <a:r>
              <a:rPr lang="en-US" b="0" i="0" dirty="0">
                <a:solidFill>
                  <a:srgbClr val="212529"/>
                </a:solidFill>
                <a:effectLst/>
                <a:latin typeface="-apple-system"/>
              </a:rPr>
              <a:t>This toolkit, developed by the South Dakota EHDI Collaborative, is a detailed listing of the steps necessary to conduct an ABR remotely.  It lists the specific steps for the hub and spoke sites before, during, and after the appointment, as well as the infrastructure needed.  It references the training documents included in the "Training for Remote/Spoke Sites" section of the Learning Community. </a:t>
            </a:r>
          </a:p>
          <a:p>
            <a:pPr marL="0" indent="0">
              <a:buNone/>
            </a:pPr>
            <a:r>
              <a:rPr lang="en-US" dirty="0">
                <a:solidFill>
                  <a:srgbClr val="660033"/>
                </a:solidFill>
                <a:latin typeface="-apple-system"/>
                <a:hlinkClick r:id="rId3">
                  <a:extLst>
                    <a:ext uri="{A12FA001-AC4F-418D-AE19-62706E023703}">
                      <ahyp:hlinkClr xmlns:ahyp="http://schemas.microsoft.com/office/drawing/2018/hyperlinkcolor" val="tx"/>
                    </a:ext>
                  </a:extLst>
                </a:hlinkClick>
              </a:rPr>
              <a:t>ABR Protocol (Ontario, Canada)</a:t>
            </a:r>
            <a:endParaRPr lang="en-US" dirty="0">
              <a:solidFill>
                <a:srgbClr val="660033"/>
              </a:solidFill>
              <a:latin typeface="-apple-system"/>
            </a:endParaRPr>
          </a:p>
          <a:p>
            <a:pPr marL="457200" lvl="1" indent="0">
              <a:buNone/>
            </a:pPr>
            <a:r>
              <a:rPr lang="en-US" b="0" i="0" dirty="0">
                <a:solidFill>
                  <a:srgbClr val="212529"/>
                </a:solidFill>
                <a:effectLst/>
                <a:latin typeface="-apple-system"/>
              </a:rPr>
              <a:t>This document describes the Protocol for Auditory Brainstem Response-Based Audiological Assessment (ABRA) from the Ontario Infant Hearing Program. </a:t>
            </a:r>
          </a:p>
          <a:p>
            <a:pPr marL="0" indent="0">
              <a:buNone/>
            </a:pPr>
            <a:endParaRPr lang="en-US" dirty="0"/>
          </a:p>
        </p:txBody>
      </p:sp>
      <p:sp>
        <p:nvSpPr>
          <p:cNvPr id="5" name="TextBox 4">
            <a:extLst>
              <a:ext uri="{FF2B5EF4-FFF2-40B4-BE49-F238E27FC236}">
                <a16:creationId xmlns:a16="http://schemas.microsoft.com/office/drawing/2014/main" id="{E7C40042-6E25-4D73-A06F-DFEEAED5B5AD}"/>
              </a:ext>
            </a:extLst>
          </p:cNvPr>
          <p:cNvSpPr txBox="1"/>
          <p:nvPr/>
        </p:nvSpPr>
        <p:spPr>
          <a:xfrm>
            <a:off x="10585450" y="6311900"/>
            <a:ext cx="1530350" cy="400110"/>
          </a:xfrm>
          <a:prstGeom prst="rect">
            <a:avLst/>
          </a:prstGeom>
          <a:noFill/>
          <a:ln w="25400">
            <a:solidFill>
              <a:srgbClr val="660033"/>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316BC48D-5B8E-4AB1-B4BD-FED5F435EA74}"/>
              </a:ext>
            </a:extLst>
          </p:cNvPr>
          <p:cNvSpPr txBox="1"/>
          <p:nvPr/>
        </p:nvSpPr>
        <p:spPr>
          <a:xfrm>
            <a:off x="5445125" y="6311900"/>
            <a:ext cx="1301750" cy="400110"/>
          </a:xfrm>
          <a:prstGeom prst="rect">
            <a:avLst/>
          </a:prstGeom>
          <a:noFill/>
          <a:ln w="25400">
            <a:solidFill>
              <a:srgbClr val="660033"/>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rrow: Right 8">
            <a:extLst>
              <a:ext uri="{FF2B5EF4-FFF2-40B4-BE49-F238E27FC236}">
                <a16:creationId xmlns:a16="http://schemas.microsoft.com/office/drawing/2014/main" id="{F32B8856-B538-4C53-B5FE-AC60FCCD9205}"/>
              </a:ext>
            </a:extLst>
          </p:cNvPr>
          <p:cNvSpPr/>
          <p:nvPr/>
        </p:nvSpPr>
        <p:spPr>
          <a:xfrm>
            <a:off x="11785600" y="6438900"/>
            <a:ext cx="254000" cy="158750"/>
          </a:xfrm>
          <a:prstGeom prst="rightArrow">
            <a:avLst/>
          </a:prstGeom>
          <a:solidFill>
            <a:srgbClr val="993366"/>
          </a:solidFill>
          <a:ln>
            <a:solidFill>
              <a:srgbClr val="66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E3959686-A934-4FD9-8221-1AFF62AB7538}"/>
              </a:ext>
            </a:extLst>
          </p:cNvPr>
          <p:cNvSpPr txBox="1"/>
          <p:nvPr/>
        </p:nvSpPr>
        <p:spPr>
          <a:xfrm>
            <a:off x="152400" y="6311900"/>
            <a:ext cx="1936750" cy="400110"/>
          </a:xfrm>
          <a:prstGeom prst="rect">
            <a:avLst/>
          </a:prstGeom>
          <a:noFill/>
          <a:ln w="25400">
            <a:solidFill>
              <a:srgbClr val="660033"/>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204FBAA3-1FBD-4DD7-8519-29D2897364F5}"/>
              </a:ext>
            </a:extLst>
          </p:cNvPr>
          <p:cNvPicPr>
            <a:picLocks noChangeAspect="1"/>
          </p:cNvPicPr>
          <p:nvPr/>
        </p:nvPicPr>
        <p:blipFill>
          <a:blip r:embed="rId7"/>
          <a:stretch>
            <a:fillRect/>
          </a:stretch>
        </p:blipFill>
        <p:spPr>
          <a:xfrm rot="10800000">
            <a:off x="218428" y="6414410"/>
            <a:ext cx="274344" cy="195089"/>
          </a:xfrm>
          <a:prstGeom prst="rect">
            <a:avLst/>
          </a:prstGeom>
        </p:spPr>
      </p:pic>
    </p:spTree>
    <p:extLst>
      <p:ext uri="{BB962C8B-B14F-4D97-AF65-F5344CB8AC3E}">
        <p14:creationId xmlns:p14="http://schemas.microsoft.com/office/powerpoint/2010/main" val="3626482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9B959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0C25A-C35B-4526-B969-CF614918FE92}"/>
              </a:ext>
            </a:extLst>
          </p:cNvPr>
          <p:cNvSpPr>
            <a:spLocks noGrp="1"/>
          </p:cNvSpPr>
          <p:nvPr>
            <p:ph type="title"/>
          </p:nvPr>
        </p:nvSpPr>
        <p:spPr>
          <a:xfrm>
            <a:off x="838200" y="2862262"/>
            <a:ext cx="10515600" cy="1133475"/>
          </a:xfrm>
        </p:spPr>
        <p:txBody>
          <a:bodyPr>
            <a:noAutofit/>
          </a:bodyPr>
          <a:lstStyle/>
          <a:p>
            <a:pPr algn="ctr"/>
            <a:r>
              <a:rPr lang="en-US" sz="8000" b="1" dirty="0">
                <a:solidFill>
                  <a:schemeClr val="bg1">
                    <a:lumMod val="95000"/>
                  </a:schemeClr>
                </a:solidFill>
              </a:rPr>
              <a:t>Training for Remote Sites</a:t>
            </a:r>
          </a:p>
        </p:txBody>
      </p:sp>
      <p:sp>
        <p:nvSpPr>
          <p:cNvPr id="4" name="Text Placeholder 3">
            <a:extLst>
              <a:ext uri="{FF2B5EF4-FFF2-40B4-BE49-F238E27FC236}">
                <a16:creationId xmlns:a16="http://schemas.microsoft.com/office/drawing/2014/main" id="{31459527-4616-4E39-9541-B195E6758FB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793664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D5D3D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7367C-3FA5-402C-9549-7EE09D532C35}"/>
              </a:ext>
            </a:extLst>
          </p:cNvPr>
          <p:cNvSpPr>
            <a:spLocks noGrp="1"/>
          </p:cNvSpPr>
          <p:nvPr>
            <p:ph type="title"/>
          </p:nvPr>
        </p:nvSpPr>
        <p:spPr/>
        <p:txBody>
          <a:bodyPr/>
          <a:lstStyle/>
          <a:p>
            <a:r>
              <a:rPr lang="en-US" b="1" dirty="0">
                <a:solidFill>
                  <a:srgbClr val="34164A"/>
                </a:solidFill>
              </a:rPr>
              <a:t>Training for Remote Sites</a:t>
            </a:r>
          </a:p>
        </p:txBody>
      </p:sp>
      <p:sp>
        <p:nvSpPr>
          <p:cNvPr id="3" name="Content Placeholder 2">
            <a:extLst>
              <a:ext uri="{FF2B5EF4-FFF2-40B4-BE49-F238E27FC236}">
                <a16:creationId xmlns:a16="http://schemas.microsoft.com/office/drawing/2014/main" id="{4D4250A4-32EA-455F-8475-9FB71800DDA8}"/>
              </a:ext>
            </a:extLst>
          </p:cNvPr>
          <p:cNvSpPr>
            <a:spLocks noGrp="1"/>
          </p:cNvSpPr>
          <p:nvPr>
            <p:ph idx="1"/>
          </p:nvPr>
        </p:nvSpPr>
        <p:spPr/>
        <p:txBody>
          <a:bodyPr>
            <a:normAutofit lnSpcReduction="10000"/>
          </a:bodyPr>
          <a:lstStyle/>
          <a:p>
            <a:pPr marL="0" indent="0">
              <a:buNone/>
            </a:pPr>
            <a:endParaRPr lang="en-US" b="1" u="sng" dirty="0"/>
          </a:p>
          <a:p>
            <a:pPr marL="0" indent="0">
              <a:buNone/>
            </a:pPr>
            <a:r>
              <a:rPr lang="en-US" b="1" u="sng" dirty="0">
                <a:solidFill>
                  <a:srgbClr val="34164A"/>
                </a:solidFill>
              </a:rPr>
              <a:t>South Dakota - Training Videos File</a:t>
            </a:r>
          </a:p>
          <a:p>
            <a:pPr marL="228600" lvl="1" indent="0">
              <a:spcBef>
                <a:spcPts val="0"/>
              </a:spcBef>
              <a:buNone/>
            </a:pPr>
            <a:r>
              <a:rPr lang="en-US" dirty="0">
                <a:solidFill>
                  <a:srgbClr val="000000"/>
                </a:solidFill>
                <a:effectLst/>
                <a:ea typeface="Times New Roman" panose="02020603050405020304" pitchFamily="18" charset="0"/>
              </a:rPr>
              <a:t>This PDF document provides a list of videos from the Communication Support Through Aids and Technology YouTube channel that teach various skills such as ABR electrode placement and removal, insert placement and removal, bone oscillator placement, and swaddling. </a:t>
            </a:r>
            <a:r>
              <a:rPr lang="en-US" i="1" dirty="0">
                <a:solidFill>
                  <a:srgbClr val="000000"/>
                </a:solidFill>
                <a:effectLst/>
                <a:ea typeface="Times New Roman" panose="02020603050405020304" pitchFamily="18" charset="0"/>
              </a:rPr>
              <a:t>(List and training video are available by signing into the Tele-Audiology Learning Community.)</a:t>
            </a:r>
          </a:p>
          <a:p>
            <a:pPr marL="228600" lvl="1" indent="0">
              <a:spcBef>
                <a:spcPts val="0"/>
              </a:spcBef>
              <a:buNone/>
            </a:pPr>
            <a:endParaRPr lang="en-US" dirty="0">
              <a:solidFill>
                <a:srgbClr val="000000"/>
              </a:solidFill>
              <a:ea typeface="Times New Roman" panose="02020603050405020304" pitchFamily="18" charset="0"/>
            </a:endParaRPr>
          </a:p>
          <a:p>
            <a:pPr marL="0">
              <a:spcBef>
                <a:spcPts val="0"/>
              </a:spcBef>
              <a:buNone/>
            </a:pPr>
            <a:r>
              <a:rPr lang="en-US" b="1" dirty="0">
                <a:solidFill>
                  <a:srgbClr val="34164A"/>
                </a:solidFill>
                <a:ea typeface="Times New Roman" panose="02020603050405020304" pitchFamily="18" charset="0"/>
                <a:hlinkClick r:id="rId2">
                  <a:extLst>
                    <a:ext uri="{A12FA001-AC4F-418D-AE19-62706E023703}">
                      <ahyp:hlinkClr xmlns:ahyp="http://schemas.microsoft.com/office/drawing/2018/hyperlinkcolor" val="tx"/>
                    </a:ext>
                  </a:extLst>
                </a:hlinkClick>
              </a:rPr>
              <a:t>The Role of the Patient-Site Facilitators in Teleaudiology: A Scoping Review</a:t>
            </a:r>
            <a:endParaRPr lang="en-US" b="1" dirty="0">
              <a:solidFill>
                <a:srgbClr val="34164A"/>
              </a:solidFill>
              <a:ea typeface="Times New Roman" panose="02020603050405020304" pitchFamily="18" charset="0"/>
            </a:endParaRPr>
          </a:p>
          <a:p>
            <a:pPr marL="457200" lvl="1">
              <a:spcBef>
                <a:spcPts val="0"/>
              </a:spcBef>
              <a:buNone/>
            </a:pPr>
            <a:r>
              <a:rPr lang="en-US" b="0" i="0" dirty="0">
                <a:solidFill>
                  <a:srgbClr val="212529"/>
                </a:solidFill>
                <a:effectLst/>
                <a:latin typeface="-apple-system"/>
              </a:rPr>
              <a:t>The aim of this study was to review the scope and nature of research around patient-site facilitators in tele-audiology. The study focused on identifying the facilitators' background, training, and responsibilities.</a:t>
            </a:r>
            <a:endParaRPr lang="en-US" b="1" dirty="0">
              <a:solidFill>
                <a:srgbClr val="34164A"/>
              </a:solidFill>
              <a:ea typeface="Times New Roman" panose="02020603050405020304" pitchFamily="18" charset="0"/>
            </a:endParaRPr>
          </a:p>
        </p:txBody>
      </p:sp>
      <p:sp>
        <p:nvSpPr>
          <p:cNvPr id="5" name="TextBox 4">
            <a:extLst>
              <a:ext uri="{FF2B5EF4-FFF2-40B4-BE49-F238E27FC236}">
                <a16:creationId xmlns:a16="http://schemas.microsoft.com/office/drawing/2014/main" id="{D47D1B98-4B02-4F54-A96E-E9800F826878}"/>
              </a:ext>
            </a:extLst>
          </p:cNvPr>
          <p:cNvSpPr txBox="1"/>
          <p:nvPr/>
        </p:nvSpPr>
        <p:spPr>
          <a:xfrm>
            <a:off x="10629900" y="6311900"/>
            <a:ext cx="1485900" cy="400110"/>
          </a:xfrm>
          <a:prstGeom prst="rect">
            <a:avLst/>
          </a:prstGeom>
          <a:noFill/>
          <a:ln w="25400">
            <a:solidFill>
              <a:srgbClr val="34164A"/>
            </a:solidFill>
          </a:ln>
        </p:spPr>
        <p:txBody>
          <a:bodyPr wrap="square" rtlCol="0">
            <a:spAutoFit/>
          </a:bodyPr>
          <a:lstStyle/>
          <a:p>
            <a:r>
              <a:rPr lang="en-US" sz="2000" dirty="0">
                <a:hlinkClick r:id="rId3" action="ppaction://hlinksldjump">
                  <a:extLst>
                    <a:ext uri="{A12FA001-AC4F-418D-AE19-62706E023703}">
                      <ahyp:hlinkClr xmlns:ahyp="http://schemas.microsoft.com/office/drawing/2018/hyperlinkcolor" val="tx"/>
                    </a:ext>
                  </a:extLst>
                </a:hlinkClick>
              </a:rPr>
              <a:t>Next Page</a:t>
            </a:r>
            <a:endParaRPr lang="en-US" sz="2000" dirty="0"/>
          </a:p>
        </p:txBody>
      </p:sp>
      <p:sp>
        <p:nvSpPr>
          <p:cNvPr id="6" name="TextBox 5">
            <a:extLst>
              <a:ext uri="{FF2B5EF4-FFF2-40B4-BE49-F238E27FC236}">
                <a16:creationId xmlns:a16="http://schemas.microsoft.com/office/drawing/2014/main" id="{1A85A8F4-D757-4FAE-BA33-D687E4ECA649}"/>
              </a:ext>
            </a:extLst>
          </p:cNvPr>
          <p:cNvSpPr txBox="1"/>
          <p:nvPr/>
        </p:nvSpPr>
        <p:spPr>
          <a:xfrm>
            <a:off x="5445125" y="6311960"/>
            <a:ext cx="1301750" cy="400110"/>
          </a:xfrm>
          <a:prstGeom prst="rect">
            <a:avLst/>
          </a:prstGeom>
          <a:noFill/>
          <a:ln w="25400">
            <a:solidFill>
              <a:srgbClr val="34164A"/>
            </a:solidFill>
          </a:ln>
        </p:spPr>
        <p:txBody>
          <a:bodyPr wrap="square" rtlCol="0">
            <a:spAutoFit/>
          </a:bodyPr>
          <a:lstStyle/>
          <a:p>
            <a:pPr algn="ctr"/>
            <a:r>
              <a:rPr lang="en-US" sz="2000" dirty="0">
                <a:hlinkClick r:id="rId4" action="ppaction://hlinksldjump">
                  <a:extLst>
                    <a:ext uri="{A12FA001-AC4F-418D-AE19-62706E023703}">
                      <ahyp:hlinkClr xmlns:ahyp="http://schemas.microsoft.com/office/drawing/2018/hyperlinkcolor" val="tx"/>
                    </a:ext>
                  </a:extLst>
                </a:hlinkClick>
              </a:rPr>
              <a:t>Main Page</a:t>
            </a:r>
            <a:endParaRPr lang="en-US" sz="2000" dirty="0"/>
          </a:p>
        </p:txBody>
      </p:sp>
      <p:sp>
        <p:nvSpPr>
          <p:cNvPr id="7" name="Arrow: Right 6">
            <a:extLst>
              <a:ext uri="{FF2B5EF4-FFF2-40B4-BE49-F238E27FC236}">
                <a16:creationId xmlns:a16="http://schemas.microsoft.com/office/drawing/2014/main" id="{2788F572-55DB-4C61-9029-FB4A40CD30A4}"/>
              </a:ext>
            </a:extLst>
          </p:cNvPr>
          <p:cNvSpPr/>
          <p:nvPr/>
        </p:nvSpPr>
        <p:spPr>
          <a:xfrm>
            <a:off x="11785600" y="6438900"/>
            <a:ext cx="254000" cy="158750"/>
          </a:xfrm>
          <a:prstGeom prst="rightArrow">
            <a:avLst/>
          </a:prstGeom>
          <a:solidFill>
            <a:srgbClr val="5D2785"/>
          </a:solidFill>
          <a:ln>
            <a:solidFill>
              <a:srgbClr val="3416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04EC957-3C3C-4C50-B858-4AAF55D3B898}"/>
              </a:ext>
            </a:extLst>
          </p:cNvPr>
          <p:cNvSpPr txBox="1"/>
          <p:nvPr/>
        </p:nvSpPr>
        <p:spPr>
          <a:xfrm>
            <a:off x="95250" y="6311900"/>
            <a:ext cx="1905000" cy="400110"/>
          </a:xfrm>
          <a:prstGeom prst="rect">
            <a:avLst/>
          </a:prstGeom>
          <a:noFill/>
          <a:ln w="25400">
            <a:solidFill>
              <a:srgbClr val="34164A"/>
            </a:solidFill>
          </a:ln>
        </p:spPr>
        <p:txBody>
          <a:bodyPr wrap="square" rtlCol="0">
            <a:spAutoFit/>
          </a:bodyPr>
          <a:lstStyle/>
          <a:p>
            <a:pPr algn="r"/>
            <a:r>
              <a:rPr lang="en-US" sz="2000" dirty="0">
                <a:hlinkClick r:id="rId5"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4" name="Picture 3">
            <a:extLst>
              <a:ext uri="{FF2B5EF4-FFF2-40B4-BE49-F238E27FC236}">
                <a16:creationId xmlns:a16="http://schemas.microsoft.com/office/drawing/2014/main" id="{FBF7899D-9380-4DBF-B711-2AF3D898B039}"/>
              </a:ext>
            </a:extLst>
          </p:cNvPr>
          <p:cNvPicPr>
            <a:picLocks noChangeAspect="1"/>
          </p:cNvPicPr>
          <p:nvPr/>
        </p:nvPicPr>
        <p:blipFill>
          <a:blip r:embed="rId6"/>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417968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04195-F325-4BA8-B438-127CC6C113C1}"/>
              </a:ext>
            </a:extLst>
          </p:cNvPr>
          <p:cNvSpPr>
            <a:spLocks noGrp="1"/>
          </p:cNvSpPr>
          <p:nvPr>
            <p:ph type="title"/>
          </p:nvPr>
        </p:nvSpPr>
        <p:spPr>
          <a:xfrm>
            <a:off x="1524000" y="2949157"/>
            <a:ext cx="9144000" cy="959685"/>
          </a:xfrm>
        </p:spPr>
        <p:txBody>
          <a:bodyPr vert="horz" lIns="91440" tIns="45720" rIns="91440" bIns="45720" rtlCol="0" anchor="ctr">
            <a:noAutofit/>
          </a:bodyPr>
          <a:lstStyle/>
          <a:p>
            <a:pPr algn="ctr"/>
            <a:r>
              <a:rPr lang="en-US" sz="8000" b="1" kern="1200" dirty="0">
                <a:solidFill>
                  <a:schemeClr val="bg1">
                    <a:lumMod val="95000"/>
                  </a:schemeClr>
                </a:solidFill>
                <a:latin typeface="+mj-lt"/>
                <a:ea typeface="+mj-ea"/>
                <a:cs typeface="+mj-cs"/>
              </a:rPr>
              <a:t>General Resources</a:t>
            </a:r>
          </a:p>
        </p:txBody>
      </p:sp>
      <p:sp>
        <p:nvSpPr>
          <p:cNvPr id="4" name="Text Placeholder 3">
            <a:extLst>
              <a:ext uri="{FF2B5EF4-FFF2-40B4-BE49-F238E27FC236}">
                <a16:creationId xmlns:a16="http://schemas.microsoft.com/office/drawing/2014/main" id="{4AF124B1-24CD-42D1-BF09-5E3EC6B6B1BD}"/>
              </a:ext>
            </a:extLst>
          </p:cNvPr>
          <p:cNvSpPr>
            <a:spLocks noGrp="1"/>
          </p:cNvSpPr>
          <p:nvPr>
            <p:ph type="body" idx="1"/>
          </p:nvPr>
        </p:nvSpPr>
        <p:spPr>
          <a:xfrm>
            <a:off x="1966912" y="5645150"/>
            <a:ext cx="8258176" cy="631825"/>
          </a:xfrm>
        </p:spPr>
        <p:txBody>
          <a:bodyPr vert="horz" lIns="91440" tIns="45720" rIns="91440" bIns="45720" rtlCol="0" anchor="ctr">
            <a:normAutofit/>
          </a:bodyPr>
          <a:lstStyle/>
          <a:p>
            <a:pPr algn="ctr"/>
            <a:endParaRPr lang="en-US" sz="2800" kern="1200">
              <a:solidFill>
                <a:schemeClr val="tx1"/>
              </a:solidFill>
              <a:latin typeface="+mn-lt"/>
              <a:ea typeface="+mn-ea"/>
              <a:cs typeface="+mn-cs"/>
            </a:endParaRPr>
          </a:p>
        </p:txBody>
      </p:sp>
    </p:spTree>
    <p:extLst>
      <p:ext uri="{BB962C8B-B14F-4D97-AF65-F5344CB8AC3E}">
        <p14:creationId xmlns:p14="http://schemas.microsoft.com/office/powerpoint/2010/main" val="39119726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D5D3D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7367C-3FA5-402C-9549-7EE09D532C35}"/>
              </a:ext>
            </a:extLst>
          </p:cNvPr>
          <p:cNvSpPr>
            <a:spLocks noGrp="1"/>
          </p:cNvSpPr>
          <p:nvPr>
            <p:ph type="title"/>
          </p:nvPr>
        </p:nvSpPr>
        <p:spPr/>
        <p:txBody>
          <a:bodyPr/>
          <a:lstStyle/>
          <a:p>
            <a:r>
              <a:rPr lang="en-US" b="1" dirty="0">
                <a:solidFill>
                  <a:srgbClr val="34164A"/>
                </a:solidFill>
              </a:rPr>
              <a:t>Training for Remote Sites: </a:t>
            </a:r>
            <a:br>
              <a:rPr lang="en-US" b="1" dirty="0">
                <a:solidFill>
                  <a:srgbClr val="34164A"/>
                </a:solidFill>
              </a:rPr>
            </a:br>
            <a:r>
              <a:rPr lang="en-US" b="1" dirty="0">
                <a:solidFill>
                  <a:srgbClr val="34164A"/>
                </a:solidFill>
              </a:rPr>
              <a:t>South Dakota Quick Reference Guides</a:t>
            </a:r>
          </a:p>
        </p:txBody>
      </p:sp>
      <p:sp>
        <p:nvSpPr>
          <p:cNvPr id="3" name="Content Placeholder 2">
            <a:extLst>
              <a:ext uri="{FF2B5EF4-FFF2-40B4-BE49-F238E27FC236}">
                <a16:creationId xmlns:a16="http://schemas.microsoft.com/office/drawing/2014/main" id="{4D4250A4-32EA-455F-8475-9FB71800DDA8}"/>
              </a:ext>
            </a:extLst>
          </p:cNvPr>
          <p:cNvSpPr>
            <a:spLocks noGrp="1"/>
          </p:cNvSpPr>
          <p:nvPr>
            <p:ph idx="1"/>
          </p:nvPr>
        </p:nvSpPr>
        <p:spPr/>
        <p:txBody>
          <a:bodyPr>
            <a:normAutofit fontScale="92500" lnSpcReduction="10000"/>
          </a:bodyPr>
          <a:lstStyle/>
          <a:p>
            <a:pPr marL="0">
              <a:spcBef>
                <a:spcPts val="0"/>
              </a:spcBef>
              <a:buNone/>
            </a:pPr>
            <a:r>
              <a:rPr lang="en-US" dirty="0">
                <a:solidFill>
                  <a:srgbClr val="34164A"/>
                </a:solidFill>
                <a:ea typeface="Times New Roman" panose="02020603050405020304" pitchFamily="18" charset="0"/>
                <a:hlinkClick r:id="rId2">
                  <a:extLst>
                    <a:ext uri="{A12FA001-AC4F-418D-AE19-62706E023703}">
                      <ahyp:hlinkClr xmlns:ahyp="http://schemas.microsoft.com/office/drawing/2018/hyperlinkcolor" val="tx"/>
                    </a:ext>
                  </a:extLst>
                </a:hlinkClick>
              </a:rPr>
              <a:t>Diagnostic Audiology Quick Reference Guide</a:t>
            </a:r>
            <a:endParaRPr lang="en-US" dirty="0">
              <a:solidFill>
                <a:srgbClr val="34164A"/>
              </a:solidFill>
              <a:ea typeface="Times New Roman" panose="02020603050405020304" pitchFamily="18" charset="0"/>
            </a:endParaRPr>
          </a:p>
          <a:p>
            <a:pPr marL="0">
              <a:spcBef>
                <a:spcPts val="0"/>
              </a:spcBef>
              <a:buNone/>
            </a:pPr>
            <a:endParaRPr lang="en-US" dirty="0">
              <a:solidFill>
                <a:srgbClr val="34164A"/>
              </a:solidFill>
              <a:ea typeface="Times New Roman" panose="02020603050405020304" pitchFamily="18" charset="0"/>
            </a:endParaRPr>
          </a:p>
          <a:p>
            <a:pPr marL="0">
              <a:spcBef>
                <a:spcPts val="0"/>
              </a:spcBef>
              <a:buNone/>
            </a:pPr>
            <a:r>
              <a:rPr lang="en-US" dirty="0">
                <a:solidFill>
                  <a:srgbClr val="34164A"/>
                </a:solidFill>
                <a:ea typeface="Times New Roman" panose="02020603050405020304" pitchFamily="18" charset="0"/>
                <a:hlinkClick r:id="rId3">
                  <a:extLst>
                    <a:ext uri="{A12FA001-AC4F-418D-AE19-62706E023703}">
                      <ahyp:hlinkClr xmlns:ahyp="http://schemas.microsoft.com/office/drawing/2018/hyperlinkcolor" val="tx"/>
                    </a:ext>
                  </a:extLst>
                </a:hlinkClick>
              </a:rPr>
              <a:t>Equipment Set-up Quick Reference Guide</a:t>
            </a:r>
            <a:endParaRPr lang="en-US" dirty="0">
              <a:solidFill>
                <a:srgbClr val="34164A"/>
              </a:solidFill>
              <a:ea typeface="Times New Roman" panose="02020603050405020304" pitchFamily="18" charset="0"/>
            </a:endParaRPr>
          </a:p>
          <a:p>
            <a:pPr marL="0">
              <a:spcBef>
                <a:spcPts val="0"/>
              </a:spcBef>
              <a:buNone/>
            </a:pPr>
            <a:endParaRPr lang="en-US" dirty="0">
              <a:solidFill>
                <a:srgbClr val="34164A"/>
              </a:solidFill>
              <a:ea typeface="Times New Roman" panose="02020603050405020304" pitchFamily="18" charset="0"/>
            </a:endParaRPr>
          </a:p>
          <a:p>
            <a:pPr marL="0">
              <a:spcBef>
                <a:spcPts val="0"/>
              </a:spcBef>
              <a:buNone/>
            </a:pPr>
            <a:r>
              <a:rPr lang="en-US" dirty="0">
                <a:solidFill>
                  <a:srgbClr val="34164A"/>
                </a:solidFill>
                <a:ea typeface="Times New Roman" panose="02020603050405020304" pitchFamily="18" charset="0"/>
                <a:hlinkClick r:id="rId4">
                  <a:extLst>
                    <a:ext uri="{A12FA001-AC4F-418D-AE19-62706E023703}">
                      <ahyp:hlinkClr xmlns:ahyp="http://schemas.microsoft.com/office/drawing/2018/hyperlinkcolor" val="tx"/>
                    </a:ext>
                  </a:extLst>
                </a:hlinkClick>
              </a:rPr>
              <a:t>Otoscopy Quick Reference Guide</a:t>
            </a:r>
            <a:endParaRPr lang="en-US" dirty="0">
              <a:solidFill>
                <a:srgbClr val="34164A"/>
              </a:solidFill>
              <a:ea typeface="Times New Roman" panose="02020603050405020304" pitchFamily="18" charset="0"/>
            </a:endParaRPr>
          </a:p>
          <a:p>
            <a:pPr marL="0">
              <a:spcBef>
                <a:spcPts val="0"/>
              </a:spcBef>
              <a:buNone/>
            </a:pPr>
            <a:endParaRPr lang="en-US" dirty="0">
              <a:solidFill>
                <a:srgbClr val="34164A"/>
              </a:solidFill>
              <a:ea typeface="Times New Roman" panose="02020603050405020304" pitchFamily="18" charset="0"/>
            </a:endParaRPr>
          </a:p>
          <a:p>
            <a:pPr marL="0">
              <a:spcBef>
                <a:spcPts val="0"/>
              </a:spcBef>
              <a:buNone/>
            </a:pPr>
            <a:r>
              <a:rPr lang="en-US" dirty="0">
                <a:solidFill>
                  <a:srgbClr val="34164A"/>
                </a:solidFill>
                <a:ea typeface="Times New Roman" panose="02020603050405020304" pitchFamily="18" charset="0"/>
                <a:hlinkClick r:id="rId5">
                  <a:extLst>
                    <a:ext uri="{A12FA001-AC4F-418D-AE19-62706E023703}">
                      <ahyp:hlinkClr xmlns:ahyp="http://schemas.microsoft.com/office/drawing/2018/hyperlinkcolor" val="tx"/>
                    </a:ext>
                  </a:extLst>
                </a:hlinkClick>
              </a:rPr>
              <a:t>Tympanometry Quick Reference Guide</a:t>
            </a:r>
            <a:endParaRPr lang="en-US" dirty="0">
              <a:solidFill>
                <a:srgbClr val="34164A"/>
              </a:solidFill>
              <a:ea typeface="Times New Roman" panose="02020603050405020304" pitchFamily="18" charset="0"/>
            </a:endParaRPr>
          </a:p>
          <a:p>
            <a:pPr marL="0">
              <a:spcBef>
                <a:spcPts val="0"/>
              </a:spcBef>
              <a:buNone/>
            </a:pPr>
            <a:endParaRPr lang="en-US" dirty="0">
              <a:solidFill>
                <a:srgbClr val="34164A"/>
              </a:solidFill>
              <a:ea typeface="Times New Roman" panose="02020603050405020304" pitchFamily="18" charset="0"/>
            </a:endParaRPr>
          </a:p>
          <a:p>
            <a:pPr marL="0">
              <a:spcBef>
                <a:spcPts val="0"/>
              </a:spcBef>
              <a:buNone/>
            </a:pPr>
            <a:r>
              <a:rPr lang="en-US" dirty="0">
                <a:solidFill>
                  <a:srgbClr val="34164A"/>
                </a:solidFill>
                <a:ea typeface="Times New Roman" panose="02020603050405020304" pitchFamily="18" charset="0"/>
                <a:hlinkClick r:id="rId6">
                  <a:extLst>
                    <a:ext uri="{A12FA001-AC4F-418D-AE19-62706E023703}">
                      <ahyp:hlinkClr xmlns:ahyp="http://schemas.microsoft.com/office/drawing/2018/hyperlinkcolor" val="tx"/>
                    </a:ext>
                  </a:extLst>
                </a:hlinkClick>
              </a:rPr>
              <a:t>OAE Quick Reference Guide</a:t>
            </a:r>
            <a:endParaRPr lang="en-US" dirty="0">
              <a:solidFill>
                <a:srgbClr val="34164A"/>
              </a:solidFill>
              <a:ea typeface="Times New Roman" panose="02020603050405020304" pitchFamily="18" charset="0"/>
            </a:endParaRPr>
          </a:p>
          <a:p>
            <a:pPr marL="0">
              <a:spcBef>
                <a:spcPts val="0"/>
              </a:spcBef>
              <a:buNone/>
            </a:pPr>
            <a:endParaRPr lang="en-US" dirty="0">
              <a:solidFill>
                <a:srgbClr val="34164A"/>
              </a:solidFill>
              <a:ea typeface="Times New Roman" panose="02020603050405020304" pitchFamily="18" charset="0"/>
            </a:endParaRPr>
          </a:p>
          <a:p>
            <a:pPr marL="0">
              <a:spcBef>
                <a:spcPts val="0"/>
              </a:spcBef>
              <a:buNone/>
            </a:pPr>
            <a:r>
              <a:rPr lang="en-US" dirty="0">
                <a:solidFill>
                  <a:srgbClr val="34164A"/>
                </a:solidFill>
                <a:ea typeface="Times New Roman" panose="02020603050405020304" pitchFamily="18" charset="0"/>
                <a:hlinkClick r:id="rId7">
                  <a:extLst>
                    <a:ext uri="{A12FA001-AC4F-418D-AE19-62706E023703}">
                      <ahyp:hlinkClr xmlns:ahyp="http://schemas.microsoft.com/office/drawing/2018/hyperlinkcolor" val="tx"/>
                    </a:ext>
                  </a:extLst>
                </a:hlinkClick>
              </a:rPr>
              <a:t>ABR Quick Reference Guide</a:t>
            </a:r>
            <a:endParaRPr lang="en-US" dirty="0">
              <a:solidFill>
                <a:srgbClr val="34164A"/>
              </a:solidFill>
              <a:ea typeface="Times New Roman" panose="02020603050405020304" pitchFamily="18" charset="0"/>
            </a:endParaRPr>
          </a:p>
          <a:p>
            <a:pPr marL="0">
              <a:spcBef>
                <a:spcPts val="0"/>
              </a:spcBef>
              <a:buNone/>
            </a:pPr>
            <a:endParaRPr lang="en-US" dirty="0">
              <a:solidFill>
                <a:srgbClr val="34164A"/>
              </a:solidFill>
              <a:ea typeface="Times New Roman" panose="02020603050405020304" pitchFamily="18" charset="0"/>
            </a:endParaRPr>
          </a:p>
          <a:p>
            <a:pPr marL="0">
              <a:spcBef>
                <a:spcPts val="0"/>
              </a:spcBef>
              <a:buNone/>
            </a:pPr>
            <a:r>
              <a:rPr lang="en-US" dirty="0">
                <a:solidFill>
                  <a:srgbClr val="34164A"/>
                </a:solidFill>
                <a:ea typeface="Times New Roman" panose="02020603050405020304" pitchFamily="18" charset="0"/>
                <a:hlinkClick r:id="rId8">
                  <a:extLst>
                    <a:ext uri="{A12FA001-AC4F-418D-AE19-62706E023703}">
                      <ahyp:hlinkClr xmlns:ahyp="http://schemas.microsoft.com/office/drawing/2018/hyperlinkcolor" val="tx"/>
                    </a:ext>
                  </a:extLst>
                </a:hlinkClick>
              </a:rPr>
              <a:t>ABR Electrode &amp; Ear Insert Placement Quick Reference Guide</a:t>
            </a:r>
            <a:endParaRPr lang="en-US" dirty="0">
              <a:solidFill>
                <a:srgbClr val="34164A"/>
              </a:solidFill>
              <a:ea typeface="Times New Roman" panose="02020603050405020304" pitchFamily="18" charset="0"/>
            </a:endParaRPr>
          </a:p>
        </p:txBody>
      </p:sp>
      <p:sp>
        <p:nvSpPr>
          <p:cNvPr id="5" name="TextBox 4">
            <a:extLst>
              <a:ext uri="{FF2B5EF4-FFF2-40B4-BE49-F238E27FC236}">
                <a16:creationId xmlns:a16="http://schemas.microsoft.com/office/drawing/2014/main" id="{D47D1B98-4B02-4F54-A96E-E9800F826878}"/>
              </a:ext>
            </a:extLst>
          </p:cNvPr>
          <p:cNvSpPr txBox="1"/>
          <p:nvPr/>
        </p:nvSpPr>
        <p:spPr>
          <a:xfrm>
            <a:off x="10629900" y="6311900"/>
            <a:ext cx="1485900" cy="400110"/>
          </a:xfrm>
          <a:prstGeom prst="rect">
            <a:avLst/>
          </a:prstGeom>
          <a:noFill/>
          <a:ln w="25400">
            <a:solidFill>
              <a:srgbClr val="34164A"/>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9"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A85A8F4-D757-4FAE-BA33-D687E4ECA649}"/>
              </a:ext>
            </a:extLst>
          </p:cNvPr>
          <p:cNvSpPr txBox="1"/>
          <p:nvPr/>
        </p:nvSpPr>
        <p:spPr>
          <a:xfrm>
            <a:off x="5445125" y="6311960"/>
            <a:ext cx="1301750" cy="400110"/>
          </a:xfrm>
          <a:prstGeom prst="rect">
            <a:avLst/>
          </a:prstGeom>
          <a:noFill/>
          <a:ln w="25400">
            <a:solidFill>
              <a:srgbClr val="34164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10"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2788F572-55DB-4C61-9029-FB4A40CD30A4}"/>
              </a:ext>
            </a:extLst>
          </p:cNvPr>
          <p:cNvSpPr/>
          <p:nvPr/>
        </p:nvSpPr>
        <p:spPr>
          <a:xfrm>
            <a:off x="11785600" y="6438900"/>
            <a:ext cx="254000" cy="158750"/>
          </a:xfrm>
          <a:prstGeom prst="rightArrow">
            <a:avLst/>
          </a:prstGeom>
          <a:solidFill>
            <a:srgbClr val="5D2785"/>
          </a:solidFill>
          <a:ln>
            <a:solidFill>
              <a:srgbClr val="3416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04EC957-3C3C-4C50-B858-4AAF55D3B898}"/>
              </a:ext>
            </a:extLst>
          </p:cNvPr>
          <p:cNvSpPr txBox="1"/>
          <p:nvPr/>
        </p:nvSpPr>
        <p:spPr>
          <a:xfrm>
            <a:off x="95250" y="6311900"/>
            <a:ext cx="1905000" cy="400110"/>
          </a:xfrm>
          <a:prstGeom prst="rect">
            <a:avLst/>
          </a:prstGeom>
          <a:noFill/>
          <a:ln w="25400">
            <a:solidFill>
              <a:srgbClr val="34164A"/>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11"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BF7899D-9380-4DBF-B711-2AF3D898B039}"/>
              </a:ext>
            </a:extLst>
          </p:cNvPr>
          <p:cNvPicPr>
            <a:picLocks noChangeAspect="1"/>
          </p:cNvPicPr>
          <p:nvPr/>
        </p:nvPicPr>
        <p:blipFill>
          <a:blip r:embed="rId12"/>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1455177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rgbClr val="86A3A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BAA22-C2B5-47AB-8DA3-9AD5B42CD505}"/>
              </a:ext>
            </a:extLst>
          </p:cNvPr>
          <p:cNvSpPr>
            <a:spLocks noGrp="1"/>
          </p:cNvSpPr>
          <p:nvPr>
            <p:ph type="title"/>
          </p:nvPr>
        </p:nvSpPr>
        <p:spPr>
          <a:xfrm>
            <a:off x="838200" y="2862262"/>
            <a:ext cx="10515600" cy="1133475"/>
          </a:xfrm>
        </p:spPr>
        <p:txBody>
          <a:bodyPr>
            <a:noAutofit/>
          </a:bodyPr>
          <a:lstStyle/>
          <a:p>
            <a:pPr algn="ctr"/>
            <a:r>
              <a:rPr lang="en-US" sz="8000" b="1" dirty="0">
                <a:solidFill>
                  <a:schemeClr val="bg1">
                    <a:lumMod val="95000"/>
                  </a:schemeClr>
                </a:solidFill>
              </a:rPr>
              <a:t>Hearing Aids</a:t>
            </a:r>
          </a:p>
        </p:txBody>
      </p:sp>
      <p:sp>
        <p:nvSpPr>
          <p:cNvPr id="4" name="Text Placeholder 3">
            <a:extLst>
              <a:ext uri="{FF2B5EF4-FFF2-40B4-BE49-F238E27FC236}">
                <a16:creationId xmlns:a16="http://schemas.microsoft.com/office/drawing/2014/main" id="{455D1948-F8FF-44EA-89FA-D56B93F5FD7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62379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BECED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59050-9B19-4546-B4C8-B6453D0ACB0C}"/>
              </a:ext>
            </a:extLst>
          </p:cNvPr>
          <p:cNvSpPr>
            <a:spLocks noGrp="1"/>
          </p:cNvSpPr>
          <p:nvPr>
            <p:ph type="title"/>
          </p:nvPr>
        </p:nvSpPr>
        <p:spPr/>
        <p:txBody>
          <a:bodyPr/>
          <a:lstStyle/>
          <a:p>
            <a:r>
              <a:rPr lang="en-US" b="1" dirty="0">
                <a:solidFill>
                  <a:schemeClr val="tx2">
                    <a:lumMod val="75000"/>
                  </a:schemeClr>
                </a:solidFill>
              </a:rPr>
              <a:t>Hearing Aids</a:t>
            </a:r>
          </a:p>
        </p:txBody>
      </p:sp>
      <p:sp>
        <p:nvSpPr>
          <p:cNvPr id="3" name="Content Placeholder 2">
            <a:extLst>
              <a:ext uri="{FF2B5EF4-FFF2-40B4-BE49-F238E27FC236}">
                <a16:creationId xmlns:a16="http://schemas.microsoft.com/office/drawing/2014/main" id="{46C1B881-A761-4B5D-ADA1-D1A1BD80DEA4}"/>
              </a:ext>
            </a:extLst>
          </p:cNvPr>
          <p:cNvSpPr>
            <a:spLocks noGrp="1"/>
          </p:cNvSpPr>
          <p:nvPr>
            <p:ph idx="1"/>
          </p:nvPr>
        </p:nvSpPr>
        <p:spPr/>
        <p:txBody>
          <a:bodyPr>
            <a:normAutofit/>
          </a:bodyPr>
          <a:lstStyle/>
          <a:p>
            <a:pPr marL="0" indent="0">
              <a:buNone/>
            </a:pPr>
            <a:r>
              <a:rPr lang="en-US" dirty="0">
                <a:solidFill>
                  <a:schemeClr val="tx2">
                    <a:lumMod val="75000"/>
                  </a:schemeClr>
                </a:solidFill>
                <a:hlinkClick r:id="rId2">
                  <a:extLst>
                    <a:ext uri="{A12FA001-AC4F-418D-AE19-62706E023703}">
                      <ahyp:hlinkClr xmlns:ahyp="http://schemas.microsoft.com/office/drawing/2018/hyperlinkcolor" val="tx"/>
                    </a:ext>
                  </a:extLst>
                </a:hlinkClick>
              </a:rPr>
              <a:t>ASHA/AJA - Stories form the Webcams Cincinnati Children's Hospital Medical Center Audiology Telehealth and Pediatric Audiology Device Services</a:t>
            </a:r>
            <a:endParaRPr lang="en-US" dirty="0">
              <a:solidFill>
                <a:schemeClr val="tx2">
                  <a:lumMod val="75000"/>
                </a:schemeClr>
              </a:solidFill>
            </a:endParaRPr>
          </a:p>
          <a:p>
            <a:pPr marL="457200" lvl="1" indent="0">
              <a:buNone/>
            </a:pPr>
            <a:r>
              <a:rPr lang="en-US" dirty="0">
                <a:solidFill>
                  <a:srgbClr val="000000"/>
                </a:solidFill>
                <a:effectLst/>
                <a:ea typeface="Times New Roman" panose="02020603050405020304" pitchFamily="18" charset="0"/>
              </a:rPr>
              <a:t>This article reviews the benefits of tele-audiology, and it also describes multiple case studies which bring to light the usefulness of tele-audiology in providing device support to pediatric patients and their families. </a:t>
            </a:r>
            <a:endParaRPr lang="en-US" dirty="0"/>
          </a:p>
          <a:p>
            <a:pPr marL="0" indent="0">
              <a:buNone/>
            </a:pPr>
            <a:r>
              <a:rPr lang="en-US" dirty="0">
                <a:solidFill>
                  <a:schemeClr val="tx2">
                    <a:lumMod val="75000"/>
                  </a:schemeClr>
                </a:solidFill>
                <a:hlinkClick r:id="rId3">
                  <a:extLst>
                    <a:ext uri="{A12FA001-AC4F-418D-AE19-62706E023703}">
                      <ahyp:hlinkClr xmlns:ahyp="http://schemas.microsoft.com/office/drawing/2018/hyperlinkcolor" val="tx"/>
                    </a:ext>
                  </a:extLst>
                </a:hlinkClick>
              </a:rPr>
              <a:t>AAA: Remote Hearing Aid Support: The Next Frontier</a:t>
            </a:r>
            <a:endParaRPr lang="en-US" dirty="0">
              <a:solidFill>
                <a:schemeClr val="tx2">
                  <a:lumMod val="75000"/>
                </a:schemeClr>
              </a:solidFill>
            </a:endParaRPr>
          </a:p>
          <a:p>
            <a:pPr marL="457200" lvl="1" indent="0">
              <a:buNone/>
            </a:pPr>
            <a:r>
              <a:rPr lang="en-US" dirty="0">
                <a:solidFill>
                  <a:srgbClr val="000000"/>
                </a:solidFill>
                <a:effectLst/>
                <a:ea typeface="Times New Roman" panose="02020603050405020304" pitchFamily="18" charset="0"/>
              </a:rPr>
              <a:t>This article describes a study which analyzed the effectiveness and patient satisfaction of tele-audiology hearing aid appointments. Though this study focused on serving an adult population, the results of the study are relevant to pediatric tele-audiology hearing aid services. </a:t>
            </a:r>
          </a:p>
          <a:p>
            <a:pPr marL="457200" lvl="1" indent="0">
              <a:buNone/>
            </a:pPr>
            <a:endParaRPr lang="en-US" dirty="0"/>
          </a:p>
        </p:txBody>
      </p:sp>
      <p:sp>
        <p:nvSpPr>
          <p:cNvPr id="5" name="TextBox 4">
            <a:extLst>
              <a:ext uri="{FF2B5EF4-FFF2-40B4-BE49-F238E27FC236}">
                <a16:creationId xmlns:a16="http://schemas.microsoft.com/office/drawing/2014/main" id="{B0A0E400-3889-42E9-B4BF-248144C1A92A}"/>
              </a:ext>
            </a:extLst>
          </p:cNvPr>
          <p:cNvSpPr txBox="1"/>
          <p:nvPr/>
        </p:nvSpPr>
        <p:spPr>
          <a:xfrm>
            <a:off x="10591800" y="6311900"/>
            <a:ext cx="1524000" cy="400110"/>
          </a:xfrm>
          <a:prstGeom prst="rect">
            <a:avLst/>
          </a:prstGeom>
          <a:noFill/>
          <a:ln w="25400">
            <a:solidFill>
              <a:srgbClr val="5D7587"/>
            </a:solidFill>
          </a:ln>
        </p:spPr>
        <p:txBody>
          <a:bodyPr wrap="square" rtlCol="0">
            <a:spAutoFit/>
          </a:bodyPr>
          <a:lstStyle/>
          <a:p>
            <a:r>
              <a:rPr lang="en-US" sz="2000" dirty="0">
                <a:solidFill>
                  <a:schemeClr val="accent1">
                    <a:lumMod val="50000"/>
                  </a:schemeClr>
                </a:solidFill>
                <a:hlinkClick r:id="rId4" action="ppaction://hlinksldjump">
                  <a:extLst>
                    <a:ext uri="{A12FA001-AC4F-418D-AE19-62706E023703}">
                      <ahyp:hlinkClr xmlns:ahyp="http://schemas.microsoft.com/office/drawing/2018/hyperlinkcolor" val="tx"/>
                    </a:ext>
                  </a:extLst>
                </a:hlinkClick>
              </a:rPr>
              <a:t>Next Page</a:t>
            </a:r>
            <a:endParaRPr lang="en-US" sz="2000" dirty="0">
              <a:solidFill>
                <a:schemeClr val="accent1">
                  <a:lumMod val="50000"/>
                </a:schemeClr>
              </a:solidFill>
            </a:endParaRPr>
          </a:p>
        </p:txBody>
      </p:sp>
      <p:sp>
        <p:nvSpPr>
          <p:cNvPr id="6" name="TextBox 5">
            <a:extLst>
              <a:ext uri="{FF2B5EF4-FFF2-40B4-BE49-F238E27FC236}">
                <a16:creationId xmlns:a16="http://schemas.microsoft.com/office/drawing/2014/main" id="{7120A243-57A9-4285-A640-DD9AB160FB3B}"/>
              </a:ext>
            </a:extLst>
          </p:cNvPr>
          <p:cNvSpPr txBox="1"/>
          <p:nvPr/>
        </p:nvSpPr>
        <p:spPr>
          <a:xfrm>
            <a:off x="5422900" y="6311960"/>
            <a:ext cx="1346200" cy="400110"/>
          </a:xfrm>
          <a:prstGeom prst="rect">
            <a:avLst/>
          </a:prstGeom>
          <a:noFill/>
          <a:ln w="25400">
            <a:solidFill>
              <a:srgbClr val="5D7587"/>
            </a:solidFill>
          </a:ln>
        </p:spPr>
        <p:txBody>
          <a:bodyPr wrap="square" rtlCol="0">
            <a:spAutoFit/>
          </a:bodyPr>
          <a:lstStyle/>
          <a:p>
            <a:pPr algn="ctr"/>
            <a:r>
              <a:rPr lang="en-US" sz="2000" dirty="0">
                <a:solidFill>
                  <a:schemeClr val="accent1">
                    <a:lumMod val="50000"/>
                  </a:schemeClr>
                </a:solidFill>
                <a:hlinkClick r:id="rId5" action="ppaction://hlinksldjump">
                  <a:extLst>
                    <a:ext uri="{A12FA001-AC4F-418D-AE19-62706E023703}">
                      <ahyp:hlinkClr xmlns:ahyp="http://schemas.microsoft.com/office/drawing/2018/hyperlinkcolor" val="tx"/>
                    </a:ext>
                  </a:extLst>
                </a:hlinkClick>
              </a:rPr>
              <a:t>Main Page</a:t>
            </a:r>
            <a:endParaRPr lang="en-US" sz="2000" dirty="0">
              <a:solidFill>
                <a:schemeClr val="accent1">
                  <a:lumMod val="50000"/>
                </a:schemeClr>
              </a:solidFill>
            </a:endParaRPr>
          </a:p>
        </p:txBody>
      </p:sp>
      <p:sp>
        <p:nvSpPr>
          <p:cNvPr id="7" name="Arrow: Right 6">
            <a:extLst>
              <a:ext uri="{FF2B5EF4-FFF2-40B4-BE49-F238E27FC236}">
                <a16:creationId xmlns:a16="http://schemas.microsoft.com/office/drawing/2014/main" id="{D2C56D06-CDEC-41BF-A671-FEB988F48049}"/>
              </a:ext>
            </a:extLst>
          </p:cNvPr>
          <p:cNvSpPr/>
          <p:nvPr/>
        </p:nvSpPr>
        <p:spPr>
          <a:xfrm>
            <a:off x="11785600" y="643890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8EF668E-D6D2-4EC5-B632-3B04BCA32BF4}"/>
              </a:ext>
            </a:extLst>
          </p:cNvPr>
          <p:cNvSpPr txBox="1"/>
          <p:nvPr/>
        </p:nvSpPr>
        <p:spPr>
          <a:xfrm>
            <a:off x="76200" y="6311900"/>
            <a:ext cx="1924050" cy="400110"/>
          </a:xfrm>
          <a:prstGeom prst="rect">
            <a:avLst/>
          </a:prstGeom>
          <a:noFill/>
          <a:ln w="25400">
            <a:solidFill>
              <a:srgbClr val="5D7587"/>
            </a:solidFill>
          </a:ln>
        </p:spPr>
        <p:txBody>
          <a:bodyPr wrap="square" rtlCol="0">
            <a:spAutoFit/>
          </a:bodyPr>
          <a:lstStyle/>
          <a:p>
            <a:pPr algn="r"/>
            <a:r>
              <a:rPr lang="en-US" sz="2000" dirty="0">
                <a:solidFill>
                  <a:schemeClr val="tx2">
                    <a:lumMod val="75000"/>
                  </a:schemeClr>
                </a:solidFill>
                <a:hlinkClick r:id="rId6" action="ppaction://hlinksldjump">
                  <a:extLst>
                    <a:ext uri="{A12FA001-AC4F-418D-AE19-62706E023703}">
                      <ahyp:hlinkClr xmlns:ahyp="http://schemas.microsoft.com/office/drawing/2018/hyperlinkcolor" val="tx"/>
                    </a:ext>
                  </a:extLst>
                </a:hlinkClick>
              </a:rPr>
              <a:t>Previous Page</a:t>
            </a:r>
            <a:endParaRPr lang="en-US" sz="2000" dirty="0">
              <a:solidFill>
                <a:schemeClr val="tx2">
                  <a:lumMod val="75000"/>
                </a:schemeClr>
              </a:solidFill>
            </a:endParaRPr>
          </a:p>
        </p:txBody>
      </p:sp>
      <p:pic>
        <p:nvPicPr>
          <p:cNvPr id="4" name="Picture 3">
            <a:extLst>
              <a:ext uri="{FF2B5EF4-FFF2-40B4-BE49-F238E27FC236}">
                <a16:creationId xmlns:a16="http://schemas.microsoft.com/office/drawing/2014/main" id="{8FA39E11-7CBA-46D1-9863-6D88DCE06B84}"/>
              </a:ext>
            </a:extLst>
          </p:cNvPr>
          <p:cNvPicPr>
            <a:picLocks noChangeAspect="1"/>
          </p:cNvPicPr>
          <p:nvPr/>
        </p:nvPicPr>
        <p:blipFill>
          <a:blip r:embed="rId7"/>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2338440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rgbClr val="9BA98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76E6D-5177-4DA8-A2F8-5DFA43F13CC6}"/>
              </a:ext>
            </a:extLst>
          </p:cNvPr>
          <p:cNvSpPr>
            <a:spLocks noGrp="1"/>
          </p:cNvSpPr>
          <p:nvPr>
            <p:ph type="title"/>
          </p:nvPr>
        </p:nvSpPr>
        <p:spPr>
          <a:xfrm>
            <a:off x="838200" y="2862262"/>
            <a:ext cx="10515600" cy="1133475"/>
          </a:xfrm>
        </p:spPr>
        <p:txBody>
          <a:bodyPr>
            <a:noAutofit/>
          </a:bodyPr>
          <a:lstStyle/>
          <a:p>
            <a:pPr algn="ctr"/>
            <a:r>
              <a:rPr lang="en-US" sz="8000" b="1" dirty="0">
                <a:solidFill>
                  <a:schemeClr val="bg1">
                    <a:lumMod val="95000"/>
                  </a:schemeClr>
                </a:solidFill>
              </a:rPr>
              <a:t>Cochlear Implants</a:t>
            </a:r>
          </a:p>
        </p:txBody>
      </p:sp>
      <p:sp>
        <p:nvSpPr>
          <p:cNvPr id="4" name="Text Placeholder 3">
            <a:extLst>
              <a:ext uri="{FF2B5EF4-FFF2-40B4-BE49-F238E27FC236}">
                <a16:creationId xmlns:a16="http://schemas.microsoft.com/office/drawing/2014/main" id="{4557782B-B8E0-4B61-95B7-DA02825326B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8213988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C7CF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67E00-509F-48F1-A4BB-5F90C4853630}"/>
              </a:ext>
            </a:extLst>
          </p:cNvPr>
          <p:cNvSpPr>
            <a:spLocks noGrp="1"/>
          </p:cNvSpPr>
          <p:nvPr>
            <p:ph type="title"/>
          </p:nvPr>
        </p:nvSpPr>
        <p:spPr/>
        <p:txBody>
          <a:bodyPr/>
          <a:lstStyle/>
          <a:p>
            <a:r>
              <a:rPr lang="en-US" b="1" dirty="0">
                <a:solidFill>
                  <a:srgbClr val="233616"/>
                </a:solidFill>
              </a:rPr>
              <a:t>Cochlear Implants</a:t>
            </a:r>
          </a:p>
        </p:txBody>
      </p:sp>
      <p:sp>
        <p:nvSpPr>
          <p:cNvPr id="3" name="Content Placeholder 2">
            <a:extLst>
              <a:ext uri="{FF2B5EF4-FFF2-40B4-BE49-F238E27FC236}">
                <a16:creationId xmlns:a16="http://schemas.microsoft.com/office/drawing/2014/main" id="{AC6BA516-71CF-44EC-8724-6CF6D678DCA7}"/>
              </a:ext>
            </a:extLst>
          </p:cNvPr>
          <p:cNvSpPr>
            <a:spLocks noGrp="1"/>
          </p:cNvSpPr>
          <p:nvPr>
            <p:ph idx="1"/>
          </p:nvPr>
        </p:nvSpPr>
        <p:spPr/>
        <p:txBody>
          <a:bodyPr>
            <a:normAutofit fontScale="92500" lnSpcReduction="10000"/>
          </a:bodyPr>
          <a:lstStyle/>
          <a:p>
            <a:pPr marL="0" indent="0">
              <a:buNone/>
            </a:pPr>
            <a:r>
              <a:rPr lang="en-US" dirty="0">
                <a:solidFill>
                  <a:schemeClr val="accent6">
                    <a:lumMod val="50000"/>
                  </a:schemeClr>
                </a:solidFill>
                <a:hlinkClick r:id="rId2">
                  <a:extLst>
                    <a:ext uri="{A12FA001-AC4F-418D-AE19-62706E023703}">
                      <ahyp:hlinkClr xmlns:ahyp="http://schemas.microsoft.com/office/drawing/2018/hyperlinkcolor" val="tx"/>
                    </a:ext>
                  </a:extLst>
                </a:hlinkClick>
              </a:rPr>
              <a:t>Remote Programming for Cochlear Implants</a:t>
            </a:r>
            <a:endParaRPr lang="en-US" dirty="0">
              <a:solidFill>
                <a:schemeClr val="accent6">
                  <a:lumMod val="50000"/>
                </a:schemeClr>
              </a:solidFill>
            </a:endParaRPr>
          </a:p>
          <a:p>
            <a:pPr marL="457200" lvl="1" indent="0">
              <a:buNone/>
            </a:pPr>
            <a:r>
              <a:rPr lang="en-US" dirty="0">
                <a:solidFill>
                  <a:srgbClr val="000000"/>
                </a:solidFill>
                <a:effectLst/>
                <a:ea typeface="Times New Roman" panose="02020603050405020304" pitchFamily="18" charset="0"/>
              </a:rPr>
              <a:t>This study investigated the safety and efficacy of remote programming of cochlear implants for patients 12 years and older.</a:t>
            </a:r>
            <a:endParaRPr lang="en-US" dirty="0"/>
          </a:p>
          <a:p>
            <a:pPr marL="0" indent="0">
              <a:buNone/>
            </a:pPr>
            <a:r>
              <a:rPr lang="en-US" dirty="0">
                <a:solidFill>
                  <a:schemeClr val="accent6">
                    <a:lumMod val="50000"/>
                  </a:schemeClr>
                </a:solidFill>
                <a:hlinkClick r:id="rId3">
                  <a:extLst>
                    <a:ext uri="{A12FA001-AC4F-418D-AE19-62706E023703}">
                      <ahyp:hlinkClr xmlns:ahyp="http://schemas.microsoft.com/office/drawing/2018/hyperlinkcolor" val="tx"/>
                    </a:ext>
                  </a:extLst>
                </a:hlinkClick>
              </a:rPr>
              <a:t>ASHA: Pediatric Cochlear Implant Mapping Via </a:t>
            </a:r>
            <a:r>
              <a:rPr lang="en-US" dirty="0" err="1">
                <a:solidFill>
                  <a:schemeClr val="accent6">
                    <a:lumMod val="50000"/>
                  </a:schemeClr>
                </a:solidFill>
                <a:hlinkClick r:id="rId3">
                  <a:extLst>
                    <a:ext uri="{A12FA001-AC4F-418D-AE19-62706E023703}">
                      <ahyp:hlinkClr xmlns:ahyp="http://schemas.microsoft.com/office/drawing/2018/hyperlinkcolor" val="tx"/>
                    </a:ext>
                  </a:extLst>
                </a:hlinkClick>
              </a:rPr>
              <a:t>Telepractice</a:t>
            </a:r>
            <a:endParaRPr lang="en-US" dirty="0">
              <a:solidFill>
                <a:schemeClr val="accent6">
                  <a:lumMod val="50000"/>
                </a:schemeClr>
              </a:solidFill>
            </a:endParaRPr>
          </a:p>
          <a:p>
            <a:pPr marL="457200" lvl="1" indent="0">
              <a:buNone/>
            </a:pPr>
            <a:r>
              <a:rPr lang="en-US" dirty="0">
                <a:solidFill>
                  <a:srgbClr val="000000"/>
                </a:solidFill>
                <a:effectLst/>
                <a:ea typeface="Times New Roman" panose="02020603050405020304" pitchFamily="18" charset="0"/>
              </a:rPr>
              <a:t>This article describes a research study which looked at the validity of performing cochlear implant mapping with young children using tele-audiology.</a:t>
            </a:r>
          </a:p>
          <a:p>
            <a:pPr marL="0" indent="0">
              <a:buNone/>
            </a:pPr>
            <a:r>
              <a:rPr lang="en-US" dirty="0">
                <a:solidFill>
                  <a:schemeClr val="accent6">
                    <a:lumMod val="50000"/>
                  </a:schemeClr>
                </a:solidFill>
                <a:ea typeface="Times New Roman" panose="02020603050405020304" pitchFamily="18" charset="0"/>
                <a:hlinkClick r:id="rId4">
                  <a:extLst>
                    <a:ext uri="{A12FA001-AC4F-418D-AE19-62706E023703}">
                      <ahyp:hlinkClr xmlns:ahyp="http://schemas.microsoft.com/office/drawing/2018/hyperlinkcolor" val="tx"/>
                    </a:ext>
                  </a:extLst>
                </a:hlinkClick>
              </a:rPr>
              <a:t>Techniques for Remotely Programming Children  with Cochlear Implants Using Pediatric Audiological Methods via </a:t>
            </a:r>
            <a:r>
              <a:rPr lang="en-US" dirty="0" err="1">
                <a:solidFill>
                  <a:schemeClr val="accent6">
                    <a:lumMod val="50000"/>
                  </a:schemeClr>
                </a:solidFill>
                <a:ea typeface="Times New Roman" panose="02020603050405020304" pitchFamily="18" charset="0"/>
                <a:hlinkClick r:id="rId4">
                  <a:extLst>
                    <a:ext uri="{A12FA001-AC4F-418D-AE19-62706E023703}">
                      <ahyp:hlinkClr xmlns:ahyp="http://schemas.microsoft.com/office/drawing/2018/hyperlinkcolor" val="tx"/>
                    </a:ext>
                  </a:extLst>
                </a:hlinkClick>
              </a:rPr>
              <a:t>Telepractice</a:t>
            </a:r>
            <a:endParaRPr lang="en-US" dirty="0">
              <a:solidFill>
                <a:schemeClr val="accent6">
                  <a:lumMod val="50000"/>
                </a:schemeClr>
              </a:solidFill>
              <a:effectLst/>
              <a:ea typeface="Times New Roman" panose="02020603050405020304" pitchFamily="18" charset="0"/>
            </a:endParaRPr>
          </a:p>
          <a:p>
            <a:pPr marL="457200" lvl="1" indent="0">
              <a:buNone/>
            </a:pPr>
            <a:r>
              <a:rPr lang="en-US" b="0" i="0" dirty="0">
                <a:solidFill>
                  <a:srgbClr val="212529"/>
                </a:solidFill>
                <a:effectLst/>
                <a:latin typeface="-apple-system"/>
              </a:rPr>
              <a:t>The purpose of this report is to describe the equipment setup and techniques for successfully testing behavioral thresholds in young children with cochlear implants (CIs) using </a:t>
            </a:r>
            <a:r>
              <a:rPr lang="en-US" b="0" i="0" dirty="0" err="1">
                <a:solidFill>
                  <a:srgbClr val="212529"/>
                </a:solidFill>
                <a:effectLst/>
                <a:latin typeface="-apple-system"/>
              </a:rPr>
              <a:t>telepractice</a:t>
            </a:r>
            <a:r>
              <a:rPr lang="en-US" b="0" i="0" dirty="0">
                <a:solidFill>
                  <a:srgbClr val="212529"/>
                </a:solidFill>
                <a:effectLst/>
                <a:latin typeface="-apple-system"/>
              </a:rPr>
              <a:t>. The report also discusses challenges associated with pediatric CI programming that are unique to the use of distance technology and ways to overcome those challenges.</a:t>
            </a:r>
            <a:endParaRPr lang="en-US" dirty="0"/>
          </a:p>
        </p:txBody>
      </p:sp>
      <p:sp>
        <p:nvSpPr>
          <p:cNvPr id="4" name="TextBox 3">
            <a:extLst>
              <a:ext uri="{FF2B5EF4-FFF2-40B4-BE49-F238E27FC236}">
                <a16:creationId xmlns:a16="http://schemas.microsoft.com/office/drawing/2014/main" id="{4F5571DF-C299-4CE0-87FD-628043DC5488}"/>
              </a:ext>
            </a:extLst>
          </p:cNvPr>
          <p:cNvSpPr txBox="1"/>
          <p:nvPr/>
        </p:nvSpPr>
        <p:spPr>
          <a:xfrm>
            <a:off x="10579100" y="6311900"/>
            <a:ext cx="1536700" cy="400110"/>
          </a:xfrm>
          <a:prstGeom prst="rect">
            <a:avLst/>
          </a:prstGeom>
          <a:noFill/>
          <a:ln w="25400">
            <a:solidFill>
              <a:srgbClr val="233616"/>
            </a:solidFill>
          </a:ln>
        </p:spPr>
        <p:txBody>
          <a:bodyPr wrap="square" rtlCol="0">
            <a:spAutoFit/>
          </a:bodyPr>
          <a:lstStyle/>
          <a:p>
            <a:r>
              <a:rPr lang="en-US" sz="2000" dirty="0">
                <a:hlinkClick r:id="rId5" action="ppaction://hlinksldjump">
                  <a:extLst>
                    <a:ext uri="{A12FA001-AC4F-418D-AE19-62706E023703}">
                      <ahyp:hlinkClr xmlns:ahyp="http://schemas.microsoft.com/office/drawing/2018/hyperlinkcolor" val="tx"/>
                    </a:ext>
                  </a:extLst>
                </a:hlinkClick>
              </a:rPr>
              <a:t>Next Page</a:t>
            </a:r>
            <a:endParaRPr lang="en-US" sz="2000" dirty="0"/>
          </a:p>
        </p:txBody>
      </p:sp>
      <p:sp>
        <p:nvSpPr>
          <p:cNvPr id="5" name="TextBox 4">
            <a:extLst>
              <a:ext uri="{FF2B5EF4-FFF2-40B4-BE49-F238E27FC236}">
                <a16:creationId xmlns:a16="http://schemas.microsoft.com/office/drawing/2014/main" id="{5FBA3854-D354-4843-8013-AA9EA8CF654E}"/>
              </a:ext>
            </a:extLst>
          </p:cNvPr>
          <p:cNvSpPr txBox="1"/>
          <p:nvPr/>
        </p:nvSpPr>
        <p:spPr>
          <a:xfrm>
            <a:off x="5429250" y="6311900"/>
            <a:ext cx="1333500" cy="400110"/>
          </a:xfrm>
          <a:prstGeom prst="rect">
            <a:avLst/>
          </a:prstGeom>
          <a:noFill/>
          <a:ln w="25400">
            <a:solidFill>
              <a:srgbClr val="233616"/>
            </a:solidFill>
          </a:ln>
        </p:spPr>
        <p:txBody>
          <a:bodyPr wrap="square" rtlCol="0">
            <a:spAutoFit/>
          </a:bodyPr>
          <a:lstStyle/>
          <a:p>
            <a:pPr algn="ctr"/>
            <a:r>
              <a:rPr lang="en-US" sz="2000" dirty="0">
                <a:hlinkClick r:id="rId6" action="ppaction://hlinksldjump">
                  <a:extLst>
                    <a:ext uri="{A12FA001-AC4F-418D-AE19-62706E023703}">
                      <ahyp:hlinkClr xmlns:ahyp="http://schemas.microsoft.com/office/drawing/2018/hyperlinkcolor" val="tx"/>
                    </a:ext>
                  </a:extLst>
                </a:hlinkClick>
              </a:rPr>
              <a:t>Main Page</a:t>
            </a:r>
            <a:endParaRPr lang="en-US" sz="2000" dirty="0"/>
          </a:p>
        </p:txBody>
      </p:sp>
      <p:sp>
        <p:nvSpPr>
          <p:cNvPr id="6" name="Arrow: Right 5">
            <a:extLst>
              <a:ext uri="{FF2B5EF4-FFF2-40B4-BE49-F238E27FC236}">
                <a16:creationId xmlns:a16="http://schemas.microsoft.com/office/drawing/2014/main" id="{648746A9-AED8-4C06-95EF-86DC94B2E00F}"/>
              </a:ext>
            </a:extLst>
          </p:cNvPr>
          <p:cNvSpPr/>
          <p:nvPr/>
        </p:nvSpPr>
        <p:spPr>
          <a:xfrm>
            <a:off x="11785600" y="6438900"/>
            <a:ext cx="254000" cy="158750"/>
          </a:xfrm>
          <a:prstGeom prst="rightArrow">
            <a:avLst/>
          </a:prstGeom>
          <a:solidFill>
            <a:schemeClr val="accent6">
              <a:lumMod val="50000"/>
            </a:schemeClr>
          </a:solidFill>
          <a:ln>
            <a:solidFill>
              <a:srgbClr val="2336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22CA451-9690-4AFB-B614-8BF806842850}"/>
              </a:ext>
            </a:extLst>
          </p:cNvPr>
          <p:cNvSpPr txBox="1"/>
          <p:nvPr/>
        </p:nvSpPr>
        <p:spPr>
          <a:xfrm>
            <a:off x="76200" y="6311900"/>
            <a:ext cx="1936750" cy="400110"/>
          </a:xfrm>
          <a:prstGeom prst="rect">
            <a:avLst/>
          </a:prstGeom>
          <a:noFill/>
          <a:ln w="25400">
            <a:solidFill>
              <a:srgbClr val="233616"/>
            </a:solidFill>
          </a:ln>
        </p:spPr>
        <p:txBody>
          <a:bodyPr wrap="square" rtlCol="0">
            <a:spAutoFit/>
          </a:bodyPr>
          <a:lstStyle/>
          <a:p>
            <a:pPr algn="r"/>
            <a:r>
              <a:rPr lang="en-US" sz="2000" dirty="0">
                <a:hlinkClick r:id="rId7"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8" name="Picture 7">
            <a:extLst>
              <a:ext uri="{FF2B5EF4-FFF2-40B4-BE49-F238E27FC236}">
                <a16:creationId xmlns:a16="http://schemas.microsoft.com/office/drawing/2014/main" id="{3D163579-0C52-44F0-9880-CB3313F03F43}"/>
              </a:ext>
            </a:extLst>
          </p:cNvPr>
          <p:cNvPicPr>
            <a:picLocks noChangeAspect="1"/>
          </p:cNvPicPr>
          <p:nvPr/>
        </p:nvPicPr>
        <p:blipFill>
          <a:blip r:embed="rId8"/>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2881496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C7CF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3D048-08C3-4CBD-8CEF-CD214870AF9A}"/>
              </a:ext>
            </a:extLst>
          </p:cNvPr>
          <p:cNvSpPr>
            <a:spLocks noGrp="1"/>
          </p:cNvSpPr>
          <p:nvPr>
            <p:ph type="title"/>
          </p:nvPr>
        </p:nvSpPr>
        <p:spPr/>
        <p:txBody>
          <a:bodyPr/>
          <a:lstStyle/>
          <a:p>
            <a:r>
              <a:rPr lang="en-US" b="1" dirty="0">
                <a:solidFill>
                  <a:srgbClr val="233616"/>
                </a:solidFill>
              </a:rPr>
              <a:t>Cochlear Implants</a:t>
            </a:r>
          </a:p>
        </p:txBody>
      </p:sp>
      <p:sp>
        <p:nvSpPr>
          <p:cNvPr id="3" name="Content Placeholder 2">
            <a:extLst>
              <a:ext uri="{FF2B5EF4-FFF2-40B4-BE49-F238E27FC236}">
                <a16:creationId xmlns:a16="http://schemas.microsoft.com/office/drawing/2014/main" id="{87DF0074-6209-4475-ADD4-D71B53DBDA42}"/>
              </a:ext>
            </a:extLst>
          </p:cNvPr>
          <p:cNvSpPr>
            <a:spLocks noGrp="1"/>
          </p:cNvSpPr>
          <p:nvPr>
            <p:ph idx="1"/>
          </p:nvPr>
        </p:nvSpPr>
        <p:spPr/>
        <p:txBody>
          <a:bodyPr/>
          <a:lstStyle/>
          <a:p>
            <a:pPr marL="0" indent="0">
              <a:buNone/>
            </a:pPr>
            <a:r>
              <a:rPr lang="en-US" dirty="0">
                <a:solidFill>
                  <a:srgbClr val="233616"/>
                </a:solidFill>
                <a:hlinkClick r:id="rId2">
                  <a:extLst>
                    <a:ext uri="{A12FA001-AC4F-418D-AE19-62706E023703}">
                      <ahyp:hlinkClr xmlns:ahyp="http://schemas.microsoft.com/office/drawing/2018/hyperlinkcolor" val="tx"/>
                    </a:ext>
                  </a:extLst>
                </a:hlinkClick>
              </a:rPr>
              <a:t>AJA - Have Cochlear Implant, Won't Have to Travel: Introducing Telemedicine to People Using Cochlear Implants</a:t>
            </a:r>
            <a:endParaRPr lang="en-US" dirty="0">
              <a:solidFill>
                <a:srgbClr val="233616"/>
              </a:solidFill>
            </a:endParaRPr>
          </a:p>
          <a:p>
            <a:pPr marL="457200" lvl="1" indent="0">
              <a:buNone/>
            </a:pPr>
            <a:r>
              <a:rPr lang="en-US" dirty="0">
                <a:solidFill>
                  <a:srgbClr val="000000"/>
                </a:solidFill>
                <a:effectLst/>
                <a:ea typeface="Times New Roman" panose="02020603050405020304" pitchFamily="18" charset="0"/>
              </a:rPr>
              <a:t>This article describes a study which analyses the effectiveness of tele-audiology for cochlear implant appointments for adults. Though the study was conducted with an adult population, the information covered is helpful and can be applied to pediatric tele-audiology. </a:t>
            </a:r>
            <a:endParaRPr lang="en-US" dirty="0"/>
          </a:p>
          <a:p>
            <a:pPr marL="0" indent="0">
              <a:buNone/>
            </a:pPr>
            <a:r>
              <a:rPr lang="en-US" dirty="0">
                <a:solidFill>
                  <a:srgbClr val="233616"/>
                </a:solidFill>
                <a:hlinkClick r:id="rId3">
                  <a:extLst>
                    <a:ext uri="{A12FA001-AC4F-418D-AE19-62706E023703}">
                      <ahyp:hlinkClr xmlns:ahyp="http://schemas.microsoft.com/office/drawing/2018/hyperlinkcolor" val="tx"/>
                    </a:ext>
                  </a:extLst>
                </a:hlinkClick>
              </a:rPr>
              <a:t>Use of Telehealth for Research and Clinical Measures in Cochlear Implant Recipients: A Validation Study</a:t>
            </a:r>
            <a:endParaRPr lang="en-US" dirty="0">
              <a:solidFill>
                <a:srgbClr val="233616"/>
              </a:solidFill>
            </a:endParaRPr>
          </a:p>
          <a:p>
            <a:pPr marL="457200" lvl="1" indent="0">
              <a:buNone/>
            </a:pPr>
            <a:r>
              <a:rPr lang="en-US" dirty="0">
                <a:solidFill>
                  <a:srgbClr val="000000"/>
                </a:solidFill>
                <a:effectLst/>
                <a:ea typeface="Times New Roman" panose="02020603050405020304" pitchFamily="18" charset="0"/>
              </a:rPr>
              <a:t>This is an interesting research article comparing cochlear implant measures obtained during face-to-face appointments versus tele-audiology appointments with both adult and pediatric patients.</a:t>
            </a:r>
            <a:endParaRPr lang="en-US" dirty="0">
              <a:effectLst/>
              <a:ea typeface="Times New Roman" panose="02020603050405020304" pitchFamily="18" charset="0"/>
            </a:endParaRPr>
          </a:p>
          <a:p>
            <a:pPr marL="457200" lvl="1"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32FA2882-900D-437E-8250-A36673D49FE6}"/>
              </a:ext>
            </a:extLst>
          </p:cNvPr>
          <p:cNvSpPr txBox="1"/>
          <p:nvPr/>
        </p:nvSpPr>
        <p:spPr>
          <a:xfrm>
            <a:off x="10591800" y="6311900"/>
            <a:ext cx="1524000" cy="400110"/>
          </a:xfrm>
          <a:prstGeom prst="rect">
            <a:avLst/>
          </a:prstGeom>
          <a:noFill/>
          <a:ln w="25400">
            <a:solidFill>
              <a:srgbClr val="233616"/>
            </a:solidFill>
          </a:ln>
        </p:spPr>
        <p:txBody>
          <a:bodyPr wrap="square" rtlCol="0">
            <a:spAutoFit/>
          </a:bodyPr>
          <a:lstStyle/>
          <a:p>
            <a:r>
              <a:rPr lang="en-US" sz="2000" dirty="0">
                <a:hlinkClick r:id="rId4" action="ppaction://hlinksldjump">
                  <a:extLst>
                    <a:ext uri="{A12FA001-AC4F-418D-AE19-62706E023703}">
                      <ahyp:hlinkClr xmlns:ahyp="http://schemas.microsoft.com/office/drawing/2018/hyperlinkcolor" val="tx"/>
                    </a:ext>
                  </a:extLst>
                </a:hlinkClick>
              </a:rPr>
              <a:t>Next Page</a:t>
            </a:r>
            <a:endParaRPr lang="en-US" sz="2000" dirty="0"/>
          </a:p>
        </p:txBody>
      </p:sp>
      <p:sp>
        <p:nvSpPr>
          <p:cNvPr id="6" name="TextBox 5">
            <a:extLst>
              <a:ext uri="{FF2B5EF4-FFF2-40B4-BE49-F238E27FC236}">
                <a16:creationId xmlns:a16="http://schemas.microsoft.com/office/drawing/2014/main" id="{2A70CE76-2D01-4C58-9254-3FC25473ADD0}"/>
              </a:ext>
            </a:extLst>
          </p:cNvPr>
          <p:cNvSpPr txBox="1"/>
          <p:nvPr/>
        </p:nvSpPr>
        <p:spPr>
          <a:xfrm>
            <a:off x="5445125" y="6311900"/>
            <a:ext cx="1301750" cy="400110"/>
          </a:xfrm>
          <a:prstGeom prst="rect">
            <a:avLst/>
          </a:prstGeom>
          <a:noFill/>
          <a:ln w="25400">
            <a:solidFill>
              <a:srgbClr val="233616"/>
            </a:solidFill>
          </a:ln>
        </p:spPr>
        <p:txBody>
          <a:bodyPr wrap="square" rtlCol="0">
            <a:spAutoFit/>
          </a:bodyPr>
          <a:lstStyle/>
          <a:p>
            <a:pPr algn="ctr"/>
            <a:r>
              <a:rPr lang="en-US" sz="2000" dirty="0">
                <a:hlinkClick r:id="rId5" action="ppaction://hlinksldjump">
                  <a:extLst>
                    <a:ext uri="{A12FA001-AC4F-418D-AE19-62706E023703}">
                      <ahyp:hlinkClr xmlns:ahyp="http://schemas.microsoft.com/office/drawing/2018/hyperlinkcolor" val="tx"/>
                    </a:ext>
                  </a:extLst>
                </a:hlinkClick>
              </a:rPr>
              <a:t>Main Page</a:t>
            </a:r>
            <a:endParaRPr lang="en-US" sz="2000" dirty="0"/>
          </a:p>
        </p:txBody>
      </p:sp>
      <p:sp>
        <p:nvSpPr>
          <p:cNvPr id="7" name="Arrow: Right 6">
            <a:extLst>
              <a:ext uri="{FF2B5EF4-FFF2-40B4-BE49-F238E27FC236}">
                <a16:creationId xmlns:a16="http://schemas.microsoft.com/office/drawing/2014/main" id="{44C5B4EE-98CE-495E-8223-4158D033E4FB}"/>
              </a:ext>
            </a:extLst>
          </p:cNvPr>
          <p:cNvSpPr/>
          <p:nvPr/>
        </p:nvSpPr>
        <p:spPr>
          <a:xfrm>
            <a:off x="11785600" y="6438900"/>
            <a:ext cx="254000" cy="158750"/>
          </a:xfrm>
          <a:prstGeom prst="rightArrow">
            <a:avLst/>
          </a:prstGeom>
          <a:solidFill>
            <a:schemeClr val="accent6">
              <a:lumMod val="50000"/>
            </a:schemeClr>
          </a:solidFill>
          <a:ln>
            <a:solidFill>
              <a:srgbClr val="2336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32D51A2-1DED-40BE-B7E1-341835D3F20B}"/>
              </a:ext>
            </a:extLst>
          </p:cNvPr>
          <p:cNvSpPr txBox="1"/>
          <p:nvPr/>
        </p:nvSpPr>
        <p:spPr>
          <a:xfrm>
            <a:off x="76200" y="6311900"/>
            <a:ext cx="1892300" cy="400110"/>
          </a:xfrm>
          <a:prstGeom prst="rect">
            <a:avLst/>
          </a:prstGeom>
          <a:noFill/>
          <a:ln w="25400">
            <a:solidFill>
              <a:srgbClr val="233616"/>
            </a:solidFill>
          </a:ln>
        </p:spPr>
        <p:txBody>
          <a:bodyPr wrap="square" rtlCol="0">
            <a:spAutoFit/>
          </a:bodyPr>
          <a:lstStyle/>
          <a:p>
            <a:pPr algn="r"/>
            <a:r>
              <a:rPr lang="en-US" sz="2000" dirty="0">
                <a:hlinkClick r:id="rId6" action="ppaction://hlinksldjump">
                  <a:extLst>
                    <a:ext uri="{A12FA001-AC4F-418D-AE19-62706E023703}">
                      <ahyp:hlinkClr xmlns:ahyp="http://schemas.microsoft.com/office/drawing/2018/hyperlinkcolor" val="tx"/>
                    </a:ext>
                  </a:extLst>
                </a:hlinkClick>
              </a:rPr>
              <a:t>Previous Page</a:t>
            </a:r>
            <a:endParaRPr lang="en-US" sz="2000" dirty="0"/>
          </a:p>
        </p:txBody>
      </p:sp>
      <p:pic>
        <p:nvPicPr>
          <p:cNvPr id="4" name="Picture 3">
            <a:extLst>
              <a:ext uri="{FF2B5EF4-FFF2-40B4-BE49-F238E27FC236}">
                <a16:creationId xmlns:a16="http://schemas.microsoft.com/office/drawing/2014/main" id="{20BF6498-47D5-4740-A25C-252C61966DB5}"/>
              </a:ext>
            </a:extLst>
          </p:cNvPr>
          <p:cNvPicPr>
            <a:picLocks noChangeAspect="1"/>
          </p:cNvPicPr>
          <p:nvPr/>
        </p:nvPicPr>
        <p:blipFill>
          <a:blip r:embed="rId7"/>
          <a:stretch>
            <a:fillRect/>
          </a:stretch>
        </p:blipFill>
        <p:spPr>
          <a:xfrm rot="10800000">
            <a:off x="152400" y="6414410"/>
            <a:ext cx="274344" cy="195089"/>
          </a:xfrm>
          <a:prstGeom prst="rect">
            <a:avLst/>
          </a:prstGeom>
        </p:spPr>
      </p:pic>
    </p:spTree>
    <p:extLst>
      <p:ext uri="{BB962C8B-B14F-4D97-AF65-F5344CB8AC3E}">
        <p14:creationId xmlns:p14="http://schemas.microsoft.com/office/powerpoint/2010/main" val="4107332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rgbClr val="BDA64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4120-6E79-4D61-A5CE-E6233EF693A2}"/>
              </a:ext>
            </a:extLst>
          </p:cNvPr>
          <p:cNvSpPr>
            <a:spLocks noGrp="1"/>
          </p:cNvSpPr>
          <p:nvPr>
            <p:ph type="title"/>
          </p:nvPr>
        </p:nvSpPr>
        <p:spPr>
          <a:xfrm>
            <a:off x="838200" y="2801937"/>
            <a:ext cx="10515600" cy="1254125"/>
          </a:xfrm>
        </p:spPr>
        <p:txBody>
          <a:bodyPr>
            <a:normAutofit/>
          </a:bodyPr>
          <a:lstStyle/>
          <a:p>
            <a:pPr algn="ctr"/>
            <a:r>
              <a:rPr lang="en-US" sz="8000" b="1" dirty="0">
                <a:solidFill>
                  <a:schemeClr val="bg1">
                    <a:lumMod val="95000"/>
                  </a:schemeClr>
                </a:solidFill>
              </a:rPr>
              <a:t>Quality Improvement</a:t>
            </a:r>
          </a:p>
        </p:txBody>
      </p:sp>
      <p:sp>
        <p:nvSpPr>
          <p:cNvPr id="4" name="Text Placeholder 3">
            <a:extLst>
              <a:ext uri="{FF2B5EF4-FFF2-40B4-BE49-F238E27FC236}">
                <a16:creationId xmlns:a16="http://schemas.microsoft.com/office/drawing/2014/main" id="{32597CB4-36AF-49FE-9AEB-3C64604B9CC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089935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DBCE9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7203-C1CD-4CE8-B791-4578DD507B0E}"/>
              </a:ext>
            </a:extLst>
          </p:cNvPr>
          <p:cNvSpPr>
            <a:spLocks noGrp="1"/>
          </p:cNvSpPr>
          <p:nvPr>
            <p:ph type="title"/>
          </p:nvPr>
        </p:nvSpPr>
        <p:spPr/>
        <p:txBody>
          <a:bodyPr>
            <a:normAutofit/>
          </a:bodyPr>
          <a:lstStyle/>
          <a:p>
            <a:r>
              <a:rPr lang="en-US" b="1" dirty="0">
                <a:solidFill>
                  <a:srgbClr val="7E6000"/>
                </a:solidFill>
              </a:rPr>
              <a:t>Quality Improvement</a:t>
            </a:r>
          </a:p>
        </p:txBody>
      </p:sp>
      <p:sp>
        <p:nvSpPr>
          <p:cNvPr id="3" name="Content Placeholder 2">
            <a:extLst>
              <a:ext uri="{FF2B5EF4-FFF2-40B4-BE49-F238E27FC236}">
                <a16:creationId xmlns:a16="http://schemas.microsoft.com/office/drawing/2014/main" id="{016F8DC9-29F8-4FE9-9932-245063569699}"/>
              </a:ext>
            </a:extLst>
          </p:cNvPr>
          <p:cNvSpPr>
            <a:spLocks noGrp="1"/>
          </p:cNvSpPr>
          <p:nvPr>
            <p:ph idx="1"/>
          </p:nvPr>
        </p:nvSpPr>
        <p:spPr/>
        <p:txBody>
          <a:bodyPr/>
          <a:lstStyle/>
          <a:p>
            <a:pPr marL="0" indent="0">
              <a:buNone/>
            </a:pPr>
            <a:r>
              <a:rPr lang="en-US" dirty="0">
                <a:solidFill>
                  <a:schemeClr val="accent4">
                    <a:lumMod val="50000"/>
                  </a:schemeClr>
                </a:solidFill>
                <a:hlinkClick r:id="rId2">
                  <a:extLst>
                    <a:ext uri="{A12FA001-AC4F-418D-AE19-62706E023703}">
                      <ahyp:hlinkClr xmlns:ahyp="http://schemas.microsoft.com/office/drawing/2018/hyperlinkcolor" val="tx"/>
                    </a:ext>
                  </a:extLst>
                </a:hlinkClick>
              </a:rPr>
              <a:t>NCHAM eBook: Chapter 27 Quality Improvement: Small Changes that can Make a Big Difference</a:t>
            </a:r>
            <a:endParaRPr lang="en-US" dirty="0">
              <a:solidFill>
                <a:schemeClr val="accent4">
                  <a:lumMod val="50000"/>
                </a:schemeClr>
              </a:solidFill>
            </a:endParaRPr>
          </a:p>
          <a:p>
            <a:pPr marL="457200" lvl="1" indent="0">
              <a:buNone/>
            </a:pPr>
            <a:r>
              <a:rPr lang="en-US" dirty="0">
                <a:solidFill>
                  <a:srgbClr val="000000"/>
                </a:solidFill>
                <a:effectLst/>
                <a:ea typeface="Times New Roman" panose="02020603050405020304" pitchFamily="18" charset="0"/>
              </a:rPr>
              <a:t>This resource discusses EHDI's quality improvement method, the Model for Improvement, used to reduce loss to follow-up in newborn hearing screening programs and how smalls changes have made a big difference.</a:t>
            </a:r>
            <a:endParaRPr lang="en-US" dirty="0">
              <a:effectLst/>
              <a:ea typeface="Times New Roman" panose="02020603050405020304" pitchFamily="18" charset="0"/>
            </a:endParaRPr>
          </a:p>
          <a:p>
            <a:pPr marL="457200" lvl="1" indent="0">
              <a:buNone/>
            </a:pPr>
            <a:endParaRPr lang="en-US" dirty="0"/>
          </a:p>
          <a:p>
            <a:pPr marL="0" indent="0">
              <a:buNone/>
            </a:pPr>
            <a:r>
              <a:rPr lang="en-US" u="sng" dirty="0">
                <a:solidFill>
                  <a:schemeClr val="accent4">
                    <a:lumMod val="50000"/>
                  </a:schemeClr>
                </a:solidFill>
              </a:rPr>
              <a:t>PDSA Worksheet</a:t>
            </a:r>
          </a:p>
          <a:p>
            <a:pPr marL="685800" lvl="2" indent="0">
              <a:spcBef>
                <a:spcPts val="0"/>
              </a:spcBef>
              <a:buNone/>
            </a:pPr>
            <a:r>
              <a:rPr lang="en-US" sz="2200" i="1" dirty="0">
                <a:solidFill>
                  <a:srgbClr val="000000"/>
                </a:solidFill>
                <a:effectLst/>
                <a:ea typeface="Times New Roman" panose="02020603050405020304" pitchFamily="18" charset="0"/>
              </a:rPr>
              <a:t>(Worksheet is available by signing into the Tele-Audiology Learning Community.)</a:t>
            </a:r>
            <a:endParaRPr lang="en-US" sz="2200" dirty="0">
              <a:effectLst/>
              <a:ea typeface="Times New Roman" panose="02020603050405020304" pitchFamily="18" charset="0"/>
            </a:endParaRPr>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C9F6D692-2D01-455E-986C-C6303F1A2794}"/>
              </a:ext>
            </a:extLst>
          </p:cNvPr>
          <p:cNvSpPr txBox="1"/>
          <p:nvPr/>
        </p:nvSpPr>
        <p:spPr>
          <a:xfrm>
            <a:off x="5451475" y="6292820"/>
            <a:ext cx="1289050" cy="400110"/>
          </a:xfrm>
          <a:prstGeom prst="rect">
            <a:avLst/>
          </a:prstGeom>
          <a:noFill/>
          <a:ln w="25400">
            <a:solidFill>
              <a:srgbClr val="7E6000"/>
            </a:solidFill>
          </a:ln>
        </p:spPr>
        <p:txBody>
          <a:bodyPr wrap="square" rtlCol="0">
            <a:spAutoFit/>
          </a:bodyPr>
          <a:lstStyle/>
          <a:p>
            <a:pPr algn="ctr"/>
            <a:r>
              <a:rPr lang="en-US" sz="2000" dirty="0">
                <a:hlinkClick r:id="rId3" action="ppaction://hlinksldjump">
                  <a:extLst>
                    <a:ext uri="{A12FA001-AC4F-418D-AE19-62706E023703}">
                      <ahyp:hlinkClr xmlns:ahyp="http://schemas.microsoft.com/office/drawing/2018/hyperlinkcolor" val="tx"/>
                    </a:ext>
                  </a:extLst>
                </a:hlinkClick>
              </a:rPr>
              <a:t>Main page</a:t>
            </a:r>
            <a:endParaRPr lang="en-US" sz="2000" dirty="0"/>
          </a:p>
        </p:txBody>
      </p:sp>
      <p:sp>
        <p:nvSpPr>
          <p:cNvPr id="6" name="TextBox 5">
            <a:extLst>
              <a:ext uri="{FF2B5EF4-FFF2-40B4-BE49-F238E27FC236}">
                <a16:creationId xmlns:a16="http://schemas.microsoft.com/office/drawing/2014/main" id="{C90A93B7-F7A4-4437-B92A-E8605B4E7290}"/>
              </a:ext>
            </a:extLst>
          </p:cNvPr>
          <p:cNvSpPr txBox="1"/>
          <p:nvPr/>
        </p:nvSpPr>
        <p:spPr>
          <a:xfrm>
            <a:off x="104774" y="6292820"/>
            <a:ext cx="1920876" cy="400110"/>
          </a:xfrm>
          <a:prstGeom prst="rect">
            <a:avLst/>
          </a:prstGeom>
          <a:noFill/>
          <a:ln w="25400">
            <a:solidFill>
              <a:srgbClr val="7E6000"/>
            </a:solidFill>
          </a:ln>
        </p:spPr>
        <p:txBody>
          <a:bodyPr wrap="square" rtlCol="0">
            <a:spAutoFit/>
          </a:bodyPr>
          <a:lstStyle/>
          <a:p>
            <a:pPr algn="r"/>
            <a:r>
              <a:rPr lang="en-US" sz="2000" dirty="0">
                <a:hlinkClick r:id="rId4" action="ppaction://hlinksldjump">
                  <a:extLst>
                    <a:ext uri="{A12FA001-AC4F-418D-AE19-62706E023703}">
                      <ahyp:hlinkClr xmlns:ahyp="http://schemas.microsoft.com/office/drawing/2018/hyperlinkcolor" val="tx"/>
                    </a:ext>
                  </a:extLst>
                </a:hlinkClick>
              </a:rPr>
              <a:t>Previous Page</a:t>
            </a:r>
            <a:endParaRPr lang="en-US" sz="2000" dirty="0"/>
          </a:p>
        </p:txBody>
      </p:sp>
      <p:sp>
        <p:nvSpPr>
          <p:cNvPr id="9" name="Arrow: Right 8">
            <a:extLst>
              <a:ext uri="{FF2B5EF4-FFF2-40B4-BE49-F238E27FC236}">
                <a16:creationId xmlns:a16="http://schemas.microsoft.com/office/drawing/2014/main" id="{A5331AC0-3AB7-4792-B6A7-50F0BD361D06}"/>
              </a:ext>
            </a:extLst>
          </p:cNvPr>
          <p:cNvSpPr/>
          <p:nvPr/>
        </p:nvSpPr>
        <p:spPr>
          <a:xfrm rot="10800000">
            <a:off x="192869" y="6413500"/>
            <a:ext cx="254000" cy="158750"/>
          </a:xfrm>
          <a:prstGeom prst="rightArrow">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8D60121-4ED5-4194-BB0B-D7F04DC6BC2A}"/>
              </a:ext>
            </a:extLst>
          </p:cNvPr>
          <p:cNvSpPr txBox="1"/>
          <p:nvPr/>
        </p:nvSpPr>
        <p:spPr>
          <a:xfrm>
            <a:off x="10579100" y="6292820"/>
            <a:ext cx="1508126" cy="400110"/>
          </a:xfrm>
          <a:prstGeom prst="rect">
            <a:avLst/>
          </a:prstGeom>
          <a:noFill/>
          <a:ln w="25400">
            <a:solidFill>
              <a:srgbClr val="7E6000"/>
            </a:solidFill>
          </a:ln>
        </p:spPr>
        <p:txBody>
          <a:bodyPr wrap="square" rtlCol="0">
            <a:spAutoFit/>
          </a:bodyPr>
          <a:lstStyle/>
          <a:p>
            <a:r>
              <a:rPr lang="en-US" sz="2000" dirty="0">
                <a:hlinkClick r:id="rId5" action="ppaction://hlinksldjump">
                  <a:extLst>
                    <a:ext uri="{A12FA001-AC4F-418D-AE19-62706E023703}">
                      <ahyp:hlinkClr xmlns:ahyp="http://schemas.microsoft.com/office/drawing/2018/hyperlinkcolor" val="tx"/>
                    </a:ext>
                  </a:extLst>
                </a:hlinkClick>
              </a:rPr>
              <a:t>Next Page</a:t>
            </a:r>
            <a:endParaRPr lang="en-US" sz="2000" dirty="0"/>
          </a:p>
        </p:txBody>
      </p:sp>
      <p:pic>
        <p:nvPicPr>
          <p:cNvPr id="12" name="Picture 11">
            <a:extLst>
              <a:ext uri="{FF2B5EF4-FFF2-40B4-BE49-F238E27FC236}">
                <a16:creationId xmlns:a16="http://schemas.microsoft.com/office/drawing/2014/main" id="{2A52EC3A-E8CE-452D-98AE-41EDC8CB278C}"/>
              </a:ext>
            </a:extLst>
          </p:cNvPr>
          <p:cNvPicPr>
            <a:picLocks noChangeAspect="1"/>
          </p:cNvPicPr>
          <p:nvPr/>
        </p:nvPicPr>
        <p:blipFill>
          <a:blip r:embed="rId6"/>
          <a:stretch>
            <a:fillRect/>
          </a:stretch>
        </p:blipFill>
        <p:spPr>
          <a:xfrm rot="10800000">
            <a:off x="11730884" y="6413500"/>
            <a:ext cx="268247" cy="195089"/>
          </a:xfrm>
          <a:prstGeom prst="rect">
            <a:avLst/>
          </a:prstGeom>
        </p:spPr>
      </p:pic>
    </p:spTree>
    <p:extLst>
      <p:ext uri="{BB962C8B-B14F-4D97-AF65-F5344CB8AC3E}">
        <p14:creationId xmlns:p14="http://schemas.microsoft.com/office/powerpoint/2010/main" val="21063991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BCE9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7203-C1CD-4CE8-B791-4578DD507B0E}"/>
              </a:ext>
            </a:extLst>
          </p:cNvPr>
          <p:cNvSpPr>
            <a:spLocks noGrp="1"/>
          </p:cNvSpPr>
          <p:nvPr>
            <p:ph type="title"/>
          </p:nvPr>
        </p:nvSpPr>
        <p:spPr/>
        <p:txBody>
          <a:bodyPr>
            <a:normAutofit/>
          </a:bodyPr>
          <a:lstStyle/>
          <a:p>
            <a:r>
              <a:rPr lang="en-US" b="1" dirty="0">
                <a:solidFill>
                  <a:srgbClr val="7E6000"/>
                </a:solidFill>
              </a:rPr>
              <a:t>Quality Improvement</a:t>
            </a:r>
          </a:p>
        </p:txBody>
      </p:sp>
      <p:sp>
        <p:nvSpPr>
          <p:cNvPr id="3" name="Content Placeholder 2">
            <a:extLst>
              <a:ext uri="{FF2B5EF4-FFF2-40B4-BE49-F238E27FC236}">
                <a16:creationId xmlns:a16="http://schemas.microsoft.com/office/drawing/2014/main" id="{016F8DC9-29F8-4FE9-9932-245063569699}"/>
              </a:ext>
            </a:extLst>
          </p:cNvPr>
          <p:cNvSpPr>
            <a:spLocks noGrp="1"/>
          </p:cNvSpPr>
          <p:nvPr>
            <p:ph idx="1"/>
          </p:nvPr>
        </p:nvSpPr>
        <p:spPr/>
        <p:txBody>
          <a:bodyPr>
            <a:normAutofit/>
          </a:bodyPr>
          <a:lstStyle/>
          <a:p>
            <a:pPr marL="0" marR="0" indent="0">
              <a:spcBef>
                <a:spcPts val="0"/>
              </a:spcBef>
              <a:spcAft>
                <a:spcPts val="0"/>
              </a:spcAft>
              <a:buNone/>
            </a:pPr>
            <a:r>
              <a:rPr lang="en-US" sz="3200" dirty="0">
                <a:solidFill>
                  <a:schemeClr val="accent4">
                    <a:lumMod val="50000"/>
                  </a:schemeClr>
                </a:solidFill>
                <a:effectLst/>
                <a:latin typeface="Calibri" panose="020F0502020204030204" pitchFamily="34" charset="0"/>
                <a:ea typeface="Times New Roman" panose="02020603050405020304" pitchFamily="18" charset="0"/>
                <a:cs typeface="Calibri" panose="020F0502020204030204" pitchFamily="34" charset="0"/>
                <a:hlinkClick r:id="rId2">
                  <a:extLst>
                    <a:ext uri="{A12FA001-AC4F-418D-AE19-62706E023703}">
                      <ahyp:hlinkClr xmlns:ahyp="http://schemas.microsoft.com/office/drawing/2018/hyperlinkcolor" val="tx"/>
                    </a:ext>
                  </a:extLst>
                </a:hlinkClick>
              </a:rPr>
              <a:t>Evaluating Tele-Audiology</a:t>
            </a:r>
            <a:endParaRPr lang="en-US" sz="3200" dirty="0">
              <a:solidFill>
                <a:schemeClr val="accent4">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1" indent="0">
              <a:spcBef>
                <a:spcPts val="0"/>
              </a:spcBef>
              <a:buNone/>
            </a:pPr>
            <a:r>
              <a:rPr lang="en-US" sz="3200" b="0" i="0" dirty="0">
                <a:solidFill>
                  <a:srgbClr val="212529"/>
                </a:solidFill>
                <a:effectLst/>
                <a:latin typeface="-apple-system"/>
              </a:rPr>
              <a:t>This presentation from Vanderbilt University Medical Center describes a research study and design aimed at evaluating the success of a tele-audiology program. </a:t>
            </a:r>
          </a:p>
          <a:p>
            <a:pPr marL="457200" lvl="1" indent="0">
              <a:spcBef>
                <a:spcPts val="0"/>
              </a:spcBef>
              <a:buNone/>
            </a:pPr>
            <a:endParaRPr lang="en-US" sz="3200" b="0" i="0" dirty="0">
              <a:solidFill>
                <a:srgbClr val="212529"/>
              </a:solidFill>
              <a:effectLst/>
              <a:latin typeface="-apple-system"/>
            </a:endParaRPr>
          </a:p>
          <a:p>
            <a:pPr marL="0" indent="0">
              <a:spcBef>
                <a:spcPts val="0"/>
              </a:spcBef>
              <a:buNone/>
            </a:pPr>
            <a:r>
              <a:rPr lang="en-US" sz="3200" dirty="0">
                <a:solidFill>
                  <a:schemeClr val="accent4">
                    <a:lumMod val="50000"/>
                  </a:schemeClr>
                </a:solidFill>
                <a:latin typeface="-apple-system"/>
                <a:ea typeface="Times New Roman" panose="02020603050405020304" pitchFamily="18" charset="0"/>
                <a:cs typeface="Calibri" panose="020F0502020204030204" pitchFamily="34" charset="0"/>
                <a:hlinkClick r:id="rId2">
                  <a:extLst>
                    <a:ext uri="{A12FA001-AC4F-418D-AE19-62706E023703}">
                      <ahyp:hlinkClr xmlns:ahyp="http://schemas.microsoft.com/office/drawing/2018/hyperlinkcolor" val="tx"/>
                    </a:ext>
                  </a:extLst>
                </a:hlinkClick>
              </a:rPr>
              <a:t>Evaluating the Success of a Tele-Audiology Program</a:t>
            </a:r>
            <a:endParaRPr lang="en-US" sz="3200" dirty="0">
              <a:solidFill>
                <a:schemeClr val="accent4">
                  <a:lumMod val="50000"/>
                </a:schemeClr>
              </a:solidFill>
              <a:latin typeface="-apple-system"/>
              <a:ea typeface="Times New Roman" panose="02020603050405020304" pitchFamily="18" charset="0"/>
              <a:cs typeface="Calibri" panose="020F0502020204030204" pitchFamily="34" charset="0"/>
            </a:endParaRPr>
          </a:p>
          <a:p>
            <a:pPr marL="457200" lvl="1" indent="0">
              <a:spcBef>
                <a:spcPts val="0"/>
              </a:spcBef>
              <a:buNone/>
            </a:pPr>
            <a:r>
              <a:rPr lang="en-US" sz="3200" b="0" i="0" dirty="0">
                <a:solidFill>
                  <a:srgbClr val="212529"/>
                </a:solidFill>
                <a:effectLst/>
                <a:latin typeface="-apple-system"/>
              </a:rPr>
              <a:t>This presentation from Vanderbilt University Medical Center describes a research study and design aimed at evaluating the success of a tele-audiology program.</a:t>
            </a:r>
            <a:endParaRPr lang="en-US" sz="3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TextBox 6">
            <a:extLst>
              <a:ext uri="{FF2B5EF4-FFF2-40B4-BE49-F238E27FC236}">
                <a16:creationId xmlns:a16="http://schemas.microsoft.com/office/drawing/2014/main" id="{C9F6D692-2D01-455E-986C-C6303F1A2794}"/>
              </a:ext>
            </a:extLst>
          </p:cNvPr>
          <p:cNvSpPr txBox="1"/>
          <p:nvPr/>
        </p:nvSpPr>
        <p:spPr>
          <a:xfrm>
            <a:off x="5451475" y="6292820"/>
            <a:ext cx="1289050" cy="400110"/>
          </a:xfrm>
          <a:prstGeom prst="rect">
            <a:avLst/>
          </a:prstGeom>
          <a:noFill/>
          <a:ln w="25400">
            <a:solidFill>
              <a:srgbClr val="7E6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hlinkClick r:id="rId3"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C90A93B7-F7A4-4437-B92A-E8605B4E7290}"/>
              </a:ext>
            </a:extLst>
          </p:cNvPr>
          <p:cNvSpPr txBox="1"/>
          <p:nvPr/>
        </p:nvSpPr>
        <p:spPr>
          <a:xfrm>
            <a:off x="104774" y="6292820"/>
            <a:ext cx="1920876" cy="400110"/>
          </a:xfrm>
          <a:prstGeom prst="rect">
            <a:avLst/>
          </a:prstGeom>
          <a:noFill/>
          <a:ln w="25400">
            <a:solidFill>
              <a:srgbClr val="7E6000"/>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bri" panose="020F0502020204030204"/>
                <a:ea typeface="+mn-ea"/>
                <a:cs typeface="+mn-cs"/>
                <a:hlinkClick r:id="rId4"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sp>
        <p:nvSpPr>
          <p:cNvPr id="9" name="Arrow: Right 8">
            <a:extLst>
              <a:ext uri="{FF2B5EF4-FFF2-40B4-BE49-F238E27FC236}">
                <a16:creationId xmlns:a16="http://schemas.microsoft.com/office/drawing/2014/main" id="{A5331AC0-3AB7-4792-B6A7-50F0BD361D06}"/>
              </a:ext>
            </a:extLst>
          </p:cNvPr>
          <p:cNvSpPr/>
          <p:nvPr/>
        </p:nvSpPr>
        <p:spPr>
          <a:xfrm rot="10800000">
            <a:off x="192869" y="6413500"/>
            <a:ext cx="254000" cy="158750"/>
          </a:xfrm>
          <a:prstGeom prst="rightArrow">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3686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4571B-1B05-46D2-960D-1FF44704EBED}"/>
              </a:ext>
            </a:extLst>
          </p:cNvPr>
          <p:cNvSpPr>
            <a:spLocks noGrp="1"/>
          </p:cNvSpPr>
          <p:nvPr>
            <p:ph type="title"/>
          </p:nvPr>
        </p:nvSpPr>
        <p:spPr/>
        <p:txBody>
          <a:bodyPr/>
          <a:lstStyle/>
          <a:p>
            <a:r>
              <a:rPr lang="en-US" b="1" dirty="0">
                <a:solidFill>
                  <a:schemeClr val="accent1">
                    <a:lumMod val="50000"/>
                  </a:schemeClr>
                </a:solidFill>
              </a:rPr>
              <a:t>General Resources</a:t>
            </a:r>
          </a:p>
        </p:txBody>
      </p:sp>
      <p:sp>
        <p:nvSpPr>
          <p:cNvPr id="3" name="Content Placeholder 2">
            <a:extLst>
              <a:ext uri="{FF2B5EF4-FFF2-40B4-BE49-F238E27FC236}">
                <a16:creationId xmlns:a16="http://schemas.microsoft.com/office/drawing/2014/main" id="{B9D3F734-6334-4150-BD8D-8830B9A36FEF}"/>
              </a:ext>
            </a:extLst>
          </p:cNvPr>
          <p:cNvSpPr>
            <a:spLocks noGrp="1"/>
          </p:cNvSpPr>
          <p:nvPr>
            <p:ph idx="1"/>
          </p:nvPr>
        </p:nvSpPr>
        <p:spPr/>
        <p:txBody>
          <a:bodyPr>
            <a:normAutofit/>
          </a:bodyPr>
          <a:lstStyle/>
          <a:p>
            <a:pPr marL="0" indent="0">
              <a:buNone/>
            </a:pP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ASHA: </a:t>
            </a:r>
            <a:r>
              <a:rPr lang="en-US" dirty="0" err="1">
                <a:solidFill>
                  <a:schemeClr val="accent1">
                    <a:lumMod val="75000"/>
                  </a:schemeClr>
                </a:solidFill>
                <a:hlinkClick r:id="rId2">
                  <a:extLst>
                    <a:ext uri="{A12FA001-AC4F-418D-AE19-62706E023703}">
                      <ahyp:hlinkClr xmlns:ahyp="http://schemas.microsoft.com/office/drawing/2018/hyperlinkcolor" val="tx"/>
                    </a:ext>
                  </a:extLst>
                </a:hlinkClick>
              </a:rPr>
              <a:t>Telepractice</a:t>
            </a: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 An Overview &amp; Best Practices</a:t>
            </a:r>
            <a:endParaRPr lang="en-US" dirty="0">
              <a:solidFill>
                <a:schemeClr val="accent1">
                  <a:lumMod val="75000"/>
                </a:schemeClr>
              </a:solidFill>
            </a:endParaRPr>
          </a:p>
          <a:p>
            <a:pPr marL="457200" lvl="1" indent="0">
              <a:buNone/>
            </a:pPr>
            <a:r>
              <a:rPr lang="en-US" b="0" i="0" dirty="0">
                <a:solidFill>
                  <a:srgbClr val="212529"/>
                </a:solidFill>
                <a:effectLst/>
              </a:rPr>
              <a:t>This article presents a general overview of </a:t>
            </a:r>
            <a:r>
              <a:rPr lang="en-US" b="0" i="0" dirty="0" err="1">
                <a:solidFill>
                  <a:srgbClr val="212529"/>
                </a:solidFill>
                <a:effectLst/>
              </a:rPr>
              <a:t>telepractice</a:t>
            </a:r>
            <a:r>
              <a:rPr lang="en-US" b="0" i="0" dirty="0">
                <a:solidFill>
                  <a:srgbClr val="212529"/>
                </a:solidFill>
                <a:effectLst/>
              </a:rPr>
              <a:t>, including terminology and definitions; ethical considerations; privacy and security; reimbursement policy and trends; considerations for client selection; and </a:t>
            </a:r>
            <a:r>
              <a:rPr lang="en-US" b="0" i="0" dirty="0" err="1">
                <a:solidFill>
                  <a:srgbClr val="212529"/>
                </a:solidFill>
                <a:effectLst/>
              </a:rPr>
              <a:t>telepractice</a:t>
            </a:r>
            <a:r>
              <a:rPr lang="en-US" b="0" i="0" dirty="0">
                <a:solidFill>
                  <a:srgbClr val="212529"/>
                </a:solidFill>
                <a:effectLst/>
              </a:rPr>
              <a:t> resources. </a:t>
            </a:r>
          </a:p>
          <a:p>
            <a:pPr lvl="1"/>
            <a:endParaRPr lang="en-US" dirty="0"/>
          </a:p>
          <a:p>
            <a:pPr marL="0" indent="0">
              <a:buNone/>
            </a:pPr>
            <a:r>
              <a:rPr lang="en-US" dirty="0">
                <a:solidFill>
                  <a:schemeClr val="accent1">
                    <a:lumMod val="75000"/>
                  </a:schemeClr>
                </a:solidFill>
                <a:hlinkClick r:id="rId3">
                  <a:extLst>
                    <a:ext uri="{A12FA001-AC4F-418D-AE19-62706E023703}">
                      <ahyp:hlinkClr xmlns:ahyp="http://schemas.microsoft.com/office/drawing/2018/hyperlinkcolor" val="tx"/>
                    </a:ext>
                  </a:extLst>
                </a:hlinkClick>
              </a:rPr>
              <a:t>Hearing Review - </a:t>
            </a:r>
            <a:r>
              <a:rPr lang="en-US" dirty="0" err="1">
                <a:solidFill>
                  <a:schemeClr val="accent1">
                    <a:lumMod val="75000"/>
                  </a:schemeClr>
                </a:solidFill>
                <a:hlinkClick r:id="rId3">
                  <a:extLst>
                    <a:ext uri="{A12FA001-AC4F-418D-AE19-62706E023703}">
                      <ahyp:hlinkClr xmlns:ahyp="http://schemas.microsoft.com/office/drawing/2018/hyperlinkcolor" val="tx"/>
                    </a:ext>
                  </a:extLst>
                </a:hlinkClick>
              </a:rPr>
              <a:t>eAudiology</a:t>
            </a:r>
            <a:r>
              <a:rPr lang="en-US" dirty="0">
                <a:solidFill>
                  <a:schemeClr val="accent1">
                    <a:lumMod val="75000"/>
                  </a:schemeClr>
                </a:solidFill>
                <a:hlinkClick r:id="rId3">
                  <a:extLst>
                    <a:ext uri="{A12FA001-AC4F-418D-AE19-62706E023703}">
                      <ahyp:hlinkClr xmlns:ahyp="http://schemas.microsoft.com/office/drawing/2018/hyperlinkcolor" val="tx"/>
                    </a:ext>
                  </a:extLst>
                </a:hlinkClick>
              </a:rPr>
              <a:t>: Shifting from Theory to Practice</a:t>
            </a:r>
            <a:endParaRPr lang="en-US" dirty="0">
              <a:solidFill>
                <a:schemeClr val="accent1">
                  <a:lumMod val="75000"/>
                </a:schemeClr>
              </a:solidFill>
            </a:endParaRPr>
          </a:p>
          <a:p>
            <a:pPr marL="457200" lvl="1" indent="0">
              <a:buNone/>
            </a:pPr>
            <a:r>
              <a:rPr lang="en-US" dirty="0"/>
              <a:t>This article provides recommendations to hearing healthcare providers for integrating </a:t>
            </a:r>
            <a:r>
              <a:rPr lang="en-US" dirty="0" err="1"/>
              <a:t>eAudiology</a:t>
            </a:r>
            <a:r>
              <a:rPr lang="en-US" dirty="0"/>
              <a:t> into their current practices.</a:t>
            </a:r>
          </a:p>
          <a:p>
            <a:pPr marL="0" indent="0">
              <a:buNone/>
            </a:pPr>
            <a:endParaRPr lang="en-US" dirty="0"/>
          </a:p>
        </p:txBody>
      </p:sp>
      <p:sp>
        <p:nvSpPr>
          <p:cNvPr id="4" name="TextBox 3">
            <a:extLst>
              <a:ext uri="{FF2B5EF4-FFF2-40B4-BE49-F238E27FC236}">
                <a16:creationId xmlns:a16="http://schemas.microsoft.com/office/drawing/2014/main" id="{BD3685A7-EA9F-43F3-A4A4-5BE5B1468F52}"/>
              </a:ext>
            </a:extLst>
          </p:cNvPr>
          <p:cNvSpPr txBox="1"/>
          <p:nvPr/>
        </p:nvSpPr>
        <p:spPr>
          <a:xfrm>
            <a:off x="10572750" y="6311900"/>
            <a:ext cx="1543050" cy="400110"/>
          </a:xfrm>
          <a:prstGeom prst="rect">
            <a:avLst/>
          </a:prstGeom>
          <a:noFill/>
          <a:ln w="25400">
            <a:solidFill>
              <a:srgbClr val="5D7587"/>
            </a:solidFill>
          </a:ln>
        </p:spPr>
        <p:txBody>
          <a:bodyPr wrap="square" rtlCol="0">
            <a:spAutoFit/>
          </a:bodyPr>
          <a:lstStyle/>
          <a:p>
            <a:r>
              <a:rPr lang="en-US" sz="2000" dirty="0">
                <a:solidFill>
                  <a:schemeClr val="accent1">
                    <a:lumMod val="50000"/>
                  </a:schemeClr>
                </a:solidFill>
                <a:hlinkClick r:id="rId4" action="ppaction://hlinksldjump">
                  <a:extLst>
                    <a:ext uri="{A12FA001-AC4F-418D-AE19-62706E023703}">
                      <ahyp:hlinkClr xmlns:ahyp="http://schemas.microsoft.com/office/drawing/2018/hyperlinkcolor" val="tx"/>
                    </a:ext>
                  </a:extLst>
                </a:hlinkClick>
              </a:rPr>
              <a:t>Next Page</a:t>
            </a:r>
            <a:endParaRPr lang="en-US" sz="2000" dirty="0">
              <a:solidFill>
                <a:schemeClr val="accent1">
                  <a:lumMod val="50000"/>
                </a:schemeClr>
              </a:solidFill>
            </a:endParaRPr>
          </a:p>
        </p:txBody>
      </p:sp>
      <p:sp>
        <p:nvSpPr>
          <p:cNvPr id="5" name="Arrow: Right 4">
            <a:extLst>
              <a:ext uri="{FF2B5EF4-FFF2-40B4-BE49-F238E27FC236}">
                <a16:creationId xmlns:a16="http://schemas.microsoft.com/office/drawing/2014/main" id="{58F8AD86-7C79-4739-BD23-832F885A8411}"/>
              </a:ext>
            </a:extLst>
          </p:cNvPr>
          <p:cNvSpPr/>
          <p:nvPr/>
        </p:nvSpPr>
        <p:spPr>
          <a:xfrm>
            <a:off x="11785600" y="643890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26BAFCC-DD6A-4A7F-92A6-78CC44183A4E}"/>
              </a:ext>
            </a:extLst>
          </p:cNvPr>
          <p:cNvSpPr txBox="1"/>
          <p:nvPr/>
        </p:nvSpPr>
        <p:spPr>
          <a:xfrm>
            <a:off x="5407025" y="6311869"/>
            <a:ext cx="1377949" cy="400110"/>
          </a:xfrm>
          <a:prstGeom prst="rect">
            <a:avLst/>
          </a:prstGeom>
          <a:noFill/>
          <a:ln w="25400">
            <a:solidFill>
              <a:srgbClr val="5D7587"/>
            </a:solidFill>
          </a:ln>
        </p:spPr>
        <p:txBody>
          <a:bodyPr wrap="square" rtlCol="0">
            <a:spAutoFit/>
          </a:bodyPr>
          <a:lstStyle/>
          <a:p>
            <a:pPr algn="ctr"/>
            <a:r>
              <a:rPr lang="en-US" sz="2000" dirty="0">
                <a:solidFill>
                  <a:schemeClr val="accent1">
                    <a:lumMod val="50000"/>
                  </a:schemeClr>
                </a:solidFill>
                <a:hlinkClick r:id="rId5" action="ppaction://hlinksldjump">
                  <a:extLst>
                    <a:ext uri="{A12FA001-AC4F-418D-AE19-62706E023703}">
                      <ahyp:hlinkClr xmlns:ahyp="http://schemas.microsoft.com/office/drawing/2018/hyperlinkcolor" val="tx"/>
                    </a:ext>
                  </a:extLst>
                </a:hlinkClick>
              </a:rPr>
              <a:t>Main Page</a:t>
            </a:r>
            <a:endParaRPr lang="en-US" sz="2000" dirty="0">
              <a:solidFill>
                <a:schemeClr val="accent1">
                  <a:lumMod val="50000"/>
                </a:schemeClr>
              </a:solidFill>
            </a:endParaRPr>
          </a:p>
        </p:txBody>
      </p:sp>
      <p:sp>
        <p:nvSpPr>
          <p:cNvPr id="8" name="TextBox 7">
            <a:extLst>
              <a:ext uri="{FF2B5EF4-FFF2-40B4-BE49-F238E27FC236}">
                <a16:creationId xmlns:a16="http://schemas.microsoft.com/office/drawing/2014/main" id="{FD5DCDC2-928F-4EDD-98A0-FED3CACAEC23}"/>
              </a:ext>
            </a:extLst>
          </p:cNvPr>
          <p:cNvSpPr txBox="1"/>
          <p:nvPr/>
        </p:nvSpPr>
        <p:spPr>
          <a:xfrm>
            <a:off x="152400" y="6311869"/>
            <a:ext cx="1898649" cy="400110"/>
          </a:xfrm>
          <a:prstGeom prst="rect">
            <a:avLst/>
          </a:prstGeom>
          <a:noFill/>
          <a:ln w="25400">
            <a:solidFill>
              <a:srgbClr val="5D7587"/>
            </a:solidFill>
          </a:ln>
        </p:spPr>
        <p:txBody>
          <a:bodyPr wrap="square" rtlCol="0">
            <a:spAutoFit/>
          </a:bodyPr>
          <a:lstStyle/>
          <a:p>
            <a:pPr algn="r"/>
            <a:r>
              <a:rPr lang="en-US" sz="2000" dirty="0">
                <a:solidFill>
                  <a:schemeClr val="tx2">
                    <a:lumMod val="75000"/>
                  </a:schemeClr>
                </a:solidFill>
                <a:hlinkClick r:id="rId6" action="ppaction://hlinksldjump">
                  <a:extLst>
                    <a:ext uri="{A12FA001-AC4F-418D-AE19-62706E023703}">
                      <ahyp:hlinkClr xmlns:ahyp="http://schemas.microsoft.com/office/drawing/2018/hyperlinkcolor" val="tx"/>
                    </a:ext>
                  </a:extLst>
                </a:hlinkClick>
              </a:rPr>
              <a:t>Previous Page</a:t>
            </a:r>
            <a:endParaRPr lang="en-US" sz="2000" dirty="0">
              <a:solidFill>
                <a:schemeClr val="tx2">
                  <a:lumMod val="75000"/>
                </a:schemeClr>
              </a:solidFill>
            </a:endParaRPr>
          </a:p>
        </p:txBody>
      </p:sp>
      <p:pic>
        <p:nvPicPr>
          <p:cNvPr id="9" name="Picture 8">
            <a:extLst>
              <a:ext uri="{FF2B5EF4-FFF2-40B4-BE49-F238E27FC236}">
                <a16:creationId xmlns:a16="http://schemas.microsoft.com/office/drawing/2014/main" id="{0662CABD-66BE-4596-959B-6FA4A4555F33}"/>
              </a:ext>
            </a:extLst>
          </p:cNvPr>
          <p:cNvPicPr>
            <a:picLocks noChangeAspect="1"/>
          </p:cNvPicPr>
          <p:nvPr/>
        </p:nvPicPr>
        <p:blipFill>
          <a:blip r:embed="rId7"/>
          <a:stretch>
            <a:fillRect/>
          </a:stretch>
        </p:blipFill>
        <p:spPr>
          <a:xfrm rot="10800000">
            <a:off x="222251" y="6420730"/>
            <a:ext cx="274344" cy="195089"/>
          </a:xfrm>
          <a:prstGeom prst="rect">
            <a:avLst/>
          </a:prstGeom>
        </p:spPr>
      </p:pic>
    </p:spTree>
    <p:extLst>
      <p:ext uri="{BB962C8B-B14F-4D97-AF65-F5344CB8AC3E}">
        <p14:creationId xmlns:p14="http://schemas.microsoft.com/office/powerpoint/2010/main" val="316858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E12A3-AA1D-4B47-8E18-D6D3204160F3}"/>
              </a:ext>
            </a:extLst>
          </p:cNvPr>
          <p:cNvSpPr>
            <a:spLocks noGrp="1"/>
          </p:cNvSpPr>
          <p:nvPr>
            <p:ph type="title"/>
          </p:nvPr>
        </p:nvSpPr>
        <p:spPr/>
        <p:txBody>
          <a:bodyPr/>
          <a:lstStyle/>
          <a:p>
            <a:r>
              <a:rPr lang="en-US" b="1" dirty="0">
                <a:solidFill>
                  <a:schemeClr val="accent1">
                    <a:lumMod val="50000"/>
                  </a:schemeClr>
                </a:solidFill>
              </a:rPr>
              <a:t>General Resources</a:t>
            </a:r>
          </a:p>
        </p:txBody>
      </p:sp>
      <p:sp>
        <p:nvSpPr>
          <p:cNvPr id="3" name="Content Placeholder 2">
            <a:extLst>
              <a:ext uri="{FF2B5EF4-FFF2-40B4-BE49-F238E27FC236}">
                <a16:creationId xmlns:a16="http://schemas.microsoft.com/office/drawing/2014/main" id="{A796E3DF-EB8B-4242-804B-F6943473A8E3}"/>
              </a:ext>
            </a:extLst>
          </p:cNvPr>
          <p:cNvSpPr>
            <a:spLocks noGrp="1"/>
          </p:cNvSpPr>
          <p:nvPr>
            <p:ph idx="1"/>
          </p:nvPr>
        </p:nvSpPr>
        <p:spPr/>
        <p:txBody>
          <a:bodyPr>
            <a:normAutofit fontScale="92500" lnSpcReduction="20000"/>
          </a:bodyPr>
          <a:lstStyle/>
          <a:p>
            <a:pPr marL="0" indent="0">
              <a:buNone/>
            </a:pP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IJA - Applied Tele-Audiology in a Clinical Practice During the Past Decade: A Scoping Review</a:t>
            </a:r>
            <a:endParaRPr lang="en-US" dirty="0">
              <a:solidFill>
                <a:schemeClr val="accent1">
                  <a:lumMod val="75000"/>
                </a:schemeClr>
              </a:solidFill>
            </a:endParaRPr>
          </a:p>
          <a:p>
            <a:pPr marL="457200" lvl="1" indent="0">
              <a:buNone/>
            </a:pPr>
            <a:r>
              <a:rPr lang="en-US" sz="2600" dirty="0"/>
              <a:t>The purpose of this scoping review was two-fold, (1) to provide information about the characteristics, type of service delivery, participant information and outcomes related to tele- audiology in clinical populations, and (2) to describe documented facilitators and barriers to tele-audiology delivery from the perspectives of practitioners and service recipients. Knowledge of these findings can assist audiologists in considering remote service delivery options for their practices.</a:t>
            </a:r>
          </a:p>
          <a:p>
            <a:pPr marL="0" indent="0">
              <a:buNone/>
            </a:pPr>
            <a:r>
              <a:rPr lang="en-US" dirty="0">
                <a:solidFill>
                  <a:schemeClr val="accent1">
                    <a:lumMod val="75000"/>
                  </a:schemeClr>
                </a:solidFill>
                <a:hlinkClick r:id="rId3">
                  <a:extLst>
                    <a:ext uri="{A12FA001-AC4F-418D-AE19-62706E023703}">
                      <ahyp:hlinkClr xmlns:ahyp="http://schemas.microsoft.com/office/drawing/2018/hyperlinkcolor" val="tx"/>
                    </a:ext>
                  </a:extLst>
                </a:hlinkClick>
              </a:rPr>
              <a:t>How to do a Telemedicine Visit the Right Way: A Checklist</a:t>
            </a:r>
            <a:endParaRPr lang="en-US" dirty="0">
              <a:solidFill>
                <a:schemeClr val="accent1">
                  <a:lumMod val="75000"/>
                </a:schemeClr>
              </a:solidFill>
            </a:endParaRPr>
          </a:p>
          <a:p>
            <a:pPr marL="457200" lvl="1" indent="0">
              <a:buNone/>
            </a:pPr>
            <a:r>
              <a:rPr lang="en-US" sz="2600" dirty="0"/>
              <a:t>This article provides helpful checklists regarding technology for both providers and patients to use before their first tele-audiology visit.</a:t>
            </a:r>
          </a:p>
          <a:p>
            <a:pPr marL="0" indent="0">
              <a:buNone/>
            </a:pPr>
            <a:r>
              <a:rPr lang="en-US" dirty="0">
                <a:solidFill>
                  <a:schemeClr val="accent1">
                    <a:lumMod val="75000"/>
                  </a:schemeClr>
                </a:solidFill>
                <a:hlinkClick r:id="rId4">
                  <a:extLst>
                    <a:ext uri="{A12FA001-AC4F-418D-AE19-62706E023703}">
                      <ahyp:hlinkClr xmlns:ahyp="http://schemas.microsoft.com/office/drawing/2018/hyperlinkcolor" val="tx"/>
                    </a:ext>
                  </a:extLst>
                </a:hlinkClick>
              </a:rPr>
              <a:t>Hearing Review – Telehealth</a:t>
            </a:r>
            <a:endParaRPr lang="en-US" dirty="0">
              <a:solidFill>
                <a:schemeClr val="accent1">
                  <a:lumMod val="75000"/>
                </a:schemeClr>
              </a:solidFill>
            </a:endParaRPr>
          </a:p>
          <a:p>
            <a:pPr marL="457200" lvl="1" indent="0">
              <a:buNone/>
            </a:pPr>
            <a:r>
              <a:rPr lang="en-US" sz="2600" dirty="0"/>
              <a:t>This link will lead you to the latest tele-audiology updates and resources.</a:t>
            </a:r>
          </a:p>
          <a:p>
            <a:pPr marL="457200" lvl="1" indent="0">
              <a:buNone/>
            </a:pPr>
            <a:endParaRPr lang="en-US" dirty="0"/>
          </a:p>
        </p:txBody>
      </p:sp>
      <p:sp>
        <p:nvSpPr>
          <p:cNvPr id="4" name="TextBox 3">
            <a:extLst>
              <a:ext uri="{FF2B5EF4-FFF2-40B4-BE49-F238E27FC236}">
                <a16:creationId xmlns:a16="http://schemas.microsoft.com/office/drawing/2014/main" id="{70E61F37-BFD2-4DEB-81FC-5808E0E114B5}"/>
              </a:ext>
            </a:extLst>
          </p:cNvPr>
          <p:cNvSpPr txBox="1"/>
          <p:nvPr/>
        </p:nvSpPr>
        <p:spPr>
          <a:xfrm>
            <a:off x="5410200" y="6311900"/>
            <a:ext cx="1371600" cy="400110"/>
          </a:xfrm>
          <a:prstGeom prst="rect">
            <a:avLst/>
          </a:prstGeom>
          <a:noFill/>
          <a:ln w="25400">
            <a:solidFill>
              <a:srgbClr val="5D7587"/>
            </a:solidFill>
          </a:ln>
        </p:spPr>
        <p:txBody>
          <a:bodyPr wrap="square" rtlCol="0">
            <a:spAutoFit/>
          </a:bodyPr>
          <a:lstStyle/>
          <a:p>
            <a:pPr algn="ctr"/>
            <a:r>
              <a:rPr lang="en-US" sz="2000" dirty="0">
                <a:solidFill>
                  <a:schemeClr val="accent1">
                    <a:lumMod val="50000"/>
                  </a:schemeClr>
                </a:solidFill>
                <a:hlinkClick r:id="rId5" action="ppaction://hlinksldjump">
                  <a:extLst>
                    <a:ext uri="{A12FA001-AC4F-418D-AE19-62706E023703}">
                      <ahyp:hlinkClr xmlns:ahyp="http://schemas.microsoft.com/office/drawing/2018/hyperlinkcolor" val="tx"/>
                    </a:ext>
                  </a:extLst>
                </a:hlinkClick>
              </a:rPr>
              <a:t>Main Page</a:t>
            </a:r>
            <a:endParaRPr lang="en-US" sz="2000" dirty="0">
              <a:solidFill>
                <a:schemeClr val="accent1">
                  <a:lumMod val="50000"/>
                </a:schemeClr>
              </a:solidFill>
            </a:endParaRPr>
          </a:p>
        </p:txBody>
      </p:sp>
      <p:sp>
        <p:nvSpPr>
          <p:cNvPr id="5" name="TextBox 4">
            <a:extLst>
              <a:ext uri="{FF2B5EF4-FFF2-40B4-BE49-F238E27FC236}">
                <a16:creationId xmlns:a16="http://schemas.microsoft.com/office/drawing/2014/main" id="{AAC3E0B0-16D4-4742-901E-00D6D6166DD4}"/>
              </a:ext>
            </a:extLst>
          </p:cNvPr>
          <p:cNvSpPr txBox="1"/>
          <p:nvPr/>
        </p:nvSpPr>
        <p:spPr>
          <a:xfrm>
            <a:off x="10616338" y="6311900"/>
            <a:ext cx="1499461" cy="400110"/>
          </a:xfrm>
          <a:prstGeom prst="rect">
            <a:avLst/>
          </a:prstGeom>
          <a:noFill/>
          <a:ln w="25400">
            <a:solidFill>
              <a:srgbClr val="5D7587"/>
            </a:solidFill>
          </a:ln>
        </p:spPr>
        <p:txBody>
          <a:bodyPr wrap="square" rtlCol="0">
            <a:spAutoFit/>
          </a:bodyPr>
          <a:lstStyle/>
          <a:p>
            <a:r>
              <a:rPr lang="en-US" sz="2000" dirty="0">
                <a:solidFill>
                  <a:schemeClr val="accent1">
                    <a:lumMod val="50000"/>
                  </a:schemeClr>
                </a:solidFill>
                <a:hlinkClick r:id="rId6" action="ppaction://hlinksldjump">
                  <a:extLst>
                    <a:ext uri="{A12FA001-AC4F-418D-AE19-62706E023703}">
                      <ahyp:hlinkClr xmlns:ahyp="http://schemas.microsoft.com/office/drawing/2018/hyperlinkcolor" val="tx"/>
                    </a:ext>
                  </a:extLst>
                </a:hlinkClick>
              </a:rPr>
              <a:t>Next Page</a:t>
            </a:r>
            <a:endParaRPr lang="en-US" sz="2000" dirty="0">
              <a:solidFill>
                <a:schemeClr val="accent1">
                  <a:lumMod val="50000"/>
                </a:schemeClr>
              </a:solidFill>
            </a:endParaRPr>
          </a:p>
        </p:txBody>
      </p:sp>
      <p:sp>
        <p:nvSpPr>
          <p:cNvPr id="6" name="Arrow: Right 5">
            <a:extLst>
              <a:ext uri="{FF2B5EF4-FFF2-40B4-BE49-F238E27FC236}">
                <a16:creationId xmlns:a16="http://schemas.microsoft.com/office/drawing/2014/main" id="{801E4821-203B-475C-A688-7247AC8BB315}"/>
              </a:ext>
            </a:extLst>
          </p:cNvPr>
          <p:cNvSpPr/>
          <p:nvPr/>
        </p:nvSpPr>
        <p:spPr>
          <a:xfrm>
            <a:off x="11804650" y="643258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DAC78D5-576D-48BC-84CA-9238AA3423F1}"/>
              </a:ext>
            </a:extLst>
          </p:cNvPr>
          <p:cNvSpPr txBox="1"/>
          <p:nvPr/>
        </p:nvSpPr>
        <p:spPr>
          <a:xfrm>
            <a:off x="76200" y="6311900"/>
            <a:ext cx="1892085" cy="400110"/>
          </a:xfrm>
          <a:prstGeom prst="rect">
            <a:avLst/>
          </a:prstGeom>
          <a:noFill/>
          <a:ln w="25400">
            <a:solidFill>
              <a:srgbClr val="5D7587"/>
            </a:solidFill>
          </a:ln>
        </p:spPr>
        <p:txBody>
          <a:bodyPr wrap="square" rtlCol="0">
            <a:spAutoFit/>
          </a:bodyPr>
          <a:lstStyle/>
          <a:p>
            <a:pPr algn="r"/>
            <a:r>
              <a:rPr lang="en-US" sz="2000" dirty="0">
                <a:solidFill>
                  <a:schemeClr val="tx2">
                    <a:lumMod val="75000"/>
                  </a:schemeClr>
                </a:solidFill>
                <a:hlinkClick r:id="rId7" action="ppaction://hlinksldjump">
                  <a:extLst>
                    <a:ext uri="{A12FA001-AC4F-418D-AE19-62706E023703}">
                      <ahyp:hlinkClr xmlns:ahyp="http://schemas.microsoft.com/office/drawing/2018/hyperlinkcolor" val="tx"/>
                    </a:ext>
                  </a:extLst>
                </a:hlinkClick>
              </a:rPr>
              <a:t>Previous Page</a:t>
            </a:r>
            <a:endParaRPr lang="en-US" sz="2000" dirty="0">
              <a:solidFill>
                <a:schemeClr val="tx2">
                  <a:lumMod val="75000"/>
                </a:schemeClr>
              </a:solidFill>
            </a:endParaRPr>
          </a:p>
        </p:txBody>
      </p:sp>
      <p:pic>
        <p:nvPicPr>
          <p:cNvPr id="8" name="Picture 7">
            <a:extLst>
              <a:ext uri="{FF2B5EF4-FFF2-40B4-BE49-F238E27FC236}">
                <a16:creationId xmlns:a16="http://schemas.microsoft.com/office/drawing/2014/main" id="{78EF2E1B-10B3-41C1-87B4-C26971291BBA}"/>
              </a:ext>
            </a:extLst>
          </p:cNvPr>
          <p:cNvPicPr>
            <a:picLocks noChangeAspect="1"/>
          </p:cNvPicPr>
          <p:nvPr/>
        </p:nvPicPr>
        <p:blipFill>
          <a:blip r:embed="rId8"/>
          <a:stretch>
            <a:fillRect/>
          </a:stretch>
        </p:blipFill>
        <p:spPr>
          <a:xfrm rot="10800000">
            <a:off x="133350" y="6414410"/>
            <a:ext cx="274344" cy="195089"/>
          </a:xfrm>
          <a:prstGeom prst="rect">
            <a:avLst/>
          </a:prstGeom>
        </p:spPr>
      </p:pic>
    </p:spTree>
    <p:extLst>
      <p:ext uri="{BB962C8B-B14F-4D97-AF65-F5344CB8AC3E}">
        <p14:creationId xmlns:p14="http://schemas.microsoft.com/office/powerpoint/2010/main" val="144788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E12A3-AA1D-4B47-8E18-D6D3204160F3}"/>
              </a:ext>
            </a:extLst>
          </p:cNvPr>
          <p:cNvSpPr>
            <a:spLocks noGrp="1"/>
          </p:cNvSpPr>
          <p:nvPr>
            <p:ph type="title"/>
          </p:nvPr>
        </p:nvSpPr>
        <p:spPr/>
        <p:txBody>
          <a:bodyPr/>
          <a:lstStyle/>
          <a:p>
            <a:r>
              <a:rPr lang="en-US" b="1" dirty="0">
                <a:solidFill>
                  <a:schemeClr val="accent1">
                    <a:lumMod val="50000"/>
                  </a:schemeClr>
                </a:solidFill>
              </a:rPr>
              <a:t>General Resources</a:t>
            </a:r>
          </a:p>
        </p:txBody>
      </p:sp>
      <p:sp>
        <p:nvSpPr>
          <p:cNvPr id="3" name="Content Placeholder 2">
            <a:extLst>
              <a:ext uri="{FF2B5EF4-FFF2-40B4-BE49-F238E27FC236}">
                <a16:creationId xmlns:a16="http://schemas.microsoft.com/office/drawing/2014/main" id="{A796E3DF-EB8B-4242-804B-F6943473A8E3}"/>
              </a:ext>
            </a:extLst>
          </p:cNvPr>
          <p:cNvSpPr>
            <a:spLocks noGrp="1"/>
          </p:cNvSpPr>
          <p:nvPr>
            <p:ph idx="1"/>
          </p:nvPr>
        </p:nvSpPr>
        <p:spPr/>
        <p:txBody>
          <a:bodyPr>
            <a:normAutofit/>
          </a:bodyPr>
          <a:lstStyle/>
          <a:p>
            <a:pPr marL="0" indent="0">
              <a:buNone/>
            </a:pP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AAA - Telehealth: The Great Equalizer</a:t>
            </a:r>
            <a:endParaRPr lang="en-US" dirty="0">
              <a:solidFill>
                <a:schemeClr val="accent1">
                  <a:lumMod val="75000"/>
                </a:schemeClr>
              </a:solidFill>
            </a:endParaRPr>
          </a:p>
          <a:p>
            <a:pPr marL="457200" lvl="1" indent="0">
              <a:buNone/>
            </a:pPr>
            <a:r>
              <a:rPr lang="en-US" b="0" i="0" dirty="0">
                <a:solidFill>
                  <a:srgbClr val="212529"/>
                </a:solidFill>
                <a:effectLst/>
                <a:latin typeface="-apple-system"/>
              </a:rPr>
              <a:t>This article highlights the need for tele-audiology in rural America, and it discusses how tele-audiology could be implemented. </a:t>
            </a:r>
          </a:p>
          <a:p>
            <a:pPr marL="0" indent="0">
              <a:buNone/>
            </a:pPr>
            <a:r>
              <a:rPr lang="en-US" dirty="0">
                <a:solidFill>
                  <a:schemeClr val="accent1">
                    <a:lumMod val="75000"/>
                  </a:schemeClr>
                </a:solidFill>
                <a:hlinkClick r:id="rId3">
                  <a:extLst>
                    <a:ext uri="{A12FA001-AC4F-418D-AE19-62706E023703}">
                      <ahyp:hlinkClr xmlns:ahyp="http://schemas.microsoft.com/office/drawing/2018/hyperlinkcolor" val="tx"/>
                    </a:ext>
                  </a:extLst>
                </a:hlinkClick>
              </a:rPr>
              <a:t>ASHA - Current Practices in Tele-Audiology</a:t>
            </a:r>
            <a:endParaRPr lang="en-US" dirty="0">
              <a:solidFill>
                <a:schemeClr val="accent1">
                  <a:lumMod val="75000"/>
                </a:schemeClr>
              </a:solidFill>
            </a:endParaRPr>
          </a:p>
          <a:p>
            <a:pPr marL="457200" lvl="1" indent="0">
              <a:buNone/>
            </a:pPr>
            <a:r>
              <a:rPr lang="en-US" b="0" i="0" dirty="0">
                <a:solidFill>
                  <a:srgbClr val="212529"/>
                </a:solidFill>
                <a:effectLst/>
                <a:latin typeface="-apple-system"/>
              </a:rPr>
              <a:t>This resources provides a brief overview of several successful tele-audiology practices.</a:t>
            </a:r>
          </a:p>
          <a:p>
            <a:pPr marL="0" indent="0">
              <a:buNone/>
            </a:pPr>
            <a:r>
              <a:rPr lang="en-US" dirty="0">
                <a:solidFill>
                  <a:schemeClr val="accent1">
                    <a:lumMod val="75000"/>
                  </a:schemeClr>
                </a:solidFill>
                <a:latin typeface="-apple-system"/>
                <a:hlinkClick r:id="rId4">
                  <a:extLst>
                    <a:ext uri="{A12FA001-AC4F-418D-AE19-62706E023703}">
                      <ahyp:hlinkClr xmlns:ahyp="http://schemas.microsoft.com/office/drawing/2018/hyperlinkcolor" val="tx"/>
                    </a:ext>
                  </a:extLst>
                </a:hlinkClick>
              </a:rPr>
              <a:t>ASHA – A Systematic Review of Telehealth Applications in Audiology</a:t>
            </a:r>
            <a:endParaRPr lang="en-US" dirty="0">
              <a:solidFill>
                <a:schemeClr val="accent1">
                  <a:lumMod val="75000"/>
                </a:schemeClr>
              </a:solidFill>
              <a:latin typeface="-apple-system"/>
            </a:endParaRPr>
          </a:p>
          <a:p>
            <a:pPr marL="457200" lvl="1" indent="0">
              <a:buNone/>
            </a:pPr>
            <a:r>
              <a:rPr lang="en-US" b="0" i="0" dirty="0">
                <a:solidFill>
                  <a:srgbClr val="212529"/>
                </a:solidFill>
                <a:effectLst/>
                <a:latin typeface="-apple-system"/>
              </a:rPr>
              <a:t>This is a systematic review of published, peer-reviewed research investigating the efficacy of telehealth to deliver audiology services and the perceptions of patients/clients who received these services.</a:t>
            </a:r>
            <a:endParaRPr lang="en-US" dirty="0"/>
          </a:p>
        </p:txBody>
      </p:sp>
      <p:sp>
        <p:nvSpPr>
          <p:cNvPr id="4" name="TextBox 3">
            <a:extLst>
              <a:ext uri="{FF2B5EF4-FFF2-40B4-BE49-F238E27FC236}">
                <a16:creationId xmlns:a16="http://schemas.microsoft.com/office/drawing/2014/main" id="{70E61F37-BFD2-4DEB-81FC-5808E0E114B5}"/>
              </a:ext>
            </a:extLst>
          </p:cNvPr>
          <p:cNvSpPr txBox="1"/>
          <p:nvPr/>
        </p:nvSpPr>
        <p:spPr>
          <a:xfrm>
            <a:off x="5410200" y="6311900"/>
            <a:ext cx="1371600" cy="400110"/>
          </a:xfrm>
          <a:prstGeom prst="rect">
            <a:avLst/>
          </a:prstGeom>
          <a:noFill/>
          <a:ln w="25400">
            <a:solidFill>
              <a:srgbClr val="5D7587"/>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AC3E0B0-16D4-4742-901E-00D6D6166DD4}"/>
              </a:ext>
            </a:extLst>
          </p:cNvPr>
          <p:cNvSpPr txBox="1"/>
          <p:nvPr/>
        </p:nvSpPr>
        <p:spPr>
          <a:xfrm>
            <a:off x="10616338" y="6311900"/>
            <a:ext cx="1499461" cy="400110"/>
          </a:xfrm>
          <a:prstGeom prst="rect">
            <a:avLst/>
          </a:prstGeom>
          <a:noFill/>
          <a:ln w="25400">
            <a:solidFill>
              <a:srgbClr val="5D758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801E4821-203B-475C-A688-7247AC8BB315}"/>
              </a:ext>
            </a:extLst>
          </p:cNvPr>
          <p:cNvSpPr/>
          <p:nvPr/>
        </p:nvSpPr>
        <p:spPr>
          <a:xfrm>
            <a:off x="11804650" y="643258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DAC78D5-576D-48BC-84CA-9238AA3423F1}"/>
              </a:ext>
            </a:extLst>
          </p:cNvPr>
          <p:cNvSpPr txBox="1"/>
          <p:nvPr/>
        </p:nvSpPr>
        <p:spPr>
          <a:xfrm>
            <a:off x="76200" y="6311900"/>
            <a:ext cx="1892085" cy="400110"/>
          </a:xfrm>
          <a:prstGeom prst="rect">
            <a:avLst/>
          </a:prstGeom>
          <a:noFill/>
          <a:ln w="25400">
            <a:solidFill>
              <a:srgbClr val="5D7587"/>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78EF2E1B-10B3-41C1-87B4-C26971291BBA}"/>
              </a:ext>
            </a:extLst>
          </p:cNvPr>
          <p:cNvPicPr>
            <a:picLocks noChangeAspect="1"/>
          </p:cNvPicPr>
          <p:nvPr/>
        </p:nvPicPr>
        <p:blipFill>
          <a:blip r:embed="rId8"/>
          <a:stretch>
            <a:fillRect/>
          </a:stretch>
        </p:blipFill>
        <p:spPr>
          <a:xfrm rot="10800000">
            <a:off x="133350" y="6414410"/>
            <a:ext cx="274344" cy="195089"/>
          </a:xfrm>
          <a:prstGeom prst="rect">
            <a:avLst/>
          </a:prstGeom>
        </p:spPr>
      </p:pic>
    </p:spTree>
    <p:extLst>
      <p:ext uri="{BB962C8B-B14F-4D97-AF65-F5344CB8AC3E}">
        <p14:creationId xmlns:p14="http://schemas.microsoft.com/office/powerpoint/2010/main" val="14750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E12A3-AA1D-4B47-8E18-D6D3204160F3}"/>
              </a:ext>
            </a:extLst>
          </p:cNvPr>
          <p:cNvSpPr>
            <a:spLocks noGrp="1"/>
          </p:cNvSpPr>
          <p:nvPr>
            <p:ph type="title"/>
          </p:nvPr>
        </p:nvSpPr>
        <p:spPr/>
        <p:txBody>
          <a:bodyPr/>
          <a:lstStyle/>
          <a:p>
            <a:r>
              <a:rPr lang="en-US" b="1" dirty="0">
                <a:solidFill>
                  <a:schemeClr val="accent1">
                    <a:lumMod val="50000"/>
                  </a:schemeClr>
                </a:solidFill>
              </a:rPr>
              <a:t>General Resources</a:t>
            </a:r>
          </a:p>
        </p:txBody>
      </p:sp>
      <p:sp>
        <p:nvSpPr>
          <p:cNvPr id="3" name="Content Placeholder 2">
            <a:extLst>
              <a:ext uri="{FF2B5EF4-FFF2-40B4-BE49-F238E27FC236}">
                <a16:creationId xmlns:a16="http://schemas.microsoft.com/office/drawing/2014/main" id="{A796E3DF-EB8B-4242-804B-F6943473A8E3}"/>
              </a:ext>
            </a:extLst>
          </p:cNvPr>
          <p:cNvSpPr>
            <a:spLocks noGrp="1"/>
          </p:cNvSpPr>
          <p:nvPr>
            <p:ph idx="1"/>
          </p:nvPr>
        </p:nvSpPr>
        <p:spPr/>
        <p:txBody>
          <a:bodyPr>
            <a:normAutofit/>
          </a:bodyPr>
          <a:lstStyle/>
          <a:p>
            <a:pPr marL="0" indent="0">
              <a:buNone/>
            </a:pP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AAA – A White Paper on the Status of Tele-Audiology</a:t>
            </a:r>
            <a:endParaRPr lang="en-US" dirty="0">
              <a:solidFill>
                <a:schemeClr val="accent1">
                  <a:lumMod val="75000"/>
                </a:schemeClr>
              </a:solidFill>
            </a:endParaRPr>
          </a:p>
          <a:p>
            <a:pPr marL="457200" lvl="1" indent="0">
              <a:buNone/>
            </a:pPr>
            <a:r>
              <a:rPr lang="en-US" b="0" i="0" dirty="0">
                <a:solidFill>
                  <a:srgbClr val="212529"/>
                </a:solidFill>
                <a:effectLst/>
                <a:latin typeface="-apple-system"/>
              </a:rPr>
              <a:t>This paper discusses several areas of tele-audiology and how they must be considered to improve hearing healthcare and its accessibility.</a:t>
            </a:r>
          </a:p>
          <a:p>
            <a:pPr marL="0" indent="0">
              <a:buNone/>
            </a:pPr>
            <a:r>
              <a:rPr lang="en-US" dirty="0">
                <a:solidFill>
                  <a:schemeClr val="accent1">
                    <a:lumMod val="75000"/>
                  </a:schemeClr>
                </a:solidFill>
                <a:latin typeface="-apple-system"/>
                <a:hlinkClick r:id="rId3">
                  <a:extLst>
                    <a:ext uri="{A12FA001-AC4F-418D-AE19-62706E023703}">
                      <ahyp:hlinkClr xmlns:ahyp="http://schemas.microsoft.com/office/drawing/2018/hyperlinkcolor" val="tx"/>
                    </a:ext>
                  </a:extLst>
                </a:hlinkClick>
              </a:rPr>
              <a:t>NCHAM: EHDI/UNHS Program Guidelines and Websites by State</a:t>
            </a:r>
            <a:endParaRPr lang="en-US" dirty="0">
              <a:solidFill>
                <a:schemeClr val="accent1">
                  <a:lumMod val="75000"/>
                </a:schemeClr>
              </a:solidFill>
              <a:latin typeface="-apple-system"/>
            </a:endParaRPr>
          </a:p>
          <a:p>
            <a:pPr marL="457200" lvl="1" indent="0">
              <a:buNone/>
            </a:pPr>
            <a:r>
              <a:rPr lang="en-US" b="0" i="0" dirty="0">
                <a:solidFill>
                  <a:srgbClr val="212529"/>
                </a:solidFill>
                <a:effectLst/>
                <a:latin typeface="-apple-system"/>
              </a:rPr>
              <a:t>Links to web sites having information related to the various facets of early (newborn/infant) hearing detection and intervention programs in U.S. states, territories and commonwealths, including their guidelines.</a:t>
            </a:r>
          </a:p>
          <a:p>
            <a:pPr marL="0" indent="0">
              <a:buNone/>
            </a:pPr>
            <a:r>
              <a:rPr lang="en-US" dirty="0">
                <a:solidFill>
                  <a:schemeClr val="accent1">
                    <a:lumMod val="75000"/>
                  </a:schemeClr>
                </a:solidFill>
                <a:latin typeface="-apple-system"/>
                <a:hlinkClick r:id="rId4">
                  <a:extLst>
                    <a:ext uri="{A12FA001-AC4F-418D-AE19-62706E023703}">
                      <ahyp:hlinkClr xmlns:ahyp="http://schemas.microsoft.com/office/drawing/2018/hyperlinkcolor" val="tx"/>
                    </a:ext>
                  </a:extLst>
                </a:hlinkClick>
              </a:rPr>
              <a:t>ASHA Sig 18 – Acquiring Knowledge From Other Disciplines</a:t>
            </a:r>
            <a:endParaRPr lang="en-US" dirty="0">
              <a:solidFill>
                <a:schemeClr val="accent1">
                  <a:lumMod val="75000"/>
                </a:schemeClr>
              </a:solidFill>
              <a:latin typeface="-apple-system"/>
            </a:endParaRPr>
          </a:p>
          <a:p>
            <a:pPr marL="457200" lvl="1" indent="0">
              <a:buNone/>
            </a:pPr>
            <a:r>
              <a:rPr lang="en-US" b="0" i="0" dirty="0">
                <a:solidFill>
                  <a:srgbClr val="212529"/>
                </a:solidFill>
                <a:effectLst/>
                <a:latin typeface="-apple-system"/>
              </a:rPr>
              <a:t>This is a helpful article that provides resources and discusses considerations for telehealth, as well as describing how various professions can work together to guide telehealth development, relevant to pediatric tele-audiology</a:t>
            </a:r>
            <a:endParaRPr lang="en-US" dirty="0"/>
          </a:p>
        </p:txBody>
      </p:sp>
      <p:sp>
        <p:nvSpPr>
          <p:cNvPr id="4" name="TextBox 3">
            <a:extLst>
              <a:ext uri="{FF2B5EF4-FFF2-40B4-BE49-F238E27FC236}">
                <a16:creationId xmlns:a16="http://schemas.microsoft.com/office/drawing/2014/main" id="{70E61F37-BFD2-4DEB-81FC-5808E0E114B5}"/>
              </a:ext>
            </a:extLst>
          </p:cNvPr>
          <p:cNvSpPr txBox="1"/>
          <p:nvPr/>
        </p:nvSpPr>
        <p:spPr>
          <a:xfrm>
            <a:off x="5410200" y="6311900"/>
            <a:ext cx="1371600" cy="400110"/>
          </a:xfrm>
          <a:prstGeom prst="rect">
            <a:avLst/>
          </a:prstGeom>
          <a:noFill/>
          <a:ln w="25400">
            <a:solidFill>
              <a:srgbClr val="5D7587"/>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AC3E0B0-16D4-4742-901E-00D6D6166DD4}"/>
              </a:ext>
            </a:extLst>
          </p:cNvPr>
          <p:cNvSpPr txBox="1"/>
          <p:nvPr/>
        </p:nvSpPr>
        <p:spPr>
          <a:xfrm>
            <a:off x="10616338" y="6311900"/>
            <a:ext cx="1499461" cy="400110"/>
          </a:xfrm>
          <a:prstGeom prst="rect">
            <a:avLst/>
          </a:prstGeom>
          <a:noFill/>
          <a:ln w="25400">
            <a:solidFill>
              <a:srgbClr val="5D758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801E4821-203B-475C-A688-7247AC8BB315}"/>
              </a:ext>
            </a:extLst>
          </p:cNvPr>
          <p:cNvSpPr/>
          <p:nvPr/>
        </p:nvSpPr>
        <p:spPr>
          <a:xfrm>
            <a:off x="11804650" y="643258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DAC78D5-576D-48BC-84CA-9238AA3423F1}"/>
              </a:ext>
            </a:extLst>
          </p:cNvPr>
          <p:cNvSpPr txBox="1"/>
          <p:nvPr/>
        </p:nvSpPr>
        <p:spPr>
          <a:xfrm>
            <a:off x="76200" y="6311900"/>
            <a:ext cx="1892085" cy="400110"/>
          </a:xfrm>
          <a:prstGeom prst="rect">
            <a:avLst/>
          </a:prstGeom>
          <a:noFill/>
          <a:ln w="25400">
            <a:solidFill>
              <a:srgbClr val="5D7587"/>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78EF2E1B-10B3-41C1-87B4-C26971291BBA}"/>
              </a:ext>
            </a:extLst>
          </p:cNvPr>
          <p:cNvPicPr>
            <a:picLocks noChangeAspect="1"/>
          </p:cNvPicPr>
          <p:nvPr/>
        </p:nvPicPr>
        <p:blipFill>
          <a:blip r:embed="rId8"/>
          <a:stretch>
            <a:fillRect/>
          </a:stretch>
        </p:blipFill>
        <p:spPr>
          <a:xfrm rot="10800000">
            <a:off x="133350" y="6414410"/>
            <a:ext cx="274344" cy="195089"/>
          </a:xfrm>
          <a:prstGeom prst="rect">
            <a:avLst/>
          </a:prstGeom>
        </p:spPr>
      </p:pic>
    </p:spTree>
    <p:extLst>
      <p:ext uri="{BB962C8B-B14F-4D97-AF65-F5344CB8AC3E}">
        <p14:creationId xmlns:p14="http://schemas.microsoft.com/office/powerpoint/2010/main" val="3477498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E12A3-AA1D-4B47-8E18-D6D3204160F3}"/>
              </a:ext>
            </a:extLst>
          </p:cNvPr>
          <p:cNvSpPr>
            <a:spLocks noGrp="1"/>
          </p:cNvSpPr>
          <p:nvPr>
            <p:ph type="title"/>
          </p:nvPr>
        </p:nvSpPr>
        <p:spPr/>
        <p:txBody>
          <a:bodyPr/>
          <a:lstStyle/>
          <a:p>
            <a:r>
              <a:rPr lang="en-US" b="1" dirty="0">
                <a:solidFill>
                  <a:schemeClr val="accent1">
                    <a:lumMod val="50000"/>
                  </a:schemeClr>
                </a:solidFill>
              </a:rPr>
              <a:t>General Resources</a:t>
            </a:r>
          </a:p>
        </p:txBody>
      </p:sp>
      <p:sp>
        <p:nvSpPr>
          <p:cNvPr id="3" name="Content Placeholder 2">
            <a:extLst>
              <a:ext uri="{FF2B5EF4-FFF2-40B4-BE49-F238E27FC236}">
                <a16:creationId xmlns:a16="http://schemas.microsoft.com/office/drawing/2014/main" id="{A796E3DF-EB8B-4242-804B-F6943473A8E3}"/>
              </a:ext>
            </a:extLst>
          </p:cNvPr>
          <p:cNvSpPr>
            <a:spLocks noGrp="1"/>
          </p:cNvSpPr>
          <p:nvPr>
            <p:ph idx="1"/>
          </p:nvPr>
        </p:nvSpPr>
        <p:spPr/>
        <p:txBody>
          <a:bodyPr>
            <a:normAutofit fontScale="92500" lnSpcReduction="20000"/>
          </a:bodyPr>
          <a:lstStyle/>
          <a:p>
            <a:pPr marL="0" indent="0">
              <a:buNone/>
            </a:pP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National Consortium of Telehealth Resource Centers</a:t>
            </a:r>
            <a:endParaRPr lang="en-US" dirty="0">
              <a:solidFill>
                <a:schemeClr val="accent1">
                  <a:lumMod val="75000"/>
                </a:schemeClr>
              </a:solidFill>
            </a:endParaRPr>
          </a:p>
          <a:p>
            <a:pPr marL="457200" lvl="1" indent="0">
              <a:buNone/>
            </a:pPr>
            <a:r>
              <a:rPr lang="en-US" dirty="0"/>
              <a:t>The National Consortium of Telehealth Resource Centers (NCTRC) is an affiliation of the 14 Telehealth Resource Centers funded individually through cooperative agreements from the Health Resources &amp; Services Administration, Office for the Advancement of Telehealth</a:t>
            </a:r>
          </a:p>
          <a:p>
            <a:pPr marL="457200" lvl="1" indent="0">
              <a:buNone/>
            </a:pPr>
            <a:endParaRPr lang="en-US" dirty="0"/>
          </a:p>
          <a:p>
            <a:pPr marL="0" indent="0">
              <a:buNone/>
            </a:pPr>
            <a:r>
              <a:rPr lang="en-US" dirty="0">
                <a:solidFill>
                  <a:schemeClr val="accent1">
                    <a:lumMod val="75000"/>
                  </a:schemeClr>
                </a:solidFill>
                <a:hlinkClick r:id="rId3">
                  <a:extLst>
                    <a:ext uri="{A12FA001-AC4F-418D-AE19-62706E023703}">
                      <ahyp:hlinkClr xmlns:ahyp="http://schemas.microsoft.com/office/drawing/2018/hyperlinkcolor" val="tx"/>
                    </a:ext>
                  </a:extLst>
                </a:hlinkClick>
              </a:rPr>
              <a:t>Listing of 14 Regional Telehealth Resource Centers</a:t>
            </a:r>
            <a:endParaRPr lang="en-US" dirty="0">
              <a:solidFill>
                <a:schemeClr val="accent1">
                  <a:lumMod val="75000"/>
                </a:schemeClr>
              </a:solidFill>
            </a:endParaRPr>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hlinkClick r:id="rId4">
                  <a:extLst>
                    <a:ext uri="{A12FA001-AC4F-418D-AE19-62706E023703}">
                      <ahyp:hlinkClr xmlns:ahyp="http://schemas.microsoft.com/office/drawing/2018/hyperlinkcolor" val="tx"/>
                    </a:ext>
                  </a:extLst>
                </a:hlinkClick>
              </a:rPr>
              <a:t>NCHAM eBook: Chapter 20 Using </a:t>
            </a:r>
            <a:r>
              <a:rPr lang="en-US" dirty="0" err="1">
                <a:solidFill>
                  <a:schemeClr val="accent1">
                    <a:lumMod val="75000"/>
                  </a:schemeClr>
                </a:solidFill>
                <a:hlinkClick r:id="rId4">
                  <a:extLst>
                    <a:ext uri="{A12FA001-AC4F-418D-AE19-62706E023703}">
                      <ahyp:hlinkClr xmlns:ahyp="http://schemas.microsoft.com/office/drawing/2018/hyperlinkcolor" val="tx"/>
                    </a:ext>
                  </a:extLst>
                </a:hlinkClick>
              </a:rPr>
              <a:t>Telepractice</a:t>
            </a:r>
            <a:r>
              <a:rPr lang="en-US" dirty="0">
                <a:solidFill>
                  <a:schemeClr val="accent1">
                    <a:lumMod val="75000"/>
                  </a:schemeClr>
                </a:solidFill>
                <a:hlinkClick r:id="rId4">
                  <a:extLst>
                    <a:ext uri="{A12FA001-AC4F-418D-AE19-62706E023703}">
                      <ahyp:hlinkClr xmlns:ahyp="http://schemas.microsoft.com/office/drawing/2018/hyperlinkcolor" val="tx"/>
                    </a:ext>
                  </a:extLst>
                </a:hlinkClick>
              </a:rPr>
              <a:t> to Improve Outcomes for Children Who Are Deaf or Hard of Hearing &amp; Their Families</a:t>
            </a:r>
            <a:endParaRPr lang="en-US" dirty="0">
              <a:solidFill>
                <a:schemeClr val="accent1">
                  <a:lumMod val="75000"/>
                </a:schemeClr>
              </a:solidFill>
            </a:endParaRPr>
          </a:p>
          <a:p>
            <a:pPr marL="457200" lvl="1" indent="0">
              <a:buNone/>
            </a:pPr>
            <a:r>
              <a:rPr lang="en-US" b="0" i="0" dirty="0">
                <a:solidFill>
                  <a:srgbClr val="212529"/>
                </a:solidFill>
                <a:effectLst/>
                <a:latin typeface="-apple-system"/>
              </a:rPr>
              <a:t>This resource discusses the use of tele-audiology and how it can be effectively used to adhere to the EHDI system's 1-3-6 rule. The resource also addresses several aspects to consider, as well as issues that may arise when using tele-audiology to provide services to children with hearing loss and their families. </a:t>
            </a:r>
            <a:endParaRPr lang="en-US" dirty="0"/>
          </a:p>
        </p:txBody>
      </p:sp>
      <p:sp>
        <p:nvSpPr>
          <p:cNvPr id="4" name="TextBox 3">
            <a:extLst>
              <a:ext uri="{FF2B5EF4-FFF2-40B4-BE49-F238E27FC236}">
                <a16:creationId xmlns:a16="http://schemas.microsoft.com/office/drawing/2014/main" id="{70E61F37-BFD2-4DEB-81FC-5808E0E114B5}"/>
              </a:ext>
            </a:extLst>
          </p:cNvPr>
          <p:cNvSpPr txBox="1"/>
          <p:nvPr/>
        </p:nvSpPr>
        <p:spPr>
          <a:xfrm>
            <a:off x="5410200" y="6311900"/>
            <a:ext cx="1371600" cy="400110"/>
          </a:xfrm>
          <a:prstGeom prst="rect">
            <a:avLst/>
          </a:prstGeom>
          <a:noFill/>
          <a:ln w="25400">
            <a:solidFill>
              <a:srgbClr val="5D7587"/>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hlinkClick r:id="rId5" action="ppaction://hlinksldjump">
                  <a:extLst>
                    <a:ext uri="{A12FA001-AC4F-418D-AE19-62706E023703}">
                      <ahyp:hlinkClr xmlns:ahyp="http://schemas.microsoft.com/office/drawing/2018/hyperlinkcolor" val="tx"/>
                    </a:ext>
                  </a:extLst>
                </a:hlinkClick>
              </a:rPr>
              <a:t>Main Page</a:t>
            </a:r>
            <a:endPar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AC3E0B0-16D4-4742-901E-00D6D6166DD4}"/>
              </a:ext>
            </a:extLst>
          </p:cNvPr>
          <p:cNvSpPr txBox="1"/>
          <p:nvPr/>
        </p:nvSpPr>
        <p:spPr>
          <a:xfrm>
            <a:off x="10616338" y="6311900"/>
            <a:ext cx="1499461" cy="400110"/>
          </a:xfrm>
          <a:prstGeom prst="rect">
            <a:avLst/>
          </a:prstGeom>
          <a:noFill/>
          <a:ln w="25400">
            <a:solidFill>
              <a:srgbClr val="5D7587"/>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hlinkClick r:id="rId6" action="ppaction://hlinksldjump">
                  <a:extLst>
                    <a:ext uri="{A12FA001-AC4F-418D-AE19-62706E023703}">
                      <ahyp:hlinkClr xmlns:ahyp="http://schemas.microsoft.com/office/drawing/2018/hyperlinkcolor" val="tx"/>
                    </a:ext>
                  </a:extLst>
                </a:hlinkClick>
              </a:rPr>
              <a:t>Next Page</a:t>
            </a:r>
            <a:endParaRPr kumimoji="0" lang="en-US" sz="20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801E4821-203B-475C-A688-7247AC8BB315}"/>
              </a:ext>
            </a:extLst>
          </p:cNvPr>
          <p:cNvSpPr/>
          <p:nvPr/>
        </p:nvSpPr>
        <p:spPr>
          <a:xfrm>
            <a:off x="11804650" y="6432580"/>
            <a:ext cx="254000" cy="158750"/>
          </a:xfrm>
          <a:prstGeom prst="rightArrow">
            <a:avLst/>
          </a:prstGeom>
          <a:solidFill>
            <a:srgbClr val="86A3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DAC78D5-576D-48BC-84CA-9238AA3423F1}"/>
              </a:ext>
            </a:extLst>
          </p:cNvPr>
          <p:cNvSpPr txBox="1"/>
          <p:nvPr/>
        </p:nvSpPr>
        <p:spPr>
          <a:xfrm>
            <a:off x="76200" y="6311900"/>
            <a:ext cx="1892085" cy="400110"/>
          </a:xfrm>
          <a:prstGeom prst="rect">
            <a:avLst/>
          </a:prstGeom>
          <a:noFill/>
          <a:ln w="25400">
            <a:solidFill>
              <a:srgbClr val="5D7587"/>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hlinkClick r:id="rId7" action="ppaction://hlinksldjump">
                  <a:extLst>
                    <a:ext uri="{A12FA001-AC4F-418D-AE19-62706E023703}">
                      <ahyp:hlinkClr xmlns:ahyp="http://schemas.microsoft.com/office/drawing/2018/hyperlinkcolor" val="tx"/>
                    </a:ext>
                  </a:extLst>
                </a:hlinkClick>
              </a:rPr>
              <a:t>Previous Page</a:t>
            </a:r>
            <a:endParaRPr kumimoji="0" lang="en-US" sz="2000" b="0" i="0" u="none" strike="noStrike" kern="1200" cap="none" spc="0" normalizeH="0" baseline="0" noProof="0" dirty="0">
              <a:ln>
                <a:noFill/>
              </a:ln>
              <a:solidFill>
                <a:schemeClr val="tx2">
                  <a:lumMod val="75000"/>
                </a:schemeClr>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78EF2E1B-10B3-41C1-87B4-C26971291BBA}"/>
              </a:ext>
            </a:extLst>
          </p:cNvPr>
          <p:cNvPicPr>
            <a:picLocks noChangeAspect="1"/>
          </p:cNvPicPr>
          <p:nvPr/>
        </p:nvPicPr>
        <p:blipFill>
          <a:blip r:embed="rId8"/>
          <a:stretch>
            <a:fillRect/>
          </a:stretch>
        </p:blipFill>
        <p:spPr>
          <a:xfrm rot="10800000">
            <a:off x="133350" y="6414410"/>
            <a:ext cx="274344" cy="195089"/>
          </a:xfrm>
          <a:prstGeom prst="rect">
            <a:avLst/>
          </a:prstGeom>
        </p:spPr>
      </p:pic>
    </p:spTree>
    <p:extLst>
      <p:ext uri="{BB962C8B-B14F-4D97-AF65-F5344CB8AC3E}">
        <p14:creationId xmlns:p14="http://schemas.microsoft.com/office/powerpoint/2010/main" val="3144448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1361</TotalTime>
  <Words>3758</Words>
  <Application>Microsoft Macintosh PowerPoint</Application>
  <PresentationFormat>Widescreen</PresentationFormat>
  <Paragraphs>358</Paragraphs>
  <Slides>48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-apple-system</vt:lpstr>
      <vt:lpstr>Arial</vt:lpstr>
      <vt:lpstr>Calibri</vt:lpstr>
      <vt:lpstr>Calibri Light</vt:lpstr>
      <vt:lpstr>lucida-grande</vt:lpstr>
      <vt:lpstr>Times New Roman</vt:lpstr>
      <vt:lpstr>Office Theme</vt:lpstr>
      <vt:lpstr>NCHAM Tele-Audiology Guide</vt:lpstr>
      <vt:lpstr>Main Page</vt:lpstr>
      <vt:lpstr>Welcome!</vt:lpstr>
      <vt:lpstr>General Resources</vt:lpstr>
      <vt:lpstr>General Resources</vt:lpstr>
      <vt:lpstr>General Resources</vt:lpstr>
      <vt:lpstr>General Resources</vt:lpstr>
      <vt:lpstr>General Resources</vt:lpstr>
      <vt:lpstr>General Resources</vt:lpstr>
      <vt:lpstr>Examples of Tele-Audiology</vt:lpstr>
      <vt:lpstr>Examples of Tele-Audiology</vt:lpstr>
      <vt:lpstr>Examples of Tele-Audiology</vt:lpstr>
      <vt:lpstr>Examples of Tele-Audiology</vt:lpstr>
      <vt:lpstr>Examples of Tele-Audiology</vt:lpstr>
      <vt:lpstr>Developing a Tele-Audiology Program</vt:lpstr>
      <vt:lpstr>Developing a Tele-Audiology Program</vt:lpstr>
      <vt:lpstr>Developing a Tele-Audiology Program</vt:lpstr>
      <vt:lpstr>Developing a Tele-Audiology Program</vt:lpstr>
      <vt:lpstr>Developing a Tele-Audiology Program</vt:lpstr>
      <vt:lpstr>Developing a Tele-Audiology Program</vt:lpstr>
      <vt:lpstr>Developing a Tele-Audiology Program</vt:lpstr>
      <vt:lpstr>Hearing Review ABC Guide</vt:lpstr>
      <vt:lpstr>Hearing Review ABC Guide</vt:lpstr>
      <vt:lpstr>Hearing Review ABC Guide</vt:lpstr>
      <vt:lpstr>Hearing Review ABC Guide</vt:lpstr>
      <vt:lpstr>Hearing Review ABC Guide</vt:lpstr>
      <vt:lpstr>Equipment</vt:lpstr>
      <vt:lpstr>Equipment</vt:lpstr>
      <vt:lpstr>Telehealth Video Conferencing Resources</vt:lpstr>
      <vt:lpstr>Telehealth Video Conferencing Resources</vt:lpstr>
      <vt:lpstr>Regulations, Licensure, &amp; Reimbursement</vt:lpstr>
      <vt:lpstr>Regulations, Licensure, &amp; Reimbursement</vt:lpstr>
      <vt:lpstr>Regulations, Licensure, &amp; Reimbursement</vt:lpstr>
      <vt:lpstr>Regulations, Licensure, &amp; Reimbursement</vt:lpstr>
      <vt:lpstr>Protocols</vt:lpstr>
      <vt:lpstr>Protocols</vt:lpstr>
      <vt:lpstr>Protocols</vt:lpstr>
      <vt:lpstr>Training for Remote Sites</vt:lpstr>
      <vt:lpstr>Training for Remote Sites</vt:lpstr>
      <vt:lpstr>Training for Remote Sites:  South Dakota Quick Reference Guides</vt:lpstr>
      <vt:lpstr>Hearing Aids</vt:lpstr>
      <vt:lpstr>Hearing Aids</vt:lpstr>
      <vt:lpstr>Cochlear Implants</vt:lpstr>
      <vt:lpstr>Cochlear Implants</vt:lpstr>
      <vt:lpstr>Cochlear Implants</vt:lpstr>
      <vt:lpstr>Quality Improvement</vt:lpstr>
      <vt:lpstr>Quality Improvement</vt:lpstr>
      <vt:lpstr>Quality Improvement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NCHAM Tele-Audiology Guide</dc:title>
  <dc:creator>Stephanie Johnson</dc:creator>
  <cp:lastModifiedBy>Jeff Hoffman</cp:lastModifiedBy>
  <cp:revision>6</cp:revision>
  <dcterms:created xsi:type="dcterms:W3CDTF">2020-12-17T17:51:25Z</dcterms:created>
  <dcterms:modified xsi:type="dcterms:W3CDTF">2021-04-16T14:37:54Z</dcterms:modified>
</cp:coreProperties>
</file>